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201"/>
  </p:notesMasterIdLst>
  <p:sldIdLst>
    <p:sldId id="338" r:id="rId2"/>
    <p:sldId id="451" r:id="rId3"/>
    <p:sldId id="637" r:id="rId4"/>
    <p:sldId id="640" r:id="rId5"/>
    <p:sldId id="641" r:id="rId6"/>
    <p:sldId id="642" r:id="rId7"/>
    <p:sldId id="643" r:id="rId8"/>
    <p:sldId id="644" r:id="rId9"/>
    <p:sldId id="645" r:id="rId10"/>
    <p:sldId id="646" r:id="rId11"/>
    <p:sldId id="647" r:id="rId12"/>
    <p:sldId id="648" r:id="rId13"/>
    <p:sldId id="404" r:id="rId14"/>
    <p:sldId id="428" r:id="rId15"/>
    <p:sldId id="625" r:id="rId16"/>
    <p:sldId id="429" r:id="rId17"/>
    <p:sldId id="627" r:id="rId18"/>
    <p:sldId id="632" r:id="rId19"/>
    <p:sldId id="630" r:id="rId20"/>
    <p:sldId id="626" r:id="rId21"/>
    <p:sldId id="628" r:id="rId22"/>
    <p:sldId id="634" r:id="rId23"/>
    <p:sldId id="633" r:id="rId24"/>
    <p:sldId id="631" r:id="rId25"/>
    <p:sldId id="629" r:id="rId26"/>
    <p:sldId id="649" r:id="rId27"/>
    <p:sldId id="650" r:id="rId28"/>
    <p:sldId id="651" r:id="rId29"/>
    <p:sldId id="652" r:id="rId30"/>
    <p:sldId id="653" r:id="rId31"/>
    <p:sldId id="654" r:id="rId32"/>
    <p:sldId id="655" r:id="rId33"/>
    <p:sldId id="656" r:id="rId34"/>
    <p:sldId id="657" r:id="rId35"/>
    <p:sldId id="658" r:id="rId36"/>
    <p:sldId id="659" r:id="rId37"/>
    <p:sldId id="660" r:id="rId38"/>
    <p:sldId id="661" r:id="rId39"/>
    <p:sldId id="662" r:id="rId40"/>
    <p:sldId id="663" r:id="rId41"/>
    <p:sldId id="664" r:id="rId42"/>
    <p:sldId id="665" r:id="rId43"/>
    <p:sldId id="666" r:id="rId44"/>
    <p:sldId id="667" r:id="rId45"/>
    <p:sldId id="668" r:id="rId46"/>
    <p:sldId id="669" r:id="rId47"/>
    <p:sldId id="670" r:id="rId48"/>
    <p:sldId id="671" r:id="rId49"/>
    <p:sldId id="672" r:id="rId50"/>
    <p:sldId id="673" r:id="rId51"/>
    <p:sldId id="674" r:id="rId52"/>
    <p:sldId id="675" r:id="rId53"/>
    <p:sldId id="676" r:id="rId54"/>
    <p:sldId id="677" r:id="rId55"/>
    <p:sldId id="678" r:id="rId56"/>
    <p:sldId id="679" r:id="rId57"/>
    <p:sldId id="680" r:id="rId58"/>
    <p:sldId id="681" r:id="rId59"/>
    <p:sldId id="682" r:id="rId60"/>
    <p:sldId id="683" r:id="rId61"/>
    <p:sldId id="684" r:id="rId62"/>
    <p:sldId id="685" r:id="rId63"/>
    <p:sldId id="686" r:id="rId64"/>
    <p:sldId id="687" r:id="rId65"/>
    <p:sldId id="688" r:id="rId66"/>
    <p:sldId id="689" r:id="rId67"/>
    <p:sldId id="690" r:id="rId68"/>
    <p:sldId id="691" r:id="rId69"/>
    <p:sldId id="692" r:id="rId70"/>
    <p:sldId id="693" r:id="rId71"/>
    <p:sldId id="694" r:id="rId72"/>
    <p:sldId id="695" r:id="rId73"/>
    <p:sldId id="696" r:id="rId74"/>
    <p:sldId id="697" r:id="rId75"/>
    <p:sldId id="698" r:id="rId76"/>
    <p:sldId id="699" r:id="rId77"/>
    <p:sldId id="700" r:id="rId78"/>
    <p:sldId id="701" r:id="rId79"/>
    <p:sldId id="702" r:id="rId80"/>
    <p:sldId id="703" r:id="rId81"/>
    <p:sldId id="704" r:id="rId82"/>
    <p:sldId id="705" r:id="rId83"/>
    <p:sldId id="706" r:id="rId84"/>
    <p:sldId id="707" r:id="rId85"/>
    <p:sldId id="708" r:id="rId86"/>
    <p:sldId id="709" r:id="rId87"/>
    <p:sldId id="710" r:id="rId88"/>
    <p:sldId id="711" r:id="rId89"/>
    <p:sldId id="712" r:id="rId90"/>
    <p:sldId id="713" r:id="rId91"/>
    <p:sldId id="714" r:id="rId92"/>
    <p:sldId id="715" r:id="rId93"/>
    <p:sldId id="716" r:id="rId94"/>
    <p:sldId id="717" r:id="rId95"/>
    <p:sldId id="718" r:id="rId96"/>
    <p:sldId id="719" r:id="rId97"/>
    <p:sldId id="720" r:id="rId98"/>
    <p:sldId id="721" r:id="rId99"/>
    <p:sldId id="722" r:id="rId100"/>
    <p:sldId id="723" r:id="rId101"/>
    <p:sldId id="724" r:id="rId102"/>
    <p:sldId id="725" r:id="rId103"/>
    <p:sldId id="726" r:id="rId104"/>
    <p:sldId id="727" r:id="rId105"/>
    <p:sldId id="728" r:id="rId106"/>
    <p:sldId id="729" r:id="rId107"/>
    <p:sldId id="730" r:id="rId108"/>
    <p:sldId id="731" r:id="rId109"/>
    <p:sldId id="732" r:id="rId110"/>
    <p:sldId id="733" r:id="rId111"/>
    <p:sldId id="734" r:id="rId112"/>
    <p:sldId id="735" r:id="rId113"/>
    <p:sldId id="736" r:id="rId114"/>
    <p:sldId id="737" r:id="rId115"/>
    <p:sldId id="738" r:id="rId116"/>
    <p:sldId id="739" r:id="rId117"/>
    <p:sldId id="740" r:id="rId118"/>
    <p:sldId id="741" r:id="rId119"/>
    <p:sldId id="742" r:id="rId120"/>
    <p:sldId id="743" r:id="rId121"/>
    <p:sldId id="744" r:id="rId122"/>
    <p:sldId id="745" r:id="rId123"/>
    <p:sldId id="746" r:id="rId124"/>
    <p:sldId id="747" r:id="rId125"/>
    <p:sldId id="748" r:id="rId126"/>
    <p:sldId id="749" r:id="rId127"/>
    <p:sldId id="750" r:id="rId128"/>
    <p:sldId id="751" r:id="rId129"/>
    <p:sldId id="752" r:id="rId130"/>
    <p:sldId id="753" r:id="rId131"/>
    <p:sldId id="754" r:id="rId132"/>
    <p:sldId id="755" r:id="rId133"/>
    <p:sldId id="756" r:id="rId134"/>
    <p:sldId id="757" r:id="rId135"/>
    <p:sldId id="758" r:id="rId136"/>
    <p:sldId id="759" r:id="rId137"/>
    <p:sldId id="760" r:id="rId138"/>
    <p:sldId id="761" r:id="rId139"/>
    <p:sldId id="762" r:id="rId140"/>
    <p:sldId id="763" r:id="rId141"/>
    <p:sldId id="764" r:id="rId142"/>
    <p:sldId id="765" r:id="rId143"/>
    <p:sldId id="766" r:id="rId144"/>
    <p:sldId id="767" r:id="rId145"/>
    <p:sldId id="768" r:id="rId146"/>
    <p:sldId id="769" r:id="rId147"/>
    <p:sldId id="770" r:id="rId148"/>
    <p:sldId id="771" r:id="rId149"/>
    <p:sldId id="772" r:id="rId150"/>
    <p:sldId id="773" r:id="rId151"/>
    <p:sldId id="774" r:id="rId152"/>
    <p:sldId id="775" r:id="rId153"/>
    <p:sldId id="776" r:id="rId154"/>
    <p:sldId id="777" r:id="rId155"/>
    <p:sldId id="778" r:id="rId156"/>
    <p:sldId id="779" r:id="rId157"/>
    <p:sldId id="780" r:id="rId158"/>
    <p:sldId id="781" r:id="rId159"/>
    <p:sldId id="782" r:id="rId160"/>
    <p:sldId id="783" r:id="rId161"/>
    <p:sldId id="784" r:id="rId162"/>
    <p:sldId id="785" r:id="rId163"/>
    <p:sldId id="786" r:id="rId164"/>
    <p:sldId id="787" r:id="rId165"/>
    <p:sldId id="788" r:id="rId166"/>
    <p:sldId id="789" r:id="rId167"/>
    <p:sldId id="790" r:id="rId168"/>
    <p:sldId id="791" r:id="rId169"/>
    <p:sldId id="792" r:id="rId170"/>
    <p:sldId id="793" r:id="rId171"/>
    <p:sldId id="794" r:id="rId172"/>
    <p:sldId id="795" r:id="rId173"/>
    <p:sldId id="796" r:id="rId174"/>
    <p:sldId id="797" r:id="rId175"/>
    <p:sldId id="798" r:id="rId176"/>
    <p:sldId id="799" r:id="rId177"/>
    <p:sldId id="800" r:id="rId178"/>
    <p:sldId id="801" r:id="rId179"/>
    <p:sldId id="802" r:id="rId180"/>
    <p:sldId id="803" r:id="rId181"/>
    <p:sldId id="804" r:id="rId182"/>
    <p:sldId id="805" r:id="rId183"/>
    <p:sldId id="806" r:id="rId184"/>
    <p:sldId id="807" r:id="rId185"/>
    <p:sldId id="808" r:id="rId186"/>
    <p:sldId id="809" r:id="rId187"/>
    <p:sldId id="810" r:id="rId188"/>
    <p:sldId id="811" r:id="rId189"/>
    <p:sldId id="812" r:id="rId190"/>
    <p:sldId id="813" r:id="rId191"/>
    <p:sldId id="814" r:id="rId192"/>
    <p:sldId id="815" r:id="rId193"/>
    <p:sldId id="816" r:id="rId194"/>
    <p:sldId id="817" r:id="rId195"/>
    <p:sldId id="818" r:id="rId196"/>
    <p:sldId id="819" r:id="rId197"/>
    <p:sldId id="820" r:id="rId198"/>
    <p:sldId id="821" r:id="rId199"/>
    <p:sldId id="822" r:id="rId200"/>
  </p:sldIdLst>
  <p:sldSz cx="9144000" cy="6858000" type="screen4x3"/>
  <p:notesSz cx="6858000" cy="9101138"/>
  <p:defaultTextStyle>
    <a:defPPr>
      <a:defRPr lang="en-US"/>
    </a:defPPr>
    <a:lvl1pPr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1405"/>
    <a:srgbClr val="000D14"/>
    <a:srgbClr val="9933FF"/>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2490" y="-8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1"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155651" name="Rectangle 3"/>
          <p:cNvSpPr>
            <a:spLocks noGrp="1" noChangeArrowheads="1"/>
          </p:cNvSpPr>
          <p:nvPr>
            <p:ph type="dt" idx="1"/>
          </p:nvPr>
        </p:nvSpPr>
        <p:spPr bwMode="auto">
          <a:xfrm>
            <a:off x="3884613"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54113" y="682625"/>
            <a:ext cx="4549775" cy="3413125"/>
          </a:xfrm>
          <a:prstGeom prst="rect">
            <a:avLst/>
          </a:prstGeom>
          <a:noFill/>
          <a:ln w="9525">
            <a:solidFill>
              <a:srgbClr val="000000"/>
            </a:solidFill>
            <a:miter lim="800000"/>
            <a:headEnd/>
            <a:tailEnd/>
          </a:ln>
        </p:spPr>
      </p:sp>
      <p:sp>
        <p:nvSpPr>
          <p:cNvPr id="155653" name="Rectangle 5"/>
          <p:cNvSpPr>
            <a:spLocks noGrp="1" noChangeArrowheads="1"/>
          </p:cNvSpPr>
          <p:nvPr>
            <p:ph type="body" sz="quarter" idx="3"/>
          </p:nvPr>
        </p:nvSpPr>
        <p:spPr bwMode="auto">
          <a:xfrm>
            <a:off x="685800" y="4322763"/>
            <a:ext cx="5486400" cy="4095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5654" name="Rectangle 6"/>
          <p:cNvSpPr>
            <a:spLocks noGrp="1" noChangeArrowheads="1"/>
          </p:cNvSpPr>
          <p:nvPr>
            <p:ph type="ftr" sz="quarter" idx="4"/>
          </p:nvPr>
        </p:nvSpPr>
        <p:spPr bwMode="auto">
          <a:xfrm>
            <a:off x="0" y="8643938"/>
            <a:ext cx="2971800"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155655" name="Rectangle 7"/>
          <p:cNvSpPr>
            <a:spLocks noGrp="1" noChangeArrowheads="1"/>
          </p:cNvSpPr>
          <p:nvPr>
            <p:ph type="sldNum" sz="quarter" idx="5"/>
          </p:nvPr>
        </p:nvSpPr>
        <p:spPr bwMode="auto">
          <a:xfrm>
            <a:off x="3884613" y="8643938"/>
            <a:ext cx="2971800"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526DDA95-DFFB-4C62-8DB1-C4716699C5D2}" type="slidenum">
              <a:rPr lang="en-US"/>
              <a:pPr/>
              <a:t>‹#›</a:t>
            </a:fld>
            <a:endParaRPr lang="en-US"/>
          </a:p>
        </p:txBody>
      </p:sp>
    </p:spTree>
    <p:extLst>
      <p:ext uri="{BB962C8B-B14F-4D97-AF65-F5344CB8AC3E}">
        <p14:creationId xmlns:p14="http://schemas.microsoft.com/office/powerpoint/2010/main" val="7409270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p:spPr>
        <p:txBody>
          <a:bodyPr/>
          <a:lstStyle/>
          <a:p>
            <a:pPr eaLnBrk="1" hangingPunct="1"/>
            <a:endParaRPr lang="en-US" smtClean="0">
              <a:latin typeface="Arial" pitchFamily="34" charset="0"/>
              <a:ea typeface="ＭＳ Ｐゴシック" pitchFamily="34" charset="-128"/>
            </a:endParaRPr>
          </a:p>
        </p:txBody>
      </p:sp>
      <p:sp>
        <p:nvSpPr>
          <p:cNvPr id="32771" name="Slide Number Placeholder 3"/>
          <p:cNvSpPr>
            <a:spLocks noGrp="1"/>
          </p:cNvSpPr>
          <p:nvPr>
            <p:ph type="sldNum" sz="quarter" idx="5"/>
          </p:nvPr>
        </p:nvSpPr>
        <p:spPr>
          <a:noFill/>
        </p:spPr>
        <p:txBody>
          <a:bodyPr/>
          <a:lstStyle/>
          <a:p>
            <a:fld id="{39FB45CA-04B7-4714-BCA5-F428D5C4DB87}" type="slidenum">
              <a:rPr lang="en-US"/>
              <a:pPr/>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6A93BE8E-B55A-4532-9E44-FE46FE37C1C5}" type="slidenum">
              <a:rPr lang="en-US"/>
              <a:pPr/>
              <a:t>112</a:t>
            </a:fld>
            <a:endParaRPr lang="en-US"/>
          </a:p>
        </p:txBody>
      </p:sp>
      <p:sp>
        <p:nvSpPr>
          <p:cNvPr id="31747" name="Slide Image Placeholder 1"/>
          <p:cNvSpPr>
            <a:spLocks noGrp="1" noRot="1" noChangeAspect="1" noTextEdit="1"/>
          </p:cNvSpPr>
          <p:nvPr>
            <p:ph type="sldImg"/>
          </p:nvPr>
        </p:nvSpPr>
        <p:spPr>
          <a:xfrm>
            <a:off x="1154113" y="682625"/>
            <a:ext cx="4551362" cy="3413125"/>
          </a:xfrm>
          <a:ln/>
        </p:spPr>
      </p:sp>
      <p:sp>
        <p:nvSpPr>
          <p:cNvPr id="3174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31749" name="Slide Number Placeholder 3"/>
          <p:cNvSpPr txBox="1">
            <a:spLocks noGrp="1"/>
          </p:cNvSpPr>
          <p:nvPr/>
        </p:nvSpPr>
        <p:spPr bwMode="auto">
          <a:xfrm>
            <a:off x="3884613" y="8643938"/>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8F359E0D-2B4D-4AAB-9C81-E1F2FFF33B97}" type="slidenum">
              <a:rPr lang="en-US" sz="1200"/>
              <a:pPr algn="r" eaLnBrk="1" hangingPunct="1"/>
              <a:t>112</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E1ACD95C-95E9-4D9A-B307-49949FFC8AD6}" type="slidenum">
              <a:rPr lang="en-US"/>
              <a:pPr/>
              <a:t>113</a:t>
            </a:fld>
            <a:endParaRPr lang="en-US"/>
          </a:p>
        </p:txBody>
      </p:sp>
      <p:sp>
        <p:nvSpPr>
          <p:cNvPr id="32771" name="Slide Image Placeholder 1"/>
          <p:cNvSpPr>
            <a:spLocks noGrp="1" noRot="1" noChangeAspect="1" noTextEdit="1"/>
          </p:cNvSpPr>
          <p:nvPr>
            <p:ph type="sldImg"/>
          </p:nvPr>
        </p:nvSpPr>
        <p:spPr>
          <a:xfrm>
            <a:off x="1154113" y="682625"/>
            <a:ext cx="4551362" cy="3413125"/>
          </a:xfrm>
          <a:ln/>
        </p:spPr>
      </p:sp>
      <p:sp>
        <p:nvSpPr>
          <p:cNvPr id="3277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32773" name="Slide Number Placeholder 3"/>
          <p:cNvSpPr txBox="1">
            <a:spLocks noGrp="1"/>
          </p:cNvSpPr>
          <p:nvPr/>
        </p:nvSpPr>
        <p:spPr bwMode="auto">
          <a:xfrm>
            <a:off x="3884613" y="8643938"/>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43047838-9E71-42E7-8691-0995DA75EBF6}" type="slidenum">
              <a:rPr lang="en-US" sz="1200"/>
              <a:pPr algn="r" eaLnBrk="1" hangingPunct="1"/>
              <a:t>113</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37D36564-8F37-4E8F-BB77-02E6C58A4705}" type="slidenum">
              <a:rPr lang="en-US"/>
              <a:pPr/>
              <a:t>114</a:t>
            </a:fld>
            <a:endParaRPr lang="en-US"/>
          </a:p>
        </p:txBody>
      </p:sp>
      <p:sp>
        <p:nvSpPr>
          <p:cNvPr id="33795" name="Slide Image Placeholder 1"/>
          <p:cNvSpPr>
            <a:spLocks noGrp="1" noRot="1" noChangeAspect="1" noTextEdit="1"/>
          </p:cNvSpPr>
          <p:nvPr>
            <p:ph type="sldImg"/>
          </p:nvPr>
        </p:nvSpPr>
        <p:spPr>
          <a:xfrm>
            <a:off x="1154113" y="682625"/>
            <a:ext cx="4551362" cy="3413125"/>
          </a:xfrm>
          <a:ln/>
        </p:spPr>
      </p:sp>
      <p:sp>
        <p:nvSpPr>
          <p:cNvPr id="3379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33797" name="Slide Number Placeholder 3"/>
          <p:cNvSpPr txBox="1">
            <a:spLocks noGrp="1"/>
          </p:cNvSpPr>
          <p:nvPr/>
        </p:nvSpPr>
        <p:spPr bwMode="auto">
          <a:xfrm>
            <a:off x="3884613" y="8643938"/>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C265EA97-4B60-4F4E-8888-A5999AA292D2}" type="slidenum">
              <a:rPr lang="en-US" sz="1200"/>
              <a:pPr algn="r" eaLnBrk="1" hangingPunct="1"/>
              <a:t>114</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2FD45462-C584-48AE-93A1-0A6C98ACC218}" type="slidenum">
              <a:rPr lang="en-US"/>
              <a:pPr/>
              <a:t>115</a:t>
            </a:fld>
            <a:endParaRPr lang="en-US"/>
          </a:p>
        </p:txBody>
      </p:sp>
      <p:sp>
        <p:nvSpPr>
          <p:cNvPr id="34819" name="Slide Image Placeholder 1"/>
          <p:cNvSpPr>
            <a:spLocks noGrp="1" noRot="1" noChangeAspect="1" noTextEdit="1"/>
          </p:cNvSpPr>
          <p:nvPr>
            <p:ph type="sldImg"/>
          </p:nvPr>
        </p:nvSpPr>
        <p:spPr>
          <a:xfrm>
            <a:off x="1154113" y="682625"/>
            <a:ext cx="4551362" cy="3413125"/>
          </a:xfrm>
          <a:ln/>
        </p:spPr>
      </p:sp>
      <p:sp>
        <p:nvSpPr>
          <p:cNvPr id="3482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34821" name="Slide Number Placeholder 3"/>
          <p:cNvSpPr txBox="1">
            <a:spLocks noGrp="1"/>
          </p:cNvSpPr>
          <p:nvPr/>
        </p:nvSpPr>
        <p:spPr bwMode="auto">
          <a:xfrm>
            <a:off x="3884613" y="8643938"/>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F40C673B-B6A4-4B60-846A-88A9FB25EB94}" type="slidenum">
              <a:rPr lang="en-US" sz="1200"/>
              <a:pPr algn="r" eaLnBrk="1" hangingPunct="1"/>
              <a:t>115</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752E8CB3-BB0A-4B30-BD8F-C7F05269E153}" type="slidenum">
              <a:rPr lang="en-US"/>
              <a:pPr/>
              <a:t>116</a:t>
            </a:fld>
            <a:endParaRPr lang="en-US"/>
          </a:p>
        </p:txBody>
      </p:sp>
      <p:sp>
        <p:nvSpPr>
          <p:cNvPr id="35843" name="Slide Image Placeholder 1"/>
          <p:cNvSpPr>
            <a:spLocks noGrp="1" noRot="1" noChangeAspect="1" noTextEdit="1"/>
          </p:cNvSpPr>
          <p:nvPr>
            <p:ph type="sldImg"/>
          </p:nvPr>
        </p:nvSpPr>
        <p:spPr>
          <a:xfrm>
            <a:off x="1154113" y="682625"/>
            <a:ext cx="4551362" cy="3413125"/>
          </a:xfrm>
          <a:ln/>
        </p:spPr>
      </p:sp>
      <p:sp>
        <p:nvSpPr>
          <p:cNvPr id="3584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35845" name="Slide Number Placeholder 3"/>
          <p:cNvSpPr txBox="1">
            <a:spLocks noGrp="1"/>
          </p:cNvSpPr>
          <p:nvPr/>
        </p:nvSpPr>
        <p:spPr bwMode="auto">
          <a:xfrm>
            <a:off x="3884613" y="8643938"/>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21774ACE-86A9-455A-A304-17A460DF1F01}" type="slidenum">
              <a:rPr lang="en-US" sz="1200"/>
              <a:pPr algn="r" eaLnBrk="1" hangingPunct="1"/>
              <a:t>116</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11C40AA9-77EC-41E1-BC37-8B318B2EAC47}" type="slidenum">
              <a:rPr lang="en-US"/>
              <a:pPr/>
              <a:t>117</a:t>
            </a:fld>
            <a:endParaRPr lang="en-US"/>
          </a:p>
        </p:txBody>
      </p:sp>
      <p:sp>
        <p:nvSpPr>
          <p:cNvPr id="36867" name="Slide Image Placeholder 1"/>
          <p:cNvSpPr>
            <a:spLocks noGrp="1" noRot="1" noChangeAspect="1" noTextEdit="1"/>
          </p:cNvSpPr>
          <p:nvPr>
            <p:ph type="sldImg"/>
          </p:nvPr>
        </p:nvSpPr>
        <p:spPr>
          <a:xfrm>
            <a:off x="1154113" y="682625"/>
            <a:ext cx="4551362" cy="3413125"/>
          </a:xfrm>
          <a:ln/>
        </p:spPr>
      </p:sp>
      <p:sp>
        <p:nvSpPr>
          <p:cNvPr id="3686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36869" name="Slide Number Placeholder 3"/>
          <p:cNvSpPr txBox="1">
            <a:spLocks noGrp="1"/>
          </p:cNvSpPr>
          <p:nvPr/>
        </p:nvSpPr>
        <p:spPr bwMode="auto">
          <a:xfrm>
            <a:off x="3884613" y="8643938"/>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C5E897F0-9ED5-4423-87FB-EE899D4B0F21}" type="slidenum">
              <a:rPr lang="en-US" sz="1200"/>
              <a:pPr algn="r" eaLnBrk="1" hangingPunct="1"/>
              <a:t>117</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666C5085-F60F-495F-AA29-07104FD951A1}" type="slidenum">
              <a:rPr lang="en-US"/>
              <a:pPr/>
              <a:t>118</a:t>
            </a:fld>
            <a:endParaRPr lang="en-US"/>
          </a:p>
        </p:txBody>
      </p:sp>
      <p:sp>
        <p:nvSpPr>
          <p:cNvPr id="37891" name="Slide Image Placeholder 1"/>
          <p:cNvSpPr>
            <a:spLocks noGrp="1" noRot="1" noChangeAspect="1" noTextEdit="1"/>
          </p:cNvSpPr>
          <p:nvPr>
            <p:ph type="sldImg"/>
          </p:nvPr>
        </p:nvSpPr>
        <p:spPr>
          <a:xfrm>
            <a:off x="1154113" y="682625"/>
            <a:ext cx="4551362" cy="3413125"/>
          </a:xfrm>
          <a:ln/>
        </p:spPr>
      </p:sp>
      <p:sp>
        <p:nvSpPr>
          <p:cNvPr id="3789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37893" name="Slide Number Placeholder 3"/>
          <p:cNvSpPr txBox="1">
            <a:spLocks noGrp="1"/>
          </p:cNvSpPr>
          <p:nvPr/>
        </p:nvSpPr>
        <p:spPr bwMode="auto">
          <a:xfrm>
            <a:off x="3884613" y="8643938"/>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28D422C7-D7DA-4CFF-A6F9-4217CD985F8E}" type="slidenum">
              <a:rPr lang="en-US" sz="1200"/>
              <a:pPr algn="r" eaLnBrk="1" hangingPunct="1"/>
              <a:t>118</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C7DC3961-44AE-48CC-9873-9F6955DC9193}" type="slidenum">
              <a:rPr lang="en-US"/>
              <a:pPr/>
              <a:t>119</a:t>
            </a:fld>
            <a:endParaRPr lang="en-US"/>
          </a:p>
        </p:txBody>
      </p:sp>
      <p:sp>
        <p:nvSpPr>
          <p:cNvPr id="38915" name="Slide Image Placeholder 1"/>
          <p:cNvSpPr>
            <a:spLocks noGrp="1" noRot="1" noChangeAspect="1" noTextEdit="1"/>
          </p:cNvSpPr>
          <p:nvPr>
            <p:ph type="sldImg"/>
          </p:nvPr>
        </p:nvSpPr>
        <p:spPr>
          <a:xfrm>
            <a:off x="1154113" y="682625"/>
            <a:ext cx="4551362" cy="3413125"/>
          </a:xfrm>
          <a:ln/>
        </p:spPr>
      </p:sp>
      <p:sp>
        <p:nvSpPr>
          <p:cNvPr id="3891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38917" name="Slide Number Placeholder 3"/>
          <p:cNvSpPr txBox="1">
            <a:spLocks noGrp="1"/>
          </p:cNvSpPr>
          <p:nvPr/>
        </p:nvSpPr>
        <p:spPr bwMode="auto">
          <a:xfrm>
            <a:off x="3884613" y="8643938"/>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8BAA8630-2B2A-49A9-840F-FB61155F6FC5}" type="slidenum">
              <a:rPr lang="en-US" sz="1200"/>
              <a:pPr algn="r" eaLnBrk="1" hangingPunct="1"/>
              <a:t>119</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3D5C873A-6634-4FE4-898C-89483E219328}" type="slidenum">
              <a:rPr lang="en-US"/>
              <a:pPr/>
              <a:t>120</a:t>
            </a:fld>
            <a:endParaRPr lang="en-US"/>
          </a:p>
        </p:txBody>
      </p:sp>
      <p:sp>
        <p:nvSpPr>
          <p:cNvPr id="39939" name="Slide Image Placeholder 1"/>
          <p:cNvSpPr>
            <a:spLocks noGrp="1" noRot="1" noChangeAspect="1" noTextEdit="1"/>
          </p:cNvSpPr>
          <p:nvPr>
            <p:ph type="sldImg"/>
          </p:nvPr>
        </p:nvSpPr>
        <p:spPr>
          <a:xfrm>
            <a:off x="1154113" y="682625"/>
            <a:ext cx="4551362" cy="3413125"/>
          </a:xfrm>
          <a:ln/>
        </p:spPr>
      </p:sp>
      <p:sp>
        <p:nvSpPr>
          <p:cNvPr id="3994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39941" name="Slide Number Placeholder 3"/>
          <p:cNvSpPr txBox="1">
            <a:spLocks noGrp="1"/>
          </p:cNvSpPr>
          <p:nvPr/>
        </p:nvSpPr>
        <p:spPr bwMode="auto">
          <a:xfrm>
            <a:off x="3884613" y="8643938"/>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62B14F91-EC1F-4550-8FA6-803D5E9066C1}" type="slidenum">
              <a:rPr lang="en-US" sz="1200"/>
              <a:pPr algn="r" eaLnBrk="1" hangingPunct="1"/>
              <a:t>120</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150655BD-38F4-4924-AC94-6735DB48649D}" type="slidenum">
              <a:rPr lang="en-US"/>
              <a:pPr/>
              <a:t>159</a:t>
            </a:fld>
            <a:endParaRPr lang="en-US"/>
          </a:p>
        </p:txBody>
      </p:sp>
      <p:sp>
        <p:nvSpPr>
          <p:cNvPr id="28675" name="Slide Image Placeholder 1"/>
          <p:cNvSpPr>
            <a:spLocks noGrp="1" noRot="1" noChangeAspect="1" noTextEdit="1"/>
          </p:cNvSpPr>
          <p:nvPr>
            <p:ph type="sldImg"/>
          </p:nvPr>
        </p:nvSpPr>
        <p:spPr>
          <a:xfrm>
            <a:off x="1154113" y="682625"/>
            <a:ext cx="4551362" cy="3413125"/>
          </a:xfrm>
          <a:ln/>
        </p:spPr>
      </p:sp>
      <p:sp>
        <p:nvSpPr>
          <p:cNvPr id="2867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28677" name="Slide Number Placeholder 3"/>
          <p:cNvSpPr txBox="1">
            <a:spLocks noGrp="1"/>
          </p:cNvSpPr>
          <p:nvPr/>
        </p:nvSpPr>
        <p:spPr bwMode="auto">
          <a:xfrm>
            <a:off x="3884613" y="8643938"/>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C63FE77E-D82F-4F1F-9B13-D99670F88EFB}" type="slidenum">
              <a:rPr lang="en-US" sz="1200"/>
              <a:pPr algn="r" eaLnBrk="1" hangingPunct="1"/>
              <a:t>159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BEA15D7D-B9AB-40F1-85F4-17625105099B}" type="slidenum">
              <a:rPr lang="en-US"/>
              <a:pPr/>
              <a:t>7</a:t>
            </a:fld>
            <a:endParaRPr lang="en-US"/>
          </a:p>
        </p:txBody>
      </p:sp>
      <p:sp>
        <p:nvSpPr>
          <p:cNvPr id="34818" name="Rectangle 2"/>
          <p:cNvSpPr>
            <a:spLocks noGrp="1" noRot="1" noChangeAspect="1" noChangeArrowheads="1" noTextEdit="1"/>
          </p:cNvSpPr>
          <p:nvPr>
            <p:ph type="sldImg"/>
          </p:nvPr>
        </p:nvSpPr>
        <p:spPr>
          <a:xfrm>
            <a:off x="1128713" y="676275"/>
            <a:ext cx="4606925" cy="3454400"/>
          </a:xfrm>
          <a:ln/>
        </p:spPr>
      </p:sp>
      <p:sp>
        <p:nvSpPr>
          <p:cNvPr id="34819" name="Rectangle 3"/>
          <p:cNvSpPr>
            <a:spLocks noGrp="1" noChangeArrowheads="1"/>
          </p:cNvSpPr>
          <p:nvPr>
            <p:ph type="body" idx="1"/>
          </p:nvPr>
        </p:nvSpPr>
        <p:spPr>
          <a:xfrm>
            <a:off x="895350" y="4354513"/>
            <a:ext cx="5073650" cy="4052887"/>
          </a:xfrm>
          <a:noFill/>
          <a:ln/>
        </p:spPr>
        <p:txBody>
          <a:bodyPr/>
          <a:lstStyle/>
          <a:p>
            <a:pPr eaLnBrk="1" hangingPunct="1"/>
            <a:r>
              <a:rPr lang="en-US" sz="1000" smtClean="0">
                <a:latin typeface="Trebuchet MS" pitchFamily="34" charset="0"/>
                <a:ea typeface="ＭＳ Ｐゴシック" pitchFamily="34" charset="-128"/>
              </a:rPr>
              <a:t>Sugar makes your blood and immune system move like I-4 in downtown Orlando from 4-5pm… dead halt!</a:t>
            </a:r>
          </a:p>
          <a:p>
            <a:pPr eaLnBrk="1" hangingPunct="1"/>
            <a:endParaRPr lang="en-US" sz="1000" smtClean="0">
              <a:latin typeface="Trebuchet MS" pitchFamily="34" charset="0"/>
              <a:ea typeface="ＭＳ Ｐゴシック" pitchFamily="34" charset="-128"/>
            </a:endParaRPr>
          </a:p>
          <a:p>
            <a:pPr eaLnBrk="1" hangingPunct="1"/>
            <a:r>
              <a:rPr lang="en-US" sz="1000" smtClean="0">
                <a:latin typeface="Trebuchet MS" pitchFamily="34" charset="0"/>
                <a:ea typeface="ＭＳ Ｐゴシック" pitchFamily="34" charset="-128"/>
              </a:rPr>
              <a:t>Specific acids have been linked to many if not all of the major dis-ease symptomologies that plague humanity:</a:t>
            </a:r>
          </a:p>
          <a:p>
            <a:pPr eaLnBrk="1" hangingPunct="1"/>
            <a:endParaRPr lang="en-US" sz="1000" smtClean="0">
              <a:latin typeface="Trebuchet MS" pitchFamily="34" charset="0"/>
              <a:ea typeface="ＭＳ Ｐゴシック" pitchFamily="34" charset="-128"/>
            </a:endParaRPr>
          </a:p>
          <a:p>
            <a:pPr eaLnBrk="1" hangingPunct="1"/>
            <a:r>
              <a:rPr lang="en-US" sz="1000" smtClean="0">
                <a:latin typeface="Trebuchet MS" pitchFamily="34" charset="0"/>
                <a:ea typeface="ＭＳ Ｐゴシック" pitchFamily="34" charset="-128"/>
              </a:rPr>
              <a:t>-Waste from Yeast and Lactic Acid (dairy and sugar) linked to Cancer and Aids</a:t>
            </a:r>
          </a:p>
          <a:p>
            <a:pPr eaLnBrk="1" hangingPunct="1"/>
            <a:r>
              <a:rPr lang="en-US" sz="1000" smtClean="0">
                <a:latin typeface="Trebuchet MS" pitchFamily="34" charset="0"/>
                <a:ea typeface="ＭＳ Ｐゴシック" pitchFamily="34" charset="-128"/>
              </a:rPr>
              <a:t>-Uric Acid (urine acid of animal) linked to Arthritis and Gout</a:t>
            </a:r>
          </a:p>
          <a:p>
            <a:pPr eaLnBrk="1" hangingPunct="1"/>
            <a:r>
              <a:rPr lang="en-US" sz="1000" smtClean="0">
                <a:latin typeface="Trebuchet MS" pitchFamily="34" charset="0"/>
                <a:ea typeface="ＭＳ Ｐゴシック" pitchFamily="34" charset="-128"/>
              </a:rPr>
              <a:t>-Acetic Acid/Acetyl Aldehyde (alcohol, ferments, sugar) linked to MS, Alzheimer's, and other neurological disorders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617B4B45-2A2C-49AC-A383-7826C554AE89}" type="slidenum">
              <a:rPr lang="en-US"/>
              <a:pPr/>
              <a:t>160</a:t>
            </a:fld>
            <a:endParaRPr lang="en-US"/>
          </a:p>
        </p:txBody>
      </p:sp>
      <p:sp>
        <p:nvSpPr>
          <p:cNvPr id="29699" name="Slide Image Placeholder 1"/>
          <p:cNvSpPr>
            <a:spLocks noGrp="1" noRot="1" noChangeAspect="1" noTextEdit="1"/>
          </p:cNvSpPr>
          <p:nvPr>
            <p:ph type="sldImg"/>
          </p:nvPr>
        </p:nvSpPr>
        <p:spPr>
          <a:xfrm>
            <a:off x="1154113" y="682625"/>
            <a:ext cx="4551362" cy="3413125"/>
          </a:xfrm>
          <a:ln/>
        </p:spPr>
      </p:sp>
      <p:sp>
        <p:nvSpPr>
          <p:cNvPr id="2970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29701" name="Slide Number Placeholder 3"/>
          <p:cNvSpPr txBox="1">
            <a:spLocks noGrp="1"/>
          </p:cNvSpPr>
          <p:nvPr/>
        </p:nvSpPr>
        <p:spPr bwMode="auto">
          <a:xfrm>
            <a:off x="3884613" y="8643938"/>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214B92E9-8325-4086-B53C-7F7929D9F112}" type="slidenum">
              <a:rPr lang="en-US" sz="1200"/>
              <a:pPr algn="r" eaLnBrk="1" hangingPunct="1"/>
              <a:t>160</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039AC4AC-DDC8-4B8D-A0B3-4990A43A778A}" type="slidenum">
              <a:rPr lang="en-US"/>
              <a:pPr/>
              <a:t>161</a:t>
            </a:fld>
            <a:endParaRPr lang="en-US"/>
          </a:p>
        </p:txBody>
      </p:sp>
      <p:sp>
        <p:nvSpPr>
          <p:cNvPr id="30723" name="Slide Image Placeholder 1"/>
          <p:cNvSpPr>
            <a:spLocks noGrp="1" noRot="1" noChangeAspect="1" noTextEdit="1"/>
          </p:cNvSpPr>
          <p:nvPr>
            <p:ph type="sldImg"/>
          </p:nvPr>
        </p:nvSpPr>
        <p:spPr>
          <a:xfrm>
            <a:off x="1154113" y="682625"/>
            <a:ext cx="4551362" cy="3413125"/>
          </a:xfrm>
          <a:ln/>
        </p:spPr>
      </p:sp>
      <p:sp>
        <p:nvSpPr>
          <p:cNvPr id="3072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30725" name="Slide Number Placeholder 3"/>
          <p:cNvSpPr txBox="1">
            <a:spLocks noGrp="1"/>
          </p:cNvSpPr>
          <p:nvPr/>
        </p:nvSpPr>
        <p:spPr bwMode="auto">
          <a:xfrm>
            <a:off x="3884613" y="8643938"/>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A8DF535F-C294-4FDB-9264-89B22F047897}" type="slidenum">
              <a:rPr lang="en-US" sz="1200"/>
              <a:pPr algn="r" eaLnBrk="1" hangingPunct="1"/>
              <a:t>161</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34669BF7-603E-49BB-823D-913381DF9F7A}" type="slidenum">
              <a:rPr lang="en-US"/>
              <a:pPr/>
              <a:t>171</a:t>
            </a:fld>
            <a:endParaRPr lang="en-US"/>
          </a:p>
        </p:txBody>
      </p:sp>
      <p:sp>
        <p:nvSpPr>
          <p:cNvPr id="31747" name="Slide Image Placeholder 1"/>
          <p:cNvSpPr>
            <a:spLocks noGrp="1" noRot="1" noChangeAspect="1" noTextEdit="1"/>
          </p:cNvSpPr>
          <p:nvPr>
            <p:ph type="sldImg"/>
          </p:nvPr>
        </p:nvSpPr>
        <p:spPr>
          <a:xfrm>
            <a:off x="1154113" y="682625"/>
            <a:ext cx="4551362" cy="3413125"/>
          </a:xfrm>
          <a:ln/>
        </p:spPr>
      </p:sp>
      <p:sp>
        <p:nvSpPr>
          <p:cNvPr id="3174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31749" name="Slide Number Placeholder 3"/>
          <p:cNvSpPr txBox="1">
            <a:spLocks noGrp="1"/>
          </p:cNvSpPr>
          <p:nvPr/>
        </p:nvSpPr>
        <p:spPr bwMode="auto">
          <a:xfrm>
            <a:off x="3884613" y="8643938"/>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A97C4854-78E2-44E6-B764-823C0F75AA89}" type="slidenum">
              <a:rPr lang="en-US" sz="1200"/>
              <a:pPr algn="r" eaLnBrk="1" hangingPunct="1"/>
              <a:t>171</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CE65F357-AF4B-4B04-A8E2-1F0630631B66}" type="slidenum">
              <a:rPr lang="en-US"/>
              <a:pPr/>
              <a:t>193</a:t>
            </a:fld>
            <a:endParaRPr lang="en-US"/>
          </a:p>
        </p:txBody>
      </p:sp>
      <p:sp>
        <p:nvSpPr>
          <p:cNvPr id="27651" name="Rectangle 2"/>
          <p:cNvSpPr>
            <a:spLocks noRot="1" noChangeArrowheads="1" noTextEdit="1"/>
          </p:cNvSpPr>
          <p:nvPr>
            <p:ph type="sldImg"/>
          </p:nvPr>
        </p:nvSpPr>
        <p:spPr>
          <a:xfrm>
            <a:off x="1130300" y="676275"/>
            <a:ext cx="4605338" cy="3454400"/>
          </a:xfrm>
          <a:ln/>
        </p:spPr>
      </p:sp>
      <p:sp>
        <p:nvSpPr>
          <p:cNvPr id="27652" name="Rectangle 3"/>
          <p:cNvSpPr>
            <a:spLocks noGrp="1" noChangeArrowheads="1"/>
          </p:cNvSpPr>
          <p:nvPr>
            <p:ph type="body" idx="1"/>
          </p:nvPr>
        </p:nvSpPr>
        <p:spPr>
          <a:xfrm>
            <a:off x="895350" y="4354513"/>
            <a:ext cx="5073650" cy="4052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p:spPr>
        <p:txBody>
          <a:bodyPr/>
          <a:lstStyle/>
          <a:p>
            <a:pPr eaLnBrk="1" hangingPunct="1"/>
            <a:endParaRPr lang="en-US" smtClean="0">
              <a:latin typeface="Arial" pitchFamily="34" charset="0"/>
              <a:ea typeface="ＭＳ Ｐゴシック" pitchFamily="34" charset="-128"/>
            </a:endParaRPr>
          </a:p>
        </p:txBody>
      </p:sp>
      <p:sp>
        <p:nvSpPr>
          <p:cNvPr id="36867" name="Slide Number Placeholder 3"/>
          <p:cNvSpPr>
            <a:spLocks noGrp="1"/>
          </p:cNvSpPr>
          <p:nvPr>
            <p:ph type="sldNum" sz="quarter" idx="5"/>
          </p:nvPr>
        </p:nvSpPr>
        <p:spPr>
          <a:noFill/>
        </p:spPr>
        <p:txBody>
          <a:bodyPr/>
          <a:lstStyle/>
          <a:p>
            <a:fld id="{34317DB9-9DCF-4EC8-8B16-EC511E47ECEB}" type="slidenum">
              <a:rPr lang="en-US"/>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noFill/>
          <a:ln/>
        </p:spPr>
        <p:txBody>
          <a:bodyPr/>
          <a:lstStyle/>
          <a:p>
            <a:pPr eaLnBrk="1" hangingPunct="1"/>
            <a:endParaRPr lang="en-US" smtClean="0">
              <a:latin typeface="Arial" pitchFamily="34" charset="0"/>
              <a:ea typeface="ＭＳ Ｐゴシック" pitchFamily="34" charset="-128"/>
            </a:endParaRPr>
          </a:p>
        </p:txBody>
      </p:sp>
      <p:sp>
        <p:nvSpPr>
          <p:cNvPr id="38915" name="Slide Number Placeholder 3"/>
          <p:cNvSpPr>
            <a:spLocks noGrp="1"/>
          </p:cNvSpPr>
          <p:nvPr>
            <p:ph type="sldNum" sz="quarter" idx="5"/>
          </p:nvPr>
        </p:nvSpPr>
        <p:spPr>
          <a:noFill/>
        </p:spPr>
        <p:txBody>
          <a:bodyPr/>
          <a:lstStyle/>
          <a:p>
            <a:fld id="{E013EEF0-F6FE-441C-8E74-89496DDE78AD}" type="slidenum">
              <a:rPr lang="en-US"/>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ln/>
        </p:spPr>
        <p:txBody>
          <a:bodyPr/>
          <a:lstStyle/>
          <a:p>
            <a:endParaRPr lang="en-US" smtClean="0">
              <a:latin typeface="Arial" pitchFamily="34" charset="0"/>
              <a:ea typeface="ＭＳ Ｐゴシック" pitchFamily="34" charset="-128"/>
            </a:endParaRPr>
          </a:p>
        </p:txBody>
      </p:sp>
      <p:sp>
        <p:nvSpPr>
          <p:cNvPr id="43011" name="Slide Number Placeholder 3"/>
          <p:cNvSpPr>
            <a:spLocks noGrp="1"/>
          </p:cNvSpPr>
          <p:nvPr>
            <p:ph type="sldNum" sz="quarter" idx="5"/>
          </p:nvPr>
        </p:nvSpPr>
        <p:spPr>
          <a:noFill/>
        </p:spPr>
        <p:txBody>
          <a:bodyPr/>
          <a:lstStyle/>
          <a:p>
            <a:fld id="{2A6088D3-8EAF-4C3D-8EF7-C0E73DBF72B4}" type="slidenum">
              <a:rPr lang="en-US"/>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FF94A7BE-51EC-447B-9B86-9FF8BCBFEA6E}" type="slidenum">
              <a:rPr lang="en-US">
                <a:latin typeface="Arial" charset="0"/>
              </a:rPr>
              <a:pPr/>
              <a:t>47</a:t>
            </a:fld>
            <a:endParaRPr lang="en-US">
              <a:latin typeface="Arial" charset="0"/>
            </a:endParaRPr>
          </a:p>
        </p:txBody>
      </p:sp>
      <p:sp>
        <p:nvSpPr>
          <p:cNvPr id="28675" name="Slide Image Placeholder 1"/>
          <p:cNvSpPr>
            <a:spLocks noGrp="1" noRot="1" noChangeAspect="1" noTextEdit="1"/>
          </p:cNvSpPr>
          <p:nvPr>
            <p:ph type="sldImg"/>
          </p:nvPr>
        </p:nvSpPr>
        <p:spPr>
          <a:xfrm>
            <a:off x="1154113" y="682625"/>
            <a:ext cx="4551362" cy="3413125"/>
          </a:xfrm>
          <a:ln/>
        </p:spPr>
      </p:sp>
      <p:sp>
        <p:nvSpPr>
          <p:cNvPr id="28676" name="Notes Placeholder 2"/>
          <p:cNvSpPr>
            <a:spLocks noGrp="1"/>
          </p:cNvSpPr>
          <p:nvPr>
            <p:ph type="body" idx="1"/>
          </p:nvPr>
        </p:nvSpPr>
        <p:spPr>
          <a:noFill/>
          <a:ln/>
        </p:spPr>
        <p:txBody>
          <a:bodyPr/>
          <a:lstStyle/>
          <a:p>
            <a:pPr eaLnBrk="1" hangingPunct="1"/>
            <a:endParaRPr lang="en-US" smtClean="0">
              <a:ea typeface="ＭＳ Ｐゴシック" pitchFamily="34" charset="-128"/>
            </a:endParaRPr>
          </a:p>
        </p:txBody>
      </p:sp>
      <p:sp>
        <p:nvSpPr>
          <p:cNvPr id="28677" name="Slide Number Placeholder 3"/>
          <p:cNvSpPr txBox="1">
            <a:spLocks noGrp="1"/>
          </p:cNvSpPr>
          <p:nvPr/>
        </p:nvSpPr>
        <p:spPr bwMode="auto">
          <a:xfrm>
            <a:off x="3884613" y="8643938"/>
            <a:ext cx="2971800" cy="455612"/>
          </a:xfrm>
          <a:prstGeom prst="rect">
            <a:avLst/>
          </a:prstGeom>
          <a:noFill/>
          <a:ln w="9525">
            <a:noFill/>
            <a:miter lim="800000"/>
            <a:headEnd/>
            <a:tailEnd/>
          </a:ln>
        </p:spPr>
        <p:txBody>
          <a:bodyPr anchor="b"/>
          <a:lstStyle/>
          <a:p>
            <a:pPr algn="r" eaLnBrk="1" hangingPunct="1"/>
            <a:fld id="{56D11BF6-D78B-40B4-877B-1156468F8DE7}" type="slidenum">
              <a:rPr lang="en-US" sz="1200"/>
              <a:pPr algn="r" eaLnBrk="1" hangingPunct="1"/>
              <a:t>47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696BFBB8-7483-44CB-A321-D0D009842F72}" type="slidenum">
              <a:rPr lang="en-US"/>
              <a:pPr/>
              <a:t>108</a:t>
            </a:fld>
            <a:endParaRPr lang="en-US"/>
          </a:p>
        </p:txBody>
      </p:sp>
      <p:sp>
        <p:nvSpPr>
          <p:cNvPr id="28675" name="Rectangle 2"/>
          <p:cNvSpPr>
            <a:spLocks noRot="1" noChangeArrowheads="1" noTextEdit="1"/>
          </p:cNvSpPr>
          <p:nvPr>
            <p:ph type="sldImg"/>
          </p:nvPr>
        </p:nvSpPr>
        <p:spPr>
          <a:xfrm>
            <a:off x="774700" y="455613"/>
            <a:ext cx="4852988" cy="3640137"/>
          </a:xfrm>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sz="1000" smtClean="0">
                <a:ea typeface="ＭＳ Ｐゴシック" pitchFamily="34" charset="-128"/>
              </a:rPr>
              <a:t>Sticky mucus can cause damage to the villus by causing congestion.  Villus then become smooth and cannot catch the food.  Food goes in whole and come out whole.</a:t>
            </a:r>
          </a:p>
          <a:p>
            <a:pPr eaLnBrk="1" hangingPunct="1">
              <a:lnSpc>
                <a:spcPct val="90000"/>
              </a:lnSpc>
            </a:pPr>
            <a:endParaRPr lang="en-US" sz="1000" smtClean="0">
              <a:ea typeface="ＭＳ Ｐゴシック" pitchFamily="34" charset="-128"/>
            </a:endParaRPr>
          </a:p>
          <a:p>
            <a:pPr eaLnBrk="1" hangingPunct="1">
              <a:lnSpc>
                <a:spcPct val="90000"/>
              </a:lnSpc>
            </a:pPr>
            <a:r>
              <a:rPr lang="en-US" sz="1000" smtClean="0">
                <a:ea typeface="ＭＳ Ｐゴシック" pitchFamily="34" charset="-128"/>
              </a:rPr>
              <a:t>The 10-day Liquid Feast can help to clear out the crypts in the intestinal villus.</a:t>
            </a:r>
          </a:p>
          <a:p>
            <a:pPr eaLnBrk="1" hangingPunct="1">
              <a:lnSpc>
                <a:spcPct val="90000"/>
              </a:lnSpc>
            </a:pPr>
            <a:endParaRPr lang="en-US" sz="1000" smtClean="0">
              <a:ea typeface="ＭＳ Ｐゴシック" pitchFamily="34" charset="-128"/>
            </a:endParaRPr>
          </a:p>
          <a:p>
            <a:pPr eaLnBrk="1" hangingPunct="1">
              <a:lnSpc>
                <a:spcPct val="90000"/>
              </a:lnSpc>
            </a:pPr>
            <a:r>
              <a:rPr lang="en-US" sz="1000" smtClean="0">
                <a:ea typeface="ＭＳ Ｐゴシック" pitchFamily="34" charset="-128"/>
              </a:rPr>
              <a:t>This is the case when people can</a:t>
            </a:r>
            <a:r>
              <a:rPr lang="ja-JP" altLang="en-US" sz="1000" smtClean="0">
                <a:ea typeface="ＭＳ Ｐゴシック" pitchFamily="34" charset="-128"/>
              </a:rPr>
              <a:t>’</a:t>
            </a:r>
            <a:r>
              <a:rPr lang="en-US" altLang="ja-JP" sz="1000" smtClean="0">
                <a:ea typeface="ＭＳ Ｐゴシック" pitchFamily="34" charset="-128"/>
              </a:rPr>
              <a:t>t digest food, are passing whole food, or don</a:t>
            </a:r>
            <a:r>
              <a:rPr lang="ja-JP" altLang="en-US" sz="1000" smtClean="0">
                <a:ea typeface="ＭＳ Ｐゴシック" pitchFamily="34" charset="-128"/>
              </a:rPr>
              <a:t>’</a:t>
            </a:r>
            <a:r>
              <a:rPr lang="en-US" altLang="ja-JP" sz="1000" smtClean="0">
                <a:ea typeface="ＭＳ Ｐゴシック" pitchFamily="34" charset="-128"/>
              </a:rPr>
              <a:t>t gain weight.  It</a:t>
            </a:r>
            <a:r>
              <a:rPr lang="ja-JP" altLang="en-US" sz="1000" smtClean="0">
                <a:ea typeface="ＭＳ Ｐゴシック" pitchFamily="34" charset="-128"/>
              </a:rPr>
              <a:t>’</a:t>
            </a:r>
            <a:r>
              <a:rPr lang="en-US" altLang="ja-JP" sz="1000" smtClean="0">
                <a:ea typeface="ＭＳ Ｐゴシック" pitchFamily="34" charset="-128"/>
              </a:rPr>
              <a:t>s a problem in both overweight and underweight, but it</a:t>
            </a:r>
            <a:r>
              <a:rPr lang="ja-JP" altLang="en-US" sz="1000" smtClean="0">
                <a:ea typeface="ＭＳ Ｐゴシック" pitchFamily="34" charset="-128"/>
              </a:rPr>
              <a:t>’</a:t>
            </a:r>
            <a:r>
              <a:rPr lang="en-US" altLang="ja-JP" sz="1000" smtClean="0">
                <a:ea typeface="ＭＳ Ｐゴシック" pitchFamily="34" charset="-128"/>
              </a:rPr>
              <a:t>s particularly a challenge for people who are underweight because they must begin losing weight before they can start to put on healthy cells.</a:t>
            </a:r>
          </a:p>
          <a:p>
            <a:pPr eaLnBrk="1" hangingPunct="1">
              <a:lnSpc>
                <a:spcPct val="90000"/>
              </a:lnSpc>
            </a:pPr>
            <a:endParaRPr lang="en-US" sz="1000" smtClean="0">
              <a:ea typeface="ＭＳ Ｐゴシック" pitchFamily="34" charset="-128"/>
            </a:endParaRPr>
          </a:p>
          <a:p>
            <a:pPr eaLnBrk="1" hangingPunct="1">
              <a:lnSpc>
                <a:spcPct val="90000"/>
              </a:lnSpc>
            </a:pPr>
            <a:r>
              <a:rPr lang="en-US" sz="1000" smtClean="0">
                <a:ea typeface="ＭＳ Ｐゴシック" pitchFamily="34" charset="-128"/>
              </a:rPr>
              <a:t>Take out the beef, pork, chicken, dairy and put in SuperGreens and Aloe Vera to clear out the crypts.</a:t>
            </a:r>
          </a:p>
          <a:p>
            <a:pPr eaLnBrk="1" hangingPunct="1">
              <a:lnSpc>
                <a:spcPct val="90000"/>
              </a:lnSpc>
            </a:pPr>
            <a:endParaRPr lang="en-US" sz="1000" smtClean="0">
              <a:ea typeface="ＭＳ Ｐゴシック" pitchFamily="34" charset="-128"/>
            </a:endParaRPr>
          </a:p>
          <a:p>
            <a:pPr eaLnBrk="1" hangingPunct="1">
              <a:lnSpc>
                <a:spcPct val="90000"/>
              </a:lnSpc>
            </a:pPr>
            <a:r>
              <a:rPr lang="en-US" sz="1000" smtClean="0">
                <a:ea typeface="ＭＳ Ｐゴシック" pitchFamily="34" charset="-128"/>
              </a:rPr>
              <a:t>It</a:t>
            </a:r>
            <a:r>
              <a:rPr lang="ja-JP" altLang="en-US" sz="1000" smtClean="0">
                <a:ea typeface="ＭＳ Ｐゴシック" pitchFamily="34" charset="-128"/>
              </a:rPr>
              <a:t>’</a:t>
            </a:r>
            <a:r>
              <a:rPr lang="en-US" altLang="ja-JP" sz="1000" smtClean="0">
                <a:ea typeface="ＭＳ Ｐゴシック" pitchFamily="34" charset="-128"/>
              </a:rPr>
              <a:t>s important to do a Feast to get food into the body and to clear out the crypts in the intestinal villas.  Diarrhea and constipation are part of the process of cleansing.  It may take 12-16 liters of SuperGreens a day to repair the small intestine.</a:t>
            </a:r>
          </a:p>
          <a:p>
            <a:pPr eaLnBrk="1" hangingPunct="1">
              <a:lnSpc>
                <a:spcPct val="90000"/>
              </a:lnSpc>
            </a:pPr>
            <a:endParaRPr lang="en-US" sz="1000" smtClean="0">
              <a:ea typeface="ＭＳ Ｐゴシック" pitchFamily="34" charset="-128"/>
            </a:endParaRPr>
          </a:p>
          <a:p>
            <a:pPr eaLnBrk="1" hangingPunct="1">
              <a:lnSpc>
                <a:spcPct val="90000"/>
              </a:lnSpc>
            </a:pPr>
            <a:r>
              <a:rPr lang="en-US" sz="1000" smtClean="0">
                <a:ea typeface="ＭＳ Ｐゴシック" pitchFamily="34" charset="-128"/>
              </a:rPr>
              <a:t>Innerlight protocol:</a:t>
            </a:r>
          </a:p>
          <a:p>
            <a:pPr eaLnBrk="1" hangingPunct="1">
              <a:lnSpc>
                <a:spcPct val="90000"/>
              </a:lnSpc>
              <a:buFontTx/>
              <a:buChar char="•"/>
            </a:pPr>
            <a:r>
              <a:rPr lang="en-US" sz="1000" smtClean="0">
                <a:ea typeface="ＭＳ Ｐゴシック" pitchFamily="34" charset="-128"/>
              </a:rPr>
              <a:t>Fibrada – Fiber is like a sponge that absorbs acids.  Not necessary in an alkaline diet.</a:t>
            </a:r>
          </a:p>
          <a:p>
            <a:pPr eaLnBrk="1" hangingPunct="1">
              <a:lnSpc>
                <a:spcPct val="90000"/>
              </a:lnSpc>
              <a:buFontTx/>
              <a:buChar char="•"/>
            </a:pPr>
            <a:r>
              <a:rPr lang="en-US" sz="1000" smtClean="0">
                <a:ea typeface="ＭＳ Ｐゴシック" pitchFamily="34" charset="-128"/>
              </a:rPr>
              <a:t>Segrada – Stronger action.  Helps to break up pockets of proteins.</a:t>
            </a:r>
          </a:p>
          <a:p>
            <a:pPr eaLnBrk="1" hangingPunct="1">
              <a:lnSpc>
                <a:spcPct val="90000"/>
              </a:lnSpc>
              <a:buFontTx/>
              <a:buChar char="•"/>
            </a:pPr>
            <a:r>
              <a:rPr lang="en-US" sz="1000" smtClean="0">
                <a:ea typeface="ＭＳ Ｐゴシック" pitchFamily="34" charset="-128"/>
              </a:rPr>
              <a:t>Whole leaf aloe vera</a:t>
            </a:r>
          </a:p>
          <a:p>
            <a:pPr eaLnBrk="1" hangingPunct="1">
              <a:lnSpc>
                <a:spcPct val="90000"/>
              </a:lnSpc>
              <a:buFontTx/>
              <a:buChar char="•"/>
            </a:pPr>
            <a:r>
              <a:rPr lang="en-US" sz="1000" smtClean="0">
                <a:ea typeface="ＭＳ Ｐゴシック" pitchFamily="34" charset="-128"/>
              </a:rPr>
              <a:t>Lemon water</a:t>
            </a:r>
          </a:p>
          <a:p>
            <a:pPr eaLnBrk="1" hangingPunct="1">
              <a:lnSpc>
                <a:spcPct val="90000"/>
              </a:lnSpc>
              <a:buFontTx/>
              <a:buChar char="•"/>
            </a:pPr>
            <a:r>
              <a:rPr lang="en-US" sz="1000" smtClean="0">
                <a:ea typeface="ＭＳ Ｐゴシック" pitchFamily="34" charset="-128"/>
              </a:rPr>
              <a:t>Warm water and real salt</a:t>
            </a:r>
          </a:p>
          <a:p>
            <a:pPr eaLnBrk="1" hangingPunct="1">
              <a:lnSpc>
                <a:spcPct val="90000"/>
              </a:lnSpc>
              <a:buFontTx/>
              <a:buChar char="•"/>
            </a:pPr>
            <a:endParaRPr lang="en-US" sz="1000" smtClean="0">
              <a:ea typeface="ＭＳ Ｐゴシック" pitchFamily="34" charset="-128"/>
            </a:endParaRPr>
          </a:p>
          <a:p>
            <a:pPr eaLnBrk="1" hangingPunct="1">
              <a:lnSpc>
                <a:spcPct val="90000"/>
              </a:lnSpc>
              <a:buFontTx/>
              <a:buChar char="•"/>
            </a:pPr>
            <a:r>
              <a:rPr lang="en-US" sz="1000" smtClean="0">
                <a:ea typeface="ＭＳ Ｐゴシック" pitchFamily="34" charset="-128"/>
              </a:rPr>
              <a:t>The stool during the Feast can go from light brown to brown to black.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4441BF85-C2F8-4EE3-93B8-3E1EE55E6573}" type="slidenum">
              <a:rPr lang="en-US"/>
              <a:pPr/>
              <a:t>110</a:t>
            </a:fld>
            <a:endParaRPr lang="en-US"/>
          </a:p>
        </p:txBody>
      </p:sp>
      <p:sp>
        <p:nvSpPr>
          <p:cNvPr id="29699" name="Slide Image Placeholder 1"/>
          <p:cNvSpPr>
            <a:spLocks noGrp="1" noRot="1" noChangeAspect="1" noTextEdit="1"/>
          </p:cNvSpPr>
          <p:nvPr>
            <p:ph type="sldImg"/>
          </p:nvPr>
        </p:nvSpPr>
        <p:spPr>
          <a:xfrm>
            <a:off x="1154113" y="682625"/>
            <a:ext cx="4551362" cy="3413125"/>
          </a:xfrm>
          <a:ln/>
        </p:spPr>
      </p:sp>
      <p:sp>
        <p:nvSpPr>
          <p:cNvPr id="2970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29701" name="Slide Number Placeholder 3"/>
          <p:cNvSpPr txBox="1">
            <a:spLocks noGrp="1"/>
          </p:cNvSpPr>
          <p:nvPr/>
        </p:nvSpPr>
        <p:spPr bwMode="auto">
          <a:xfrm>
            <a:off x="3884613" y="8643938"/>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2B290118-5A78-45C7-B3B0-EBC566AF751E}" type="slidenum">
              <a:rPr lang="en-US" sz="1200"/>
              <a:pPr algn="r" eaLnBrk="1" hangingPunct="1"/>
              <a:t>110</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BA2F62D4-A1B4-4322-A626-3D508BB2F841}" type="slidenum">
              <a:rPr lang="en-US"/>
              <a:pPr/>
              <a:t>111</a:t>
            </a:fld>
            <a:endParaRPr lang="en-US"/>
          </a:p>
        </p:txBody>
      </p:sp>
      <p:sp>
        <p:nvSpPr>
          <p:cNvPr id="30723" name="Slide Image Placeholder 1"/>
          <p:cNvSpPr>
            <a:spLocks noGrp="1" noRot="1" noChangeAspect="1" noTextEdit="1"/>
          </p:cNvSpPr>
          <p:nvPr>
            <p:ph type="sldImg"/>
          </p:nvPr>
        </p:nvSpPr>
        <p:spPr>
          <a:xfrm>
            <a:off x="1154113" y="682625"/>
            <a:ext cx="4551362" cy="3413125"/>
          </a:xfrm>
          <a:ln/>
        </p:spPr>
      </p:sp>
      <p:sp>
        <p:nvSpPr>
          <p:cNvPr id="3072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30725" name="Slide Number Placeholder 3"/>
          <p:cNvSpPr txBox="1">
            <a:spLocks noGrp="1"/>
          </p:cNvSpPr>
          <p:nvPr/>
        </p:nvSpPr>
        <p:spPr bwMode="auto">
          <a:xfrm>
            <a:off x="3884613" y="8643938"/>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9C6D78EB-9C7C-4D9D-AF47-21D1BB63E555}" type="slidenum">
              <a:rPr lang="en-US" sz="1200"/>
              <a:pPr algn="r" eaLnBrk="1" hangingPunct="1"/>
              <a:t>111</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9634"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69635"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1DA6E85-C3E6-44BF-BD04-38896EFFCEDD}"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BFCE9B9-0296-4043-B5FC-46030137876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8623435-A8C3-44AC-A8D0-2676FB64F390}"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1625" y="228600"/>
            <a:ext cx="8540750" cy="5870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13F3252-E632-427C-ADC6-C7C72EEA3AF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48340A-7428-4AE3-BB15-3CF6817F87DF}"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9E726EF-3938-4B99-848F-1B6A31073C87}"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B0326881-B6AE-4BA5-B547-1C9FD68B070A}"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8445849A-4448-484D-960D-55AA18E9A231}"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1625" y="228600"/>
            <a:ext cx="8510588" cy="13255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1625"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1625"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B731FB5-68B8-4486-8E49-1C23BA26A85F}"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1625"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01625"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26572492-DEF5-4937-8804-E9B68E28969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1625"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301625" y="3963988"/>
            <a:ext cx="8540750"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C6F056D4-FC2C-486D-BE6D-ED1335D2E32D}"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ADB62F-019D-4968-80AE-862FC687E31D}"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01625" y="1676400"/>
            <a:ext cx="8540750" cy="4422775"/>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108065-C93D-4FD3-849A-13BC089979D3}"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1625"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01625"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0080BB61-6375-4016-8B3D-1F0A6729EDF8}"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8540750"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1625" y="3963988"/>
            <a:ext cx="8540750"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29E1351-28A7-4EF2-8CF1-906BD8AA5A97}"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01625" y="1676400"/>
            <a:ext cx="4194175" cy="4422775"/>
          </a:xfrm>
        </p:spPr>
        <p:txBody>
          <a:bodyPr/>
          <a:lstStyle/>
          <a:p>
            <a:pPr lvl="0"/>
            <a:endParaRPr lang="en-US" noProof="0" smtClean="0"/>
          </a:p>
        </p:txBody>
      </p:sp>
      <p:sp>
        <p:nvSpPr>
          <p:cNvPr id="4" name="Text Placeholder 3"/>
          <p:cNvSpPr>
            <a:spLocks noGrp="1"/>
          </p:cNvSpPr>
          <p:nvPr>
            <p:ph type="body" sz="half" idx="2"/>
          </p:nvPr>
        </p:nvSpPr>
        <p:spPr>
          <a:xfrm>
            <a:off x="4648200"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7861AC0-48D3-4572-B406-D138B8FF0769}"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EC3410F-E382-49BB-BFDF-5AF3BD1BF6AD}"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ED3A244-F96F-4BAC-9BEF-606E0E23E16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DA53E1E-C4FC-45F7-BAA0-75BE6693D0B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52BC7F4-BBBB-40BA-8FC8-5407BD118FFC}"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C7B0F4C-0082-4C82-AE8D-8C629B8416E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63236E1-527A-4DB6-B697-B5D7937D553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BD39D30-8F1D-4729-8494-415CD6FDA139}"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5" cstate="print"/>
          <a:srcRect/>
          <a:stretch>
            <a:fillRect/>
          </a:stretch>
        </a:blipFill>
        <a:effectLst/>
      </p:bgPr>
    </p:bg>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8611"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861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ea typeface="+mn-ea"/>
                <a:cs typeface="+mn-cs"/>
              </a:defRPr>
            </a:lvl1pPr>
          </a:lstStyle>
          <a:p>
            <a:pPr>
              <a:defRPr/>
            </a:pPr>
            <a:endParaRPr lang="en-US"/>
          </a:p>
        </p:txBody>
      </p:sp>
      <p:sp>
        <p:nvSpPr>
          <p:cNvPr id="686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ea typeface="+mn-ea"/>
                <a:cs typeface="+mn-cs"/>
              </a:defRPr>
            </a:lvl1pPr>
          </a:lstStyle>
          <a:p>
            <a:pPr>
              <a:defRPr/>
            </a:pPr>
            <a:endParaRPr lang="en-US"/>
          </a:p>
        </p:txBody>
      </p:sp>
      <p:sp>
        <p:nvSpPr>
          <p:cNvPr id="6861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EED66172-C6F3-4F99-B94A-0E69D568D509}"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17.xml"/><Relationship Id="rId5" Type="http://schemas.openxmlformats.org/officeDocument/2006/relationships/image" Target="../media/image173.jpeg"/><Relationship Id="rId4" Type="http://schemas.openxmlformats.org/officeDocument/2006/relationships/image" Target="../media/image172.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7.xml"/><Relationship Id="rId5" Type="http://schemas.openxmlformats.org/officeDocument/2006/relationships/image" Target="../media/image19.jpeg"/><Relationship Id="rId4" Type="http://schemas.openxmlformats.org/officeDocument/2006/relationships/image" Target="../media/image18.jpeg"/></Relationships>
</file>

<file path=ppt/slides/_rels/slide11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Users\robertyoung\Desktop\Micoscopy%20files\Microscopy%20folder%20for%20usb\Microscopy%20Videos%20-%20Basic\Bacterial%20rod%20to%20target%20cell%20to%20RBC.mpg" TargetMode="External"/><Relationship Id="rId4" Type="http://schemas.openxmlformats.org/officeDocument/2006/relationships/image" Target="../media/image177.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Users\robertyoung\Desktop\Micoscopy%20files\Microscopy%20folder%20for%20usb\Microscopy%20Videos%20-%20Basic\Pleomorphism.mpg" TargetMode="External"/><Relationship Id="rId4" Type="http://schemas.openxmlformats.org/officeDocument/2006/relationships/image" Target="../media/image178.png"/></Relationships>
</file>

<file path=ppt/slides/_rels/slide11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1.jpeg"/></Relationships>
</file>

<file path=ppt/slides/_rels/slide11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6.jpe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3" Type="http://schemas.openxmlformats.org/officeDocument/2006/relationships/image" Target="../media/image189.jpeg"/><Relationship Id="rId7" Type="http://schemas.openxmlformats.org/officeDocument/2006/relationships/image" Target="../media/image192.jpeg"/><Relationship Id="rId2" Type="http://schemas.openxmlformats.org/officeDocument/2006/relationships/image" Target="../media/image188.jpeg"/><Relationship Id="rId1" Type="http://schemas.openxmlformats.org/officeDocument/2006/relationships/slideLayout" Target="../slideLayouts/slideLayout14.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56.jpeg"/></Relationships>
</file>

<file path=ppt/slides/_rels/slide126.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210.png"/></Relationships>
</file>

<file path=ppt/slides/_rels/slide149.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16.xml"/><Relationship Id="rId4" Type="http://schemas.openxmlformats.org/officeDocument/2006/relationships/image" Target="../media/image216.jpeg"/></Relationships>
</file>

<file path=ppt/slides/_rels/slide153.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www.articlesofhealth.blogspot.com/" TargetMode="Externa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226.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hyperlink" Target="http://www.energiseforlife.com/wordpress/2010/03/24/alkaline-minerals-scientifically-proven-to-reduce-risk-of-cancer-arthritis-osteoporosis-cvd-more/www.beaco.hu/adatok/dw/dw_68.pdf" TargetMode="Externa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15.xml"/></Relationships>
</file>

<file path=ppt/slides/_rels/slide173.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7.xml"/><Relationship Id="rId4" Type="http://schemas.openxmlformats.org/officeDocument/2006/relationships/image" Target="/C/Documents%20and%20Settings/Robert/My%20Documents/Local%20Settings/Application%20Data/IM/Identities/%7bB4865D31-86B8-48E0-8D72-398204517F93%7d/Message%20Store/Attachments/Mike%20012.jpg" TargetMode="External"/></Relationships>
</file>

<file path=ppt/slides/_rels/slide175.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45.wmf"/><Relationship Id="rId1" Type="http://schemas.openxmlformats.org/officeDocument/2006/relationships/slideLayout" Target="../slideLayouts/slideLayout17.xml"/><Relationship Id="rId5" Type="http://schemas.openxmlformats.org/officeDocument/2006/relationships/image" Target="../media/image247.png"/><Relationship Id="rId4" Type="http://schemas.openxmlformats.org/officeDocument/2006/relationships/image" Target="../media/image246.png"/></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slideLayout" Target="../slideLayouts/slideLayout15.xml"/><Relationship Id="rId5" Type="http://schemas.openxmlformats.org/officeDocument/2006/relationships/image" Target="../media/image251.jpeg"/><Relationship Id="rId4" Type="http://schemas.openxmlformats.org/officeDocument/2006/relationships/image" Target="../media/image250.jpeg"/></Relationships>
</file>

<file path=ppt/slides/_rels/slide181.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15.xml"/><Relationship Id="rId4" Type="http://schemas.openxmlformats.org/officeDocument/2006/relationships/image" Target="../media/image254.jpeg"/></Relationships>
</file>

<file path=ppt/slides/_rels/slide182.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jpeg"/><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jpeg"/><Relationship Id="rId1" Type="http://schemas.openxmlformats.org/officeDocument/2006/relationships/slideLayout" Target="../slideLayouts/slideLayout15.xml"/></Relationships>
</file>

<file path=ppt/slides/_rels/slide18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259.jpeg"/><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260.jpe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23.xml"/></Relationships>
</file>

<file path=ppt/slides/_rels/slide189.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image" Target="../media/image264.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jpe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image" Target="../media/image269.png"/><Relationship Id="rId7" Type="http://schemas.openxmlformats.org/officeDocument/2006/relationships/image" Target="../media/image273.png"/><Relationship Id="rId2" Type="http://schemas.openxmlformats.org/officeDocument/2006/relationships/image" Target="../media/image268.jpeg"/><Relationship Id="rId1" Type="http://schemas.openxmlformats.org/officeDocument/2006/relationships/slideLayout" Target="../slideLayouts/slideLayout18.xml"/><Relationship Id="rId6" Type="http://schemas.openxmlformats.org/officeDocument/2006/relationships/image" Target="../media/image272.jpeg"/><Relationship Id="rId11" Type="http://schemas.openxmlformats.org/officeDocument/2006/relationships/image" Target="../media/image277.png"/><Relationship Id="rId5" Type="http://schemas.openxmlformats.org/officeDocument/2006/relationships/image" Target="../media/image271.jpeg"/><Relationship Id="rId10" Type="http://schemas.openxmlformats.org/officeDocument/2006/relationships/image" Target="../media/image276.png"/><Relationship Id="rId4" Type="http://schemas.openxmlformats.org/officeDocument/2006/relationships/image" Target="../media/image270.jpeg"/><Relationship Id="rId9" Type="http://schemas.openxmlformats.org/officeDocument/2006/relationships/image" Target="../media/image275.png"/></Relationships>
</file>

<file path=ppt/slides/_rels/slide193.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image" Target="../media/image278.jpeg"/><Relationship Id="rId1" Type="http://schemas.openxmlformats.org/officeDocument/2006/relationships/slideLayout" Target="../slideLayouts/slideLayout17.xml"/><Relationship Id="rId5" Type="http://schemas.openxmlformats.org/officeDocument/2006/relationships/image" Target="../media/image281.jpeg"/><Relationship Id="rId4" Type="http://schemas.openxmlformats.org/officeDocument/2006/relationships/image" Target="../media/image280.jpeg"/></Relationships>
</file>

<file path=ppt/slides/_rels/slide195.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image" Target="../media/image283.jpe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Layout" Target="../slideLayouts/slideLayout16.xm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6.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7.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6.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28.xml.rels><?xml version="1.0" encoding="UTF-8" standalone="yes"?>
<Relationships xmlns="http://schemas.openxmlformats.org/package/2006/relationships"><Relationship Id="rId2" Type="http://schemas.openxmlformats.org/officeDocument/2006/relationships/hyperlink" Target="http://www.articlesofhealth.blogspot.co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6.xml"/><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6.xml"/><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6.xml"/><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7.xml"/><Relationship Id="rId5" Type="http://schemas.openxmlformats.org/officeDocument/2006/relationships/image" Target="../media/image80.pn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7.xml"/><Relationship Id="rId5" Type="http://schemas.openxmlformats.org/officeDocument/2006/relationships/image" Target="../media/image84.png"/><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1.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92.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93.emf"/></Relationships>
</file>

<file path=ppt/slides/_rels/slide5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orthomolecular.org/library/jom/1995/pdf/1995-v10n0304-p177.pdf"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image" Target="../media/image9.e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6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cancerres.aacrjournals.org/cgi/content/abstract/69/6/2260"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hyperlink" Target="http://cancerres.aacrjournals.org/cgi/content/abstract/66/10/5216"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hyperlink" Target="http://jcem.endojournals.org/cgi/content/abstract/94/1/96"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image" Target="../media/image143.jpeg"/><Relationship Id="rId1" Type="http://schemas.openxmlformats.org/officeDocument/2006/relationships/slideLayout" Target="../slideLayouts/slideLayout15.xml"/><Relationship Id="rId6" Type="http://schemas.openxmlformats.org/officeDocument/2006/relationships/image" Target="../media/image147.jpeg"/><Relationship Id="rId5" Type="http://schemas.openxmlformats.org/officeDocument/2006/relationships/image" Target="../media/image146.jpeg"/><Relationship Id="rId10" Type="http://schemas.openxmlformats.org/officeDocument/2006/relationships/image" Target="../media/image151.jpeg"/><Relationship Id="rId4" Type="http://schemas.openxmlformats.org/officeDocument/2006/relationships/image" Target="../media/image145.jpeg"/><Relationship Id="rId9" Type="http://schemas.openxmlformats.org/officeDocument/2006/relationships/image" Target="../media/image150.jpeg"/></Relationships>
</file>

<file path=ppt/slides/_rels/slide9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15.xml"/><Relationship Id="rId4" Type="http://schemas.openxmlformats.org/officeDocument/2006/relationships/image" Target="../media/image154.jpeg"/></Relationships>
</file>

<file path=ppt/slides/_rels/slide9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7.png"/><Relationship Id="rId1" Type="http://schemas.openxmlformats.org/officeDocument/2006/relationships/slideLayout" Target="../slideLayouts/slideLayout16.xml"/><Relationship Id="rId5" Type="http://schemas.openxmlformats.org/officeDocument/2006/relationships/image" Target="../media/image159.jpeg"/><Relationship Id="rId4" Type="http://schemas.openxmlformats.org/officeDocument/2006/relationships/image" Target="../media/image15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William 278"/>
          <p:cNvPicPr>
            <a:picLocks noGrp="1" noChangeAspect="1" noChangeArrowheads="1"/>
          </p:cNvPicPr>
          <p:nvPr>
            <p:ph/>
          </p:nvPr>
        </p:nvPicPr>
        <p:blipFill>
          <a:blip r:embed="rId2" cstate="print"/>
          <a:srcRect/>
          <a:stretch>
            <a:fillRect/>
          </a:stretch>
        </p:blipFill>
        <p:spPr>
          <a:xfrm>
            <a:off x="0" y="76200"/>
            <a:ext cx="9144000" cy="6858000"/>
          </a:xfrm>
          <a:noFill/>
        </p:spPr>
      </p:pic>
      <p:sp>
        <p:nvSpPr>
          <p:cNvPr id="26626" name="Text Box 3"/>
          <p:cNvSpPr txBox="1">
            <a:spLocks noChangeArrowheads="1"/>
          </p:cNvSpPr>
          <p:nvPr/>
        </p:nvSpPr>
        <p:spPr bwMode="auto">
          <a:xfrm>
            <a:off x="2209800" y="5029200"/>
            <a:ext cx="6762750" cy="2289175"/>
          </a:xfrm>
          <a:prstGeom prst="rect">
            <a:avLst/>
          </a:prstGeom>
          <a:noFill/>
          <a:ln w="9525">
            <a:noFill/>
            <a:miter lim="800000"/>
            <a:headEnd/>
            <a:tailEnd/>
          </a:ln>
        </p:spPr>
        <p:txBody>
          <a:bodyPr wrap="none">
            <a:spAutoFit/>
          </a:bodyPr>
          <a:lstStyle/>
          <a:p>
            <a:r>
              <a:rPr lang="en-US" sz="3600"/>
              <a:t>The Alkaline pH of the Body:</a:t>
            </a:r>
          </a:p>
          <a:p>
            <a:r>
              <a:rPr lang="en-US" sz="3600"/>
              <a:t>The Key To Sustainable Energy </a:t>
            </a:r>
          </a:p>
          <a:p>
            <a:r>
              <a:rPr lang="en-US" sz="3600"/>
              <a:t>and the Prevention of Disease!</a:t>
            </a:r>
          </a:p>
          <a:p>
            <a:endParaRPr lang="en-US" sz="36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8" name="Rectangle 4"/>
          <p:cNvSpPr>
            <a:spLocks noGrp="1" noChangeArrowheads="1"/>
          </p:cNvSpPr>
          <p:nvPr>
            <p:ph type="ctrTitle"/>
          </p:nvPr>
        </p:nvSpPr>
        <p:spPr/>
        <p:txBody>
          <a:bodyPr/>
          <a:lstStyle/>
          <a:p>
            <a:r>
              <a:rPr lang="en-US" smtClean="0">
                <a:ea typeface="ＭＳ Ｐゴシック" pitchFamily="34" charset="-128"/>
              </a:rPr>
              <a:t>All Flesh is Grass.</a:t>
            </a:r>
          </a:p>
        </p:txBody>
      </p:sp>
      <p:sp>
        <p:nvSpPr>
          <p:cNvPr id="574469" name="Rectangle 5"/>
          <p:cNvSpPr>
            <a:spLocks noGrp="1" noChangeArrowheads="1"/>
          </p:cNvSpPr>
          <p:nvPr>
            <p:ph type="subTitle" idx="1"/>
          </p:nvPr>
        </p:nvSpPr>
        <p:spPr/>
        <p:txBody>
          <a:bodyPr/>
          <a:lstStyle/>
          <a:p>
            <a:r>
              <a:rPr lang="en-US" smtClean="0">
                <a:ea typeface="ＭＳ Ｐゴシック" pitchFamily="34" charset="-128"/>
              </a:rPr>
              <a:t>Isaiah 40: 6</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rrowheads="1"/>
          </p:cNvSpPr>
          <p:nvPr>
            <p:ph type="title"/>
          </p:nvPr>
        </p:nvSpPr>
        <p:spPr>
          <a:xfrm>
            <a:off x="457200" y="76200"/>
            <a:ext cx="8229600" cy="1139825"/>
          </a:xfrm>
        </p:spPr>
        <p:txBody>
          <a:bodyPr/>
          <a:lstStyle/>
          <a:p>
            <a:pPr eaLnBrk="1" hangingPunct="1">
              <a:defRPr/>
            </a:pPr>
            <a:r>
              <a:rPr lang="en-US" sz="4000" smtClean="0">
                <a:solidFill>
                  <a:schemeClr val="tx1"/>
                </a:solidFill>
                <a:ea typeface="ＭＳ Ｐゴシック" pitchFamily="34" charset="-128"/>
              </a:rPr>
              <a:t>You Build Muscle with Blood not Proteins – Blood becomes Muscle</a:t>
            </a:r>
          </a:p>
        </p:txBody>
      </p:sp>
      <p:pic>
        <p:nvPicPr>
          <p:cNvPr id="26627" name="Picture 3" descr="DavidParsons-04"/>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810000" y="1676400"/>
            <a:ext cx="4876800" cy="4746625"/>
          </a:xfrm>
          <a:noFill/>
          <a:extLst>
            <a:ext uri="{909E8E84-426E-40DD-AFC4-6F175D3DCCD1}">
              <a14:hiddenFill xmlns:a14="http://schemas.microsoft.com/office/drawing/2010/main">
                <a:solidFill>
                  <a:srgbClr val="FFFFFF"/>
                </a:solidFill>
              </a14:hiddenFill>
            </a:ext>
          </a:extLst>
        </p:spPr>
      </p:pic>
      <p:pic>
        <p:nvPicPr>
          <p:cNvPr id="26628" name="Picture 4" descr="DavidParsons-03"/>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 y="1371600"/>
            <a:ext cx="3041650" cy="52578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43120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rrowheads="1"/>
          </p:cNvSpPr>
          <p:nvPr>
            <p:ph type="title"/>
          </p:nvPr>
        </p:nvSpPr>
        <p:spPr/>
        <p:txBody>
          <a:bodyPr/>
          <a:lstStyle/>
          <a:p>
            <a:pPr eaLnBrk="1" hangingPunct="1">
              <a:defRPr/>
            </a:pPr>
            <a:r>
              <a:rPr lang="en-US" sz="4000" smtClean="0">
                <a:solidFill>
                  <a:schemeClr val="tx1"/>
                </a:solidFill>
                <a:ea typeface="ＭＳ Ｐゴシック" pitchFamily="34" charset="-128"/>
              </a:rPr>
              <a:t>The Strongest Animals in the World build Muscle and Bone with Blood</a:t>
            </a:r>
          </a:p>
        </p:txBody>
      </p:sp>
      <p:pic>
        <p:nvPicPr>
          <p:cNvPr id="2051" name="Picture 3" descr="scan0003"/>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66725" y="1600200"/>
            <a:ext cx="3749675" cy="4876800"/>
          </a:xfrm>
          <a:noFill/>
          <a:extLst>
            <a:ext uri="{909E8E84-426E-40DD-AFC4-6F175D3DCCD1}">
              <a14:hiddenFill xmlns:a14="http://schemas.microsoft.com/office/drawing/2010/main">
                <a:solidFill>
                  <a:srgbClr val="FFFFFF"/>
                </a:solidFill>
              </a14:hiddenFill>
            </a:ext>
          </a:extLst>
        </p:spPr>
      </p:pic>
      <p:pic>
        <p:nvPicPr>
          <p:cNvPr id="2052" name="Picture 4" descr="Out of Africa0010"/>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343400" y="1676400"/>
            <a:ext cx="4495800" cy="33718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90247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rrowheads="1"/>
          </p:cNvSpPr>
          <p:nvPr>
            <p:ph type="title"/>
          </p:nvPr>
        </p:nvSpPr>
        <p:spPr>
          <a:xfrm>
            <a:off x="457200" y="76200"/>
            <a:ext cx="8229600" cy="1139825"/>
          </a:xfrm>
        </p:spPr>
        <p:txBody>
          <a:bodyPr/>
          <a:lstStyle/>
          <a:p>
            <a:pPr eaLnBrk="1" hangingPunct="1">
              <a:defRPr/>
            </a:pPr>
            <a:r>
              <a:rPr lang="en-US" sz="4000" smtClean="0">
                <a:solidFill>
                  <a:schemeClr val="tx1"/>
                </a:solidFill>
                <a:ea typeface="ＭＳ Ｐゴシック" pitchFamily="34" charset="-128"/>
              </a:rPr>
              <a:t>For the Life of All Flesh is the Blood</a:t>
            </a:r>
            <a:r>
              <a:rPr lang="en-US" sz="4000" smtClean="0">
                <a:ea typeface="ＭＳ Ｐゴシック" pitchFamily="34" charset="-128"/>
              </a:rPr>
              <a:t/>
            </a:r>
            <a:br>
              <a:rPr lang="en-US" sz="4000" smtClean="0">
                <a:ea typeface="ＭＳ Ｐゴシック" pitchFamily="34" charset="-128"/>
              </a:rPr>
            </a:br>
            <a:r>
              <a:rPr lang="en-US" sz="1600" smtClean="0">
                <a:solidFill>
                  <a:schemeClr val="tx1"/>
                </a:solidFill>
                <a:ea typeface="ＭＳ Ｐゴシック" pitchFamily="34" charset="-128"/>
              </a:rPr>
              <a:t>Leviticus 17:14</a:t>
            </a:r>
          </a:p>
        </p:txBody>
      </p:sp>
      <p:pic>
        <p:nvPicPr>
          <p:cNvPr id="3075" name="Picture 3" descr="A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066800" y="1260475"/>
            <a:ext cx="7162800" cy="5319713"/>
          </a:xfrm>
        </p:spPr>
      </p:pic>
    </p:spTree>
    <p:extLst>
      <p:ext uri="{BB962C8B-B14F-4D97-AF65-F5344CB8AC3E}">
        <p14:creationId xmlns:p14="http://schemas.microsoft.com/office/powerpoint/2010/main" val="221182922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rrowheads="1"/>
          </p:cNvSpPr>
          <p:nvPr>
            <p:ph type="title"/>
          </p:nvPr>
        </p:nvSpPr>
        <p:spPr/>
        <p:txBody>
          <a:bodyPr/>
          <a:lstStyle/>
          <a:p>
            <a:pPr eaLnBrk="1" hangingPunct="1">
              <a:defRPr/>
            </a:pPr>
            <a:r>
              <a:rPr lang="en-US" sz="4000" smtClean="0">
                <a:solidFill>
                  <a:schemeClr val="tx1"/>
                </a:solidFill>
                <a:ea typeface="ＭＳ Ｐゴシック" pitchFamily="34" charset="-128"/>
              </a:rPr>
              <a:t>For the Life of All Flesh is the Blood</a:t>
            </a:r>
            <a:r>
              <a:rPr lang="en-US" sz="4000" smtClean="0">
                <a:ea typeface="ＭＳ Ｐゴシック" pitchFamily="34" charset="-128"/>
              </a:rPr>
              <a:t/>
            </a:r>
            <a:br>
              <a:rPr lang="en-US" sz="4000" smtClean="0">
                <a:ea typeface="ＭＳ Ｐゴシック" pitchFamily="34" charset="-128"/>
              </a:rPr>
            </a:br>
            <a:r>
              <a:rPr lang="en-US" sz="1600" smtClean="0">
                <a:solidFill>
                  <a:schemeClr val="tx1"/>
                </a:solidFill>
                <a:ea typeface="ＭＳ Ｐゴシック" pitchFamily="34" charset="-128"/>
              </a:rPr>
              <a:t>Leviticus 17:14</a:t>
            </a:r>
          </a:p>
        </p:txBody>
      </p:sp>
      <p:sp>
        <p:nvSpPr>
          <p:cNvPr id="145411" name="Rectangle 3"/>
          <p:cNvSpPr>
            <a:spLocks noGrp="1" noRot="1" noChangeArrowheads="1"/>
          </p:cNvSpPr>
          <p:nvPr>
            <p:ph type="body" sz="half" idx="1"/>
          </p:nvPr>
        </p:nvSpPr>
        <p:spPr>
          <a:xfrm>
            <a:off x="301625" y="1676400"/>
            <a:ext cx="4191000" cy="4422775"/>
          </a:xfrm>
        </p:spPr>
        <p:txBody>
          <a:bodyPr/>
          <a:lstStyle/>
          <a:p>
            <a:pPr eaLnBrk="1" hangingPunct="1">
              <a:lnSpc>
                <a:spcPct val="80000"/>
              </a:lnSpc>
              <a:defRPr/>
            </a:pPr>
            <a:r>
              <a:rPr lang="en-US" sz="2400" smtClean="0">
                <a:ea typeface="ＭＳ Ｐゴシック" pitchFamily="34" charset="-128"/>
              </a:rPr>
              <a:t>Blood is the most basic material of the human body</a:t>
            </a:r>
          </a:p>
          <a:p>
            <a:pPr eaLnBrk="1" hangingPunct="1">
              <a:lnSpc>
                <a:spcPct val="80000"/>
              </a:lnSpc>
              <a:defRPr/>
            </a:pPr>
            <a:r>
              <a:rPr lang="en-US" sz="2400" smtClean="0">
                <a:ea typeface="ＭＳ Ｐゴシック" pitchFamily="34" charset="-128"/>
              </a:rPr>
              <a:t>Body cells from all types of tissue are continually being formed from the blood</a:t>
            </a:r>
          </a:p>
          <a:p>
            <a:pPr eaLnBrk="1" hangingPunct="1">
              <a:lnSpc>
                <a:spcPct val="80000"/>
              </a:lnSpc>
              <a:defRPr/>
            </a:pPr>
            <a:r>
              <a:rPr lang="en-US" sz="2400" smtClean="0">
                <a:ea typeface="ＭＳ Ｐゴシック" pitchFamily="34" charset="-128"/>
              </a:rPr>
              <a:t>It</a:t>
            </a:r>
            <a:r>
              <a:rPr lang="ja-JP" altLang="en-US" sz="2400" smtClean="0">
                <a:ea typeface="ＭＳ Ｐゴシック" pitchFamily="34" charset="-128"/>
              </a:rPr>
              <a:t>’</a:t>
            </a:r>
            <a:r>
              <a:rPr lang="en-US" altLang="ja-JP" sz="2400" smtClean="0">
                <a:ea typeface="ＭＳ Ｐゴシック" pitchFamily="34" charset="-128"/>
              </a:rPr>
              <a:t>s actually a two-way street, and body cells can also be transformed into blood cells</a:t>
            </a:r>
          </a:p>
          <a:p>
            <a:pPr eaLnBrk="1" hangingPunct="1">
              <a:lnSpc>
                <a:spcPct val="80000"/>
              </a:lnSpc>
              <a:defRPr/>
            </a:pPr>
            <a:r>
              <a:rPr lang="en-US" sz="2400" smtClean="0">
                <a:ea typeface="ＭＳ Ｐゴシック" pitchFamily="34" charset="-128"/>
              </a:rPr>
              <a:t>Normal blood production originates in the small intestine</a:t>
            </a:r>
          </a:p>
        </p:txBody>
      </p:sp>
      <p:pic>
        <p:nvPicPr>
          <p:cNvPr id="4100" name="Picture 4" descr="scan0004"/>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37138" y="1447800"/>
            <a:ext cx="3732212" cy="51816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28644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can"/>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04800" y="228600"/>
            <a:ext cx="3462338" cy="6400800"/>
          </a:xfrm>
          <a:noFill/>
          <a:extLst>
            <a:ext uri="{909E8E84-426E-40DD-AFC4-6F175D3DCCD1}">
              <a14:hiddenFill xmlns:a14="http://schemas.microsoft.com/office/drawing/2010/main">
                <a:solidFill>
                  <a:srgbClr val="FFFFFF"/>
                </a:solidFill>
              </a14:hiddenFill>
            </a:ext>
          </a:extLst>
        </p:spPr>
      </p:pic>
      <p:sp>
        <p:nvSpPr>
          <p:cNvPr id="146435" name="Rectangle 3"/>
          <p:cNvSpPr>
            <a:spLocks noGrp="1" noRot="1" noChangeArrowheads="1"/>
          </p:cNvSpPr>
          <p:nvPr>
            <p:ph type="body" sz="half" idx="3"/>
          </p:nvPr>
        </p:nvSpPr>
        <p:spPr>
          <a:xfrm>
            <a:off x="6172200" y="304800"/>
            <a:ext cx="2743200" cy="6172200"/>
          </a:xfrm>
        </p:spPr>
        <p:txBody>
          <a:bodyPr/>
          <a:lstStyle/>
          <a:p>
            <a:pPr eaLnBrk="1" hangingPunct="1">
              <a:lnSpc>
                <a:spcPct val="90000"/>
              </a:lnSpc>
              <a:defRPr/>
            </a:pPr>
            <a:r>
              <a:rPr lang="en-US" sz="2000" smtClean="0">
                <a:ea typeface="ＭＳ Ｐゴシック" pitchFamily="34" charset="-128"/>
              </a:rPr>
              <a:t>27 feet long</a:t>
            </a:r>
          </a:p>
          <a:p>
            <a:pPr eaLnBrk="1" hangingPunct="1">
              <a:lnSpc>
                <a:spcPct val="90000"/>
              </a:lnSpc>
              <a:defRPr/>
            </a:pPr>
            <a:r>
              <a:rPr lang="en-US" sz="2000" smtClean="0">
                <a:ea typeface="ＭＳ Ｐゴシック" pitchFamily="34" charset="-128"/>
              </a:rPr>
              <a:t>7,200 square feet of surface area</a:t>
            </a:r>
          </a:p>
          <a:p>
            <a:pPr eaLnBrk="1" hangingPunct="1">
              <a:lnSpc>
                <a:spcPct val="90000"/>
              </a:lnSpc>
              <a:defRPr/>
            </a:pPr>
            <a:r>
              <a:rPr lang="en-US" sz="2000" smtClean="0">
                <a:ea typeface="ＭＳ Ｐゴシック" pitchFamily="34" charset="-128"/>
              </a:rPr>
              <a:t>3 to 4 million red blood cells made per second</a:t>
            </a:r>
          </a:p>
          <a:p>
            <a:pPr eaLnBrk="1" hangingPunct="1">
              <a:lnSpc>
                <a:spcPct val="90000"/>
              </a:lnSpc>
              <a:defRPr/>
            </a:pPr>
            <a:r>
              <a:rPr lang="en-US" sz="2000" smtClean="0">
                <a:ea typeface="ＭＳ Ｐゴシック" pitchFamily="34" charset="-128"/>
              </a:rPr>
              <a:t>New blood every 120 days</a:t>
            </a:r>
          </a:p>
          <a:p>
            <a:pPr eaLnBrk="1" hangingPunct="1">
              <a:lnSpc>
                <a:spcPct val="90000"/>
              </a:lnSpc>
              <a:defRPr/>
            </a:pPr>
            <a:r>
              <a:rPr lang="en-US" sz="2000" smtClean="0">
                <a:ea typeface="ＭＳ Ｐゴシック" pitchFamily="34" charset="-128"/>
              </a:rPr>
              <a:t>The heart beats 100,000 times a day, moving 21/2 ounces of blood per pulse – about 8 tons each day.</a:t>
            </a:r>
          </a:p>
          <a:p>
            <a:pPr eaLnBrk="1" hangingPunct="1">
              <a:lnSpc>
                <a:spcPct val="90000"/>
              </a:lnSpc>
              <a:defRPr/>
            </a:pPr>
            <a:r>
              <a:rPr lang="en-US" sz="2000" smtClean="0">
                <a:ea typeface="ＭＳ Ｐゴシック" pitchFamily="34" charset="-128"/>
              </a:rPr>
              <a:t>All the blood circulates throughout the entire body and then through the heart every 3 minutes.</a:t>
            </a:r>
          </a:p>
          <a:p>
            <a:pPr eaLnBrk="1" hangingPunct="1">
              <a:lnSpc>
                <a:spcPct val="90000"/>
              </a:lnSpc>
              <a:buFont typeface="Wingdings" pitchFamily="2" charset="2"/>
              <a:buNone/>
              <a:defRPr/>
            </a:pPr>
            <a:endParaRPr lang="en-US" sz="2000" smtClean="0">
              <a:ea typeface="ＭＳ Ｐゴシック" pitchFamily="34" charset="-128"/>
            </a:endParaRPr>
          </a:p>
        </p:txBody>
      </p:sp>
      <p:pic>
        <p:nvPicPr>
          <p:cNvPr id="5124" name="Picture 4" descr="scan0003"/>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935413" y="228600"/>
            <a:ext cx="2225675" cy="64008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76189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96850" y="307975"/>
            <a:ext cx="391795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sz="3200"/>
              <a:t>The focal point of blood or life</a:t>
            </a:r>
          </a:p>
          <a:p>
            <a:r>
              <a:rPr lang="en-US" sz="3200"/>
              <a:t>production</a:t>
            </a:r>
          </a:p>
          <a:p>
            <a:r>
              <a:rPr lang="en-US" sz="3200"/>
              <a:t>is in the small intestine</a:t>
            </a:r>
          </a:p>
        </p:txBody>
      </p:sp>
      <p:pic>
        <p:nvPicPr>
          <p:cNvPr id="6147" name="Picture 3" descr="scan0050"/>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16438" y="685800"/>
            <a:ext cx="4475162" cy="5638800"/>
          </a:xfrm>
          <a:noFill/>
          <a:extLst>
            <a:ext uri="{909E8E84-426E-40DD-AFC4-6F175D3DCCD1}">
              <a14:hiddenFill xmlns:a14="http://schemas.microsoft.com/office/drawing/2010/main">
                <a:solidFill>
                  <a:srgbClr val="FFFFFF"/>
                </a:solidFill>
              </a14:hiddenFill>
            </a:ext>
          </a:extLst>
        </p:spPr>
      </p:pic>
      <p:pic>
        <p:nvPicPr>
          <p:cNvPr id="6148" name="Picture 4" descr="scan0058"/>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04800" y="2952750"/>
            <a:ext cx="4038600" cy="33718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1151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sz="quarter"/>
          </p:nvPr>
        </p:nvSpPr>
        <p:spPr>
          <a:xfrm>
            <a:off x="228600" y="0"/>
            <a:ext cx="8915400" cy="990600"/>
          </a:xfrm>
        </p:spPr>
        <p:txBody>
          <a:bodyPr/>
          <a:lstStyle/>
          <a:p>
            <a:pPr eaLnBrk="1" hangingPunct="1"/>
            <a:r>
              <a:rPr lang="en-US" sz="4000" smtClean="0">
                <a:solidFill>
                  <a:schemeClr val="tx1"/>
                </a:solidFill>
                <a:effectLst/>
                <a:ea typeface="ＭＳ Ｐゴシック" pitchFamily="34" charset="-128"/>
              </a:rPr>
              <a:t>The Primary Site for Blood Production</a:t>
            </a:r>
          </a:p>
        </p:txBody>
      </p:sp>
      <p:pic>
        <p:nvPicPr>
          <p:cNvPr id="7171" name="Picture 3" descr="microvilli"/>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52400" y="989013"/>
            <a:ext cx="4038600" cy="3025775"/>
          </a:xfrm>
          <a:noFill/>
          <a:extLst>
            <a:ext uri="{909E8E84-426E-40DD-AFC4-6F175D3DCCD1}">
              <a14:hiddenFill xmlns:a14="http://schemas.microsoft.com/office/drawing/2010/main">
                <a:solidFill>
                  <a:srgbClr val="FFFFFF"/>
                </a:solidFill>
              </a14:hiddenFill>
            </a:ext>
          </a:extLst>
        </p:spPr>
      </p:pic>
      <p:pic>
        <p:nvPicPr>
          <p:cNvPr id="7172" name="Picture 4" descr="Intestinal villus"/>
          <p:cNvPicPr>
            <a:picLocks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152400" y="4267200"/>
            <a:ext cx="4038600" cy="1493838"/>
          </a:xfrm>
          <a:noFill/>
          <a:extLst>
            <a:ext uri="{909E8E84-426E-40DD-AFC4-6F175D3DCCD1}">
              <a14:hiddenFill xmlns:a14="http://schemas.microsoft.com/office/drawing/2010/main">
                <a:solidFill>
                  <a:srgbClr val="FFFFFF"/>
                </a:solidFill>
              </a14:hiddenFill>
            </a:ext>
          </a:extLst>
        </p:spPr>
      </p:pic>
      <p:pic>
        <p:nvPicPr>
          <p:cNvPr id="7173" name="Picture 5" descr="intestinal villus"/>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419600" y="990600"/>
            <a:ext cx="4495800" cy="3435350"/>
          </a:xfrm>
          <a:noFill/>
          <a:extLst>
            <a:ext uri="{909E8E84-426E-40DD-AFC4-6F175D3DCCD1}">
              <a14:hiddenFill xmlns:a14="http://schemas.microsoft.com/office/drawing/2010/main">
                <a:solidFill>
                  <a:srgbClr val="FFFFFF"/>
                </a:solidFill>
              </a14:hiddenFill>
            </a:ext>
          </a:extLst>
        </p:spPr>
      </p:pic>
      <p:pic>
        <p:nvPicPr>
          <p:cNvPr id="7174" name="Picture 6" descr="scan0005"/>
          <p:cNvPicPr>
            <a:picLocks noChangeAspect="1" noChangeArrowheads="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a:xfrm>
            <a:off x="4419600" y="4572000"/>
            <a:ext cx="4495800" cy="1879600"/>
          </a:xfrm>
          <a:noFill/>
          <a:extLst>
            <a:ext uri="{909E8E84-426E-40DD-AFC4-6F175D3DCCD1}">
              <a14:hiddenFill xmlns:a14="http://schemas.microsoft.com/office/drawing/2010/main">
                <a:solidFill>
                  <a:srgbClr val="FFFFFF"/>
                </a:solidFill>
              </a14:hiddenFill>
            </a:ext>
          </a:extLst>
        </p:spPr>
      </p:pic>
      <p:sp>
        <p:nvSpPr>
          <p:cNvPr id="7175" name="Text Box 7"/>
          <p:cNvSpPr txBox="1">
            <a:spLocks noChangeArrowheads="1"/>
          </p:cNvSpPr>
          <p:nvPr/>
        </p:nvSpPr>
        <p:spPr bwMode="auto">
          <a:xfrm>
            <a:off x="212725" y="5980113"/>
            <a:ext cx="4159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t>Damage to the intestinal villi leads to</a:t>
            </a:r>
          </a:p>
          <a:p>
            <a:r>
              <a:rPr lang="en-US"/>
              <a:t>many of the symptoms we call disease!</a:t>
            </a:r>
          </a:p>
        </p:txBody>
      </p:sp>
    </p:spTree>
    <p:extLst>
      <p:ext uri="{BB962C8B-B14F-4D97-AF65-F5344CB8AC3E}">
        <p14:creationId xmlns:p14="http://schemas.microsoft.com/office/powerpoint/2010/main" val="333134409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rrowheads="1"/>
          </p:cNvSpPr>
          <p:nvPr>
            <p:ph type="title"/>
          </p:nvPr>
        </p:nvSpPr>
        <p:spPr/>
        <p:txBody>
          <a:bodyPr/>
          <a:lstStyle/>
          <a:p>
            <a:pPr eaLnBrk="1" hangingPunct="1">
              <a:defRPr/>
            </a:pPr>
            <a:r>
              <a:rPr lang="en-US" smtClean="0">
                <a:ea typeface="ＭＳ Ｐゴシック" pitchFamily="34" charset="-128"/>
              </a:rPr>
              <a:t>Journal Articles</a:t>
            </a:r>
          </a:p>
        </p:txBody>
      </p:sp>
      <p:sp>
        <p:nvSpPr>
          <p:cNvPr id="237571" name="Rectangle 3"/>
          <p:cNvSpPr>
            <a:spLocks noGrp="1" noRot="1" noChangeArrowheads="1"/>
          </p:cNvSpPr>
          <p:nvPr>
            <p:ph type="body" idx="1"/>
          </p:nvPr>
        </p:nvSpPr>
        <p:spPr/>
        <p:txBody>
          <a:bodyPr/>
          <a:lstStyle/>
          <a:p>
            <a:pPr eaLnBrk="1" hangingPunct="1">
              <a:defRPr/>
            </a:pPr>
            <a:r>
              <a:rPr lang="en-US" smtClean="0">
                <a:ea typeface="ＭＳ Ｐゴシック" pitchFamily="34" charset="-128"/>
              </a:rPr>
              <a:t>Journal of Cell Science, Vol 112, Issue 18 3029-2038</a:t>
            </a:r>
          </a:p>
          <a:p>
            <a:pPr eaLnBrk="1" hangingPunct="1">
              <a:defRPr/>
            </a:pPr>
            <a:r>
              <a:rPr lang="en-US" smtClean="0">
                <a:ea typeface="ＭＳ Ｐゴシック" pitchFamily="34" charset="-128"/>
              </a:rPr>
              <a:t>EM Slorach, FC Campbell and JR Doris</a:t>
            </a:r>
          </a:p>
          <a:p>
            <a:pPr eaLnBrk="1" hangingPunct="1">
              <a:defRPr/>
            </a:pPr>
            <a:r>
              <a:rPr lang="en-US" smtClean="0">
                <a:ea typeface="ＭＳ Ｐゴシック" pitchFamily="34" charset="-128"/>
              </a:rPr>
              <a:t>Stem cells for regeneration found in the crypts of the small intestine</a:t>
            </a:r>
          </a:p>
        </p:txBody>
      </p:sp>
    </p:spTree>
    <p:extLst>
      <p:ext uri="{BB962C8B-B14F-4D97-AF65-F5344CB8AC3E}">
        <p14:creationId xmlns:p14="http://schemas.microsoft.com/office/powerpoint/2010/main" val="31143596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a:xfrm>
            <a:off x="457200" y="76200"/>
            <a:ext cx="8229600" cy="1139825"/>
          </a:xfrm>
        </p:spPr>
        <p:txBody>
          <a:bodyPr/>
          <a:lstStyle/>
          <a:p>
            <a:pPr eaLnBrk="1" hangingPunct="1"/>
            <a:r>
              <a:rPr lang="en-US" sz="6000" smtClean="0">
                <a:solidFill>
                  <a:schemeClr val="tx1"/>
                </a:solidFill>
                <a:effectLst/>
                <a:ea typeface="ＭＳ Ｐゴシック" pitchFamily="34" charset="-128"/>
              </a:rPr>
              <a:t>Jejunal Biopsies</a:t>
            </a:r>
          </a:p>
        </p:txBody>
      </p:sp>
      <p:sp>
        <p:nvSpPr>
          <p:cNvPr id="154627" name="Rectangle 3"/>
          <p:cNvSpPr>
            <a:spLocks noGrp="1" noRot="1" noChangeArrowheads="1"/>
          </p:cNvSpPr>
          <p:nvPr>
            <p:ph type="body" sz="half" idx="1"/>
          </p:nvPr>
        </p:nvSpPr>
        <p:spPr>
          <a:xfrm>
            <a:off x="301625" y="1676400"/>
            <a:ext cx="4191000" cy="4422775"/>
          </a:xfrm>
        </p:spPr>
        <p:txBody>
          <a:bodyPr/>
          <a:lstStyle/>
          <a:p>
            <a:pPr eaLnBrk="1" hangingPunct="1">
              <a:defRPr/>
            </a:pPr>
            <a:r>
              <a:rPr lang="en-US" sz="2800" smtClean="0">
                <a:ea typeface="ＭＳ Ｐゴシック" pitchFamily="34" charset="-128"/>
              </a:rPr>
              <a:t>Upper left and right pictures show normal villi in finger and leaf patterns.</a:t>
            </a:r>
          </a:p>
          <a:p>
            <a:pPr eaLnBrk="1" hangingPunct="1">
              <a:defRPr/>
            </a:pPr>
            <a:r>
              <a:rPr lang="en-US" sz="2800" smtClean="0">
                <a:ea typeface="ＭＳ Ｐゴシック" pitchFamily="34" charset="-128"/>
              </a:rPr>
              <a:t>Bottom left and right pictures show abnormal mosaic pattern with obvious damage to the villi.</a:t>
            </a:r>
          </a:p>
        </p:txBody>
      </p:sp>
      <p:pic>
        <p:nvPicPr>
          <p:cNvPr id="9220" name="Picture 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22838" y="1371600"/>
            <a:ext cx="3844925" cy="5181600"/>
          </a:xfrm>
        </p:spPr>
      </p:pic>
    </p:spTree>
    <p:extLst>
      <p:ext uri="{BB962C8B-B14F-4D97-AF65-F5344CB8AC3E}">
        <p14:creationId xmlns:p14="http://schemas.microsoft.com/office/powerpoint/2010/main" val="349253461"/>
      </p:ext>
    </p:extLst>
  </p:cSld>
  <p:clrMapOvr>
    <a:masterClrMapping/>
  </p:clrMapOvr>
  <p:transition>
    <p:random/>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34" charset="-128"/>
              </a:rPr>
              <a:t>The Stomach is an Organ of Contribution NOT Digestion</a:t>
            </a:r>
          </a:p>
        </p:txBody>
      </p:sp>
      <p:sp>
        <p:nvSpPr>
          <p:cNvPr id="3" name="Text Placeholder 2"/>
          <p:cNvSpPr>
            <a:spLocks noGrp="1"/>
          </p:cNvSpPr>
          <p:nvPr>
            <p:ph type="body" sz="half" idx="1"/>
          </p:nvPr>
        </p:nvSpPr>
        <p:spPr/>
        <p:txBody>
          <a:bodyPr/>
          <a:lstStyle/>
          <a:p>
            <a:pPr>
              <a:defRPr/>
            </a:pPr>
            <a:r>
              <a:rPr lang="en-US" smtClean="0">
                <a:ea typeface="ＭＳ Ｐゴシック" pitchFamily="34" charset="-128"/>
              </a:rPr>
              <a:t>Salt + Water + Carbon dioxide = Sodium bicarbonate + Hydrochloric acid</a:t>
            </a:r>
          </a:p>
          <a:p>
            <a:pPr>
              <a:defRPr/>
            </a:pPr>
            <a:r>
              <a:rPr lang="en-US" smtClean="0">
                <a:ea typeface="ＭＳ Ｐゴシック" pitchFamily="34" charset="-128"/>
              </a:rPr>
              <a:t>NaCl + H2O + CO2 = NaHCO3 + HCL</a:t>
            </a:r>
          </a:p>
        </p:txBody>
      </p:sp>
      <p:pic>
        <p:nvPicPr>
          <p:cNvPr id="10244" name="Content Placeholder 4" descr="alkalinebuffers.jp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95800" y="1828800"/>
            <a:ext cx="4508500" cy="4559300"/>
          </a:xfrm>
        </p:spPr>
      </p:pic>
    </p:spTree>
    <p:extLst>
      <p:ext uri="{BB962C8B-B14F-4D97-AF65-F5344CB8AC3E}">
        <p14:creationId xmlns:p14="http://schemas.microsoft.com/office/powerpoint/2010/main" val="23747909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rrowheads="1"/>
          </p:cNvSpPr>
          <p:nvPr>
            <p:ph type="title" sz="quarter"/>
          </p:nvPr>
        </p:nvSpPr>
        <p:spPr>
          <a:xfrm>
            <a:off x="457200" y="-152400"/>
            <a:ext cx="8229600" cy="1139825"/>
          </a:xfrm>
        </p:spPr>
        <p:txBody>
          <a:bodyPr/>
          <a:lstStyle/>
          <a:p>
            <a:pPr eaLnBrk="1" hangingPunct="1"/>
            <a:r>
              <a:rPr lang="en-US" sz="6000" smtClean="0">
                <a:solidFill>
                  <a:schemeClr val="tx1"/>
                </a:solidFill>
                <a:ea typeface="ＭＳ Ｐゴシック" pitchFamily="34" charset="-128"/>
              </a:rPr>
              <a:t>Blood becomes Skin</a:t>
            </a:r>
          </a:p>
        </p:txBody>
      </p:sp>
      <p:pic>
        <p:nvPicPr>
          <p:cNvPr id="40962" name="Picture 3" descr="scan0001"/>
          <p:cNvPicPr>
            <a:picLocks noGrp="1" noChangeAspect="1" noChangeArrowheads="1"/>
          </p:cNvPicPr>
          <p:nvPr>
            <p:ph sz="quarter" idx="1"/>
          </p:nvPr>
        </p:nvPicPr>
        <p:blipFill>
          <a:blip r:embed="rId2" cstate="print"/>
          <a:srcRect/>
          <a:stretch>
            <a:fillRect/>
          </a:stretch>
        </p:blipFill>
        <p:spPr>
          <a:xfrm>
            <a:off x="381000" y="914400"/>
            <a:ext cx="2363788" cy="3657600"/>
          </a:xfrm>
          <a:noFill/>
        </p:spPr>
      </p:pic>
      <p:pic>
        <p:nvPicPr>
          <p:cNvPr id="40963" name="Picture 4" descr="scan"/>
          <p:cNvPicPr>
            <a:picLocks noGrp="1" noChangeAspect="1" noChangeArrowheads="1"/>
          </p:cNvPicPr>
          <p:nvPr>
            <p:ph sz="quarter" idx="2"/>
          </p:nvPr>
        </p:nvPicPr>
        <p:blipFill>
          <a:blip r:embed="rId3" cstate="print"/>
          <a:srcRect/>
          <a:stretch>
            <a:fillRect/>
          </a:stretch>
        </p:blipFill>
        <p:spPr>
          <a:xfrm>
            <a:off x="2971800" y="933450"/>
            <a:ext cx="4724400" cy="3541713"/>
          </a:xfrm>
          <a:noFill/>
        </p:spPr>
      </p:pic>
      <p:pic>
        <p:nvPicPr>
          <p:cNvPr id="40964" name="Picture 5" descr="low fat high carbohydrate diet"/>
          <p:cNvPicPr>
            <a:picLocks noGrp="1" noChangeAspect="1" noChangeArrowheads="1"/>
          </p:cNvPicPr>
          <p:nvPr>
            <p:ph sz="quarter" idx="3"/>
          </p:nvPr>
        </p:nvPicPr>
        <p:blipFill>
          <a:blip r:embed="rId4" cstate="print"/>
          <a:srcRect/>
          <a:stretch>
            <a:fillRect/>
          </a:stretch>
        </p:blipFill>
        <p:spPr>
          <a:xfrm>
            <a:off x="1600200" y="4648200"/>
            <a:ext cx="2667000" cy="2000250"/>
          </a:xfrm>
          <a:noFill/>
        </p:spPr>
      </p:pic>
      <p:pic>
        <p:nvPicPr>
          <p:cNvPr id="40965" name="Picture 6" descr="Healthy red blood cells 2"/>
          <p:cNvPicPr>
            <a:picLocks noGrp="1" noChangeAspect="1" noChangeArrowheads="1"/>
          </p:cNvPicPr>
          <p:nvPr>
            <p:ph sz="quarter" idx="4"/>
          </p:nvPr>
        </p:nvPicPr>
        <p:blipFill>
          <a:blip r:embed="rId5" cstate="print"/>
          <a:srcRect/>
          <a:stretch>
            <a:fillRect/>
          </a:stretch>
        </p:blipFill>
        <p:spPr>
          <a:xfrm>
            <a:off x="4470400" y="4648200"/>
            <a:ext cx="2616200" cy="1962150"/>
          </a:xfr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nchorCtr="1"/>
          <a:lstStyle/>
          <a:p>
            <a:pPr eaLnBrk="1" hangingPunct="1">
              <a:defRPr/>
            </a:pPr>
            <a:r>
              <a:rPr lang="en-US" sz="3200" smtClean="0">
                <a:ea typeface="ＭＳ Ｐゴシック" pitchFamily="34" charset="-128"/>
              </a:rPr>
              <a:t>The Law of Change</a:t>
            </a:r>
            <a:br>
              <a:rPr lang="en-US" sz="3200" smtClean="0">
                <a:ea typeface="ＭＳ Ｐゴシック" pitchFamily="34" charset="-128"/>
              </a:rPr>
            </a:br>
            <a:r>
              <a:rPr lang="en-US" sz="3200" smtClean="0">
                <a:ea typeface="ＭＳ Ｐゴシック" pitchFamily="34" charset="-128"/>
              </a:rPr>
              <a:t>Pleomorphism or Biological Transformation</a:t>
            </a:r>
            <a:br>
              <a:rPr lang="en-US" sz="3200" smtClean="0">
                <a:ea typeface="ＭＳ Ｐゴシック" pitchFamily="34" charset="-128"/>
              </a:rPr>
            </a:br>
            <a:r>
              <a:rPr lang="en-US" sz="3200" smtClean="0">
                <a:ea typeface="ＭＳ Ｐゴシック" pitchFamily="34" charset="-128"/>
              </a:rPr>
              <a:t>Woman 21 years – Type 1 Diabetes</a:t>
            </a:r>
          </a:p>
        </p:txBody>
      </p:sp>
      <p:pic>
        <p:nvPicPr>
          <p:cNvPr id="4099" name="Picture 3" descr="Slide 1-67"/>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600200" y="1905000"/>
            <a:ext cx="5943600" cy="46418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623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2000" fill="hold"/>
                                        <p:tgtEl>
                                          <p:spTgt spid="4098"/>
                                        </p:tgtEl>
                                        <p:attrNameLst>
                                          <p:attrName>ppt_w</p:attrName>
                                        </p:attrNameLst>
                                      </p:cBhvr>
                                      <p:tavLst>
                                        <p:tav tm="0">
                                          <p:val>
                                            <p:fltVal val="0"/>
                                          </p:val>
                                        </p:tav>
                                        <p:tav tm="100000">
                                          <p:val>
                                            <p:strVal val="#ppt_w"/>
                                          </p:val>
                                        </p:tav>
                                      </p:tavLst>
                                    </p:anim>
                                    <p:anim calcmode="lin" valueType="num">
                                      <p:cBhvr>
                                        <p:cTn id="8" dur="2000" fill="hold"/>
                                        <p:tgtEl>
                                          <p:spTgt spid="4098"/>
                                        </p:tgtEl>
                                        <p:attrNameLst>
                                          <p:attrName>ppt_h</p:attrName>
                                        </p:attrNameLst>
                                      </p:cBhvr>
                                      <p:tavLst>
                                        <p:tav tm="0">
                                          <p:val>
                                            <p:fltVal val="0"/>
                                          </p:val>
                                        </p:tav>
                                        <p:tav tm="100000">
                                          <p:val>
                                            <p:strVal val="#ppt_h"/>
                                          </p:val>
                                        </p:tav>
                                      </p:tavLst>
                                    </p:anim>
                                  </p:childTnLst>
                                </p:cTn>
                              </p:par>
                            </p:childTnLst>
                          </p:cTn>
                        </p:par>
                        <p:par>
                          <p:cTn id="9" fill="hold" nodeType="afterGroup">
                            <p:stCondLst>
                              <p:cond delay="2000"/>
                            </p:stCondLst>
                            <p:childTnLst>
                              <p:par>
                                <p:cTn id="10" presetID="55" presetClass="entr" presetSubtype="0" fill="hold" nodeType="afterEffect">
                                  <p:stCondLst>
                                    <p:cond delay="0"/>
                                  </p:stCondLst>
                                  <p:childTnLst>
                                    <p:set>
                                      <p:cBhvr>
                                        <p:cTn id="11" dur="1" fill="hold">
                                          <p:stCondLst>
                                            <p:cond delay="0"/>
                                          </p:stCondLst>
                                        </p:cTn>
                                        <p:tgtEl>
                                          <p:spTgt spid="4099"/>
                                        </p:tgtEl>
                                        <p:attrNameLst>
                                          <p:attrName>style.visibility</p:attrName>
                                        </p:attrNameLst>
                                      </p:cBhvr>
                                      <p:to>
                                        <p:strVal val="visible"/>
                                      </p:to>
                                    </p:set>
                                    <p:anim calcmode="lin" valueType="num">
                                      <p:cBhvr>
                                        <p:cTn id="12" dur="1000" fill="hold"/>
                                        <p:tgtEl>
                                          <p:spTgt spid="4099"/>
                                        </p:tgtEl>
                                        <p:attrNameLst>
                                          <p:attrName>ppt_w</p:attrName>
                                        </p:attrNameLst>
                                      </p:cBhvr>
                                      <p:tavLst>
                                        <p:tav tm="0">
                                          <p:val>
                                            <p:strVal val="#ppt_w*0.70"/>
                                          </p:val>
                                        </p:tav>
                                        <p:tav tm="100000">
                                          <p:val>
                                            <p:strVal val="#ppt_w"/>
                                          </p:val>
                                        </p:tav>
                                      </p:tavLst>
                                    </p:anim>
                                    <p:anim calcmode="lin" valueType="num">
                                      <p:cBhvr>
                                        <p:cTn id="13" dur="1000" fill="hold"/>
                                        <p:tgtEl>
                                          <p:spTgt spid="4099"/>
                                        </p:tgtEl>
                                        <p:attrNameLst>
                                          <p:attrName>ppt_h</p:attrName>
                                        </p:attrNameLst>
                                      </p:cBhvr>
                                      <p:tavLst>
                                        <p:tav tm="0">
                                          <p:val>
                                            <p:strVal val="#ppt_h"/>
                                          </p:val>
                                        </p:tav>
                                        <p:tav tm="100000">
                                          <p:val>
                                            <p:strVal val="#ppt_h"/>
                                          </p:val>
                                        </p:tav>
                                      </p:tavLst>
                                    </p:anim>
                                    <p:animEffect transition="in" filter="fade">
                                      <p:cBhvr>
                                        <p:cTn id="14" dur="1000"/>
                                        <p:tgtEl>
                                          <p:spTgt spid="409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xit" presetSubtype="10" fill="hold" grpId="1" nodeType="clickEffect">
                                  <p:stCondLst>
                                    <p:cond delay="0"/>
                                  </p:stCondLst>
                                  <p:childTnLst>
                                    <p:anim calcmode="lin" valueType="num">
                                      <p:cBhvr>
                                        <p:cTn id="18" dur="500"/>
                                        <p:tgtEl>
                                          <p:spTgt spid="4098"/>
                                        </p:tgtEl>
                                        <p:attrNameLst>
                                          <p:attrName>ppt_w</p:attrName>
                                        </p:attrNameLst>
                                      </p:cBhvr>
                                      <p:tavLst>
                                        <p:tav tm="0">
                                          <p:val>
                                            <p:strVal val="ppt_w"/>
                                          </p:val>
                                        </p:tav>
                                        <p:tav tm="100000">
                                          <p:val>
                                            <p:fltVal val="0"/>
                                          </p:val>
                                        </p:tav>
                                      </p:tavLst>
                                    </p:anim>
                                    <p:anim calcmode="lin" valueType="num">
                                      <p:cBhvr>
                                        <p:cTn id="19" dur="500"/>
                                        <p:tgtEl>
                                          <p:spTgt spid="4098"/>
                                        </p:tgtEl>
                                        <p:attrNameLst>
                                          <p:attrName>ppt_h</p:attrName>
                                        </p:attrNameLst>
                                      </p:cBhvr>
                                      <p:tavLst>
                                        <p:tav tm="0">
                                          <p:val>
                                            <p:strVal val="ppt_h"/>
                                          </p:val>
                                        </p:tav>
                                        <p:tav tm="100000">
                                          <p:val>
                                            <p:strVal val="ppt_h"/>
                                          </p:val>
                                        </p:tav>
                                      </p:tavLst>
                                    </p:anim>
                                    <p:set>
                                      <p:cBhvr>
                                        <p:cTn id="20" dur="1" fill="hold">
                                          <p:stCondLst>
                                            <p:cond delay="499"/>
                                          </p:stCondLst>
                                        </p:cTn>
                                        <p:tgtEl>
                                          <p:spTgt spid="4098"/>
                                        </p:tgtEl>
                                        <p:attrNameLst>
                                          <p:attrName>style.visibility</p:attrName>
                                        </p:attrNameLst>
                                      </p:cBhvr>
                                      <p:to>
                                        <p:strVal val="hidden"/>
                                      </p:to>
                                    </p:set>
                                  </p:childTnLst>
                                </p:cTn>
                              </p:par>
                              <p:par>
                                <p:cTn id="21" presetID="17" presetClass="exit" presetSubtype="10" fill="hold" nodeType="withEffect">
                                  <p:stCondLst>
                                    <p:cond delay="0"/>
                                  </p:stCondLst>
                                  <p:childTnLst>
                                    <p:anim calcmode="lin" valueType="num">
                                      <p:cBhvr>
                                        <p:cTn id="22" dur="500"/>
                                        <p:tgtEl>
                                          <p:spTgt spid="4099"/>
                                        </p:tgtEl>
                                        <p:attrNameLst>
                                          <p:attrName>ppt_w</p:attrName>
                                        </p:attrNameLst>
                                      </p:cBhvr>
                                      <p:tavLst>
                                        <p:tav tm="0">
                                          <p:val>
                                            <p:strVal val="ppt_w"/>
                                          </p:val>
                                        </p:tav>
                                        <p:tav tm="100000">
                                          <p:val>
                                            <p:fltVal val="0"/>
                                          </p:val>
                                        </p:tav>
                                      </p:tavLst>
                                    </p:anim>
                                    <p:anim calcmode="lin" valueType="num">
                                      <p:cBhvr>
                                        <p:cTn id="23" dur="500"/>
                                        <p:tgtEl>
                                          <p:spTgt spid="4099"/>
                                        </p:tgtEl>
                                        <p:attrNameLst>
                                          <p:attrName>ppt_h</p:attrName>
                                        </p:attrNameLst>
                                      </p:cBhvr>
                                      <p:tavLst>
                                        <p:tav tm="0">
                                          <p:val>
                                            <p:strVal val="ppt_h"/>
                                          </p:val>
                                        </p:tav>
                                        <p:tav tm="100000">
                                          <p:val>
                                            <p:strVal val="ppt_h"/>
                                          </p:val>
                                        </p:tav>
                                      </p:tavLst>
                                    </p:anim>
                                    <p:set>
                                      <p:cBhvr>
                                        <p:cTn id="24" dur="1" fill="hold">
                                          <p:stCondLst>
                                            <p:cond delay="499"/>
                                          </p:stCondLst>
                                        </p:cTn>
                                        <p:tgtEl>
                                          <p:spTgt spid="40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8" grpId="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301625" y="228600"/>
            <a:ext cx="8510588" cy="919163"/>
          </a:xfrm>
        </p:spPr>
        <p:txBody>
          <a:bodyPr anchorCtr="1"/>
          <a:lstStyle/>
          <a:p>
            <a:pPr eaLnBrk="1" hangingPunct="1">
              <a:defRPr/>
            </a:pPr>
            <a:r>
              <a:rPr lang="en-US" sz="4000" smtClean="0">
                <a:solidFill>
                  <a:schemeClr val="tx1"/>
                </a:solidFill>
                <a:ea typeface="ＭＳ Ｐゴシック" pitchFamily="34" charset="-128"/>
              </a:rPr>
              <a:t>Dr. Young Validates Pleomorphism</a:t>
            </a:r>
          </a:p>
        </p:txBody>
      </p:sp>
      <p:pic>
        <p:nvPicPr>
          <p:cNvPr id="5125" name="Bacterial rod to target cell to RBC.mpg" descr="/Users/robertyoung/Desktop/Micoscopy files/Microscopy folder for usb/Microscopy Videos - Basic/Bacterial rod to target cell to RBC.mpg">
            <a:hlinkClick r:id="" action="ppaction://media"/>
          </p:cNvPr>
          <p:cNvPicPr>
            <a:picLocks noGrp="1" noRot="1" noChangeAspect="1" noChangeArrowheads="1"/>
          </p:cNvPicPr>
          <p:nvPr>
            <p:ph idx="4294967295"/>
            <a:quickTimeFile r:link="rId1"/>
          </p:nvPr>
        </p:nvPicPr>
        <p:blipFill>
          <a:blip r:embed="rId4">
            <a:extLst>
              <a:ext uri="{28A0092B-C50C-407E-A947-70E740481C1C}">
                <a14:useLocalDpi xmlns:a14="http://schemas.microsoft.com/office/drawing/2010/main" val="0"/>
              </a:ext>
            </a:extLst>
          </a:blip>
          <a:srcRect/>
          <a:stretch>
            <a:fillRect/>
          </a:stretch>
        </p:blipFill>
        <p:spPr>
          <a:xfrm>
            <a:off x="838200" y="1119188"/>
            <a:ext cx="7391400" cy="5543550"/>
          </a:xfrm>
        </p:spPr>
      </p:pic>
    </p:spTree>
    <p:extLst>
      <p:ext uri="{BB962C8B-B14F-4D97-AF65-F5344CB8AC3E}">
        <p14:creationId xmlns:p14="http://schemas.microsoft.com/office/powerpoint/2010/main" val="22251812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1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125"/>
                </p:tgtEl>
              </p:cMediaNode>
            </p:vide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457200" y="0"/>
            <a:ext cx="8229600" cy="990600"/>
          </a:xfrm>
        </p:spPr>
        <p:txBody>
          <a:bodyPr anchorCtr="1"/>
          <a:lstStyle/>
          <a:p>
            <a:pPr eaLnBrk="1" hangingPunct="1">
              <a:defRPr/>
            </a:pPr>
            <a:r>
              <a:rPr lang="en-US" sz="4000" smtClean="0">
                <a:solidFill>
                  <a:schemeClr val="tx1"/>
                </a:solidFill>
                <a:ea typeface="ＭＳ Ｐゴシック" pitchFamily="34" charset="-128"/>
              </a:rPr>
              <a:t>Dr. Young Validates Pleomorphism</a:t>
            </a:r>
          </a:p>
        </p:txBody>
      </p:sp>
      <p:pic>
        <p:nvPicPr>
          <p:cNvPr id="6149" name="Pleomorphism.mpg" descr="/Users/robertyoung/Desktop/Micoscopy files/Microscopy folder for usb/Microscopy Videos - Basic/Pleomorphism.mpg">
            <a:hlinkClick r:id="" action="ppaction://media"/>
          </p:cNvPr>
          <p:cNvPicPr>
            <a:picLocks noGrp="1" noRot="1" noChangeAspect="1" noChangeArrowheads="1"/>
          </p:cNvPicPr>
          <p:nvPr>
            <p:ph idx="4294967295"/>
            <a:quickTimeFile r:link="rId1"/>
          </p:nvPr>
        </p:nvPicPr>
        <p:blipFill>
          <a:blip r:embed="rId4">
            <a:extLst>
              <a:ext uri="{28A0092B-C50C-407E-A947-70E740481C1C}">
                <a14:useLocalDpi xmlns:a14="http://schemas.microsoft.com/office/drawing/2010/main" val="0"/>
              </a:ext>
            </a:extLst>
          </a:blip>
          <a:srcRect/>
          <a:stretch>
            <a:fillRect/>
          </a:stretch>
        </p:blipFill>
        <p:spPr>
          <a:xfrm>
            <a:off x="609600" y="1085850"/>
            <a:ext cx="7696200" cy="5772150"/>
          </a:xfrm>
        </p:spPr>
      </p:pic>
    </p:spTree>
    <p:extLst>
      <p:ext uri="{BB962C8B-B14F-4D97-AF65-F5344CB8AC3E}">
        <p14:creationId xmlns:p14="http://schemas.microsoft.com/office/powerpoint/2010/main" val="4470959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149"/>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11020" fill="hold"/>
                                        <p:tgtEl>
                                          <p:spTgt spid="614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6149"/>
                </p:tgtEl>
              </p:cMediaNode>
            </p:vide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301625" y="0"/>
            <a:ext cx="8540750" cy="838200"/>
          </a:xfrm>
        </p:spPr>
        <p:txBody>
          <a:bodyPr anchorCtr="1"/>
          <a:lstStyle/>
          <a:p>
            <a:pPr eaLnBrk="1" hangingPunct="1">
              <a:defRPr/>
            </a:pPr>
            <a:r>
              <a:rPr lang="en-US" smtClean="0">
                <a:ea typeface="ＭＳ Ｐゴシック" pitchFamily="34" charset="-128"/>
              </a:rPr>
              <a:t>The Phenomenon Pleomorphism</a:t>
            </a:r>
          </a:p>
        </p:txBody>
      </p:sp>
      <p:sp>
        <p:nvSpPr>
          <p:cNvPr id="141315" name="Rectangle 3"/>
          <p:cNvSpPr>
            <a:spLocks noGrp="1" noChangeArrowheads="1"/>
          </p:cNvSpPr>
          <p:nvPr>
            <p:ph type="body" sz="half" idx="4294967295"/>
          </p:nvPr>
        </p:nvSpPr>
        <p:spPr>
          <a:xfrm>
            <a:off x="152400" y="836613"/>
            <a:ext cx="4346575" cy="6021387"/>
          </a:xfrm>
        </p:spPr>
        <p:txBody>
          <a:bodyPr/>
          <a:lstStyle/>
          <a:p>
            <a:pPr eaLnBrk="1" hangingPunct="1">
              <a:lnSpc>
                <a:spcPct val="80000"/>
              </a:lnSpc>
              <a:defRPr/>
            </a:pPr>
            <a:r>
              <a:rPr lang="en-US" sz="1800" smtClean="0">
                <a:ea typeface="ＭＳ Ｐゴシック" pitchFamily="34" charset="-128"/>
              </a:rPr>
              <a:t>The rapid evolution of matter into different forms across traditional taxonomic lines.</a:t>
            </a:r>
          </a:p>
          <a:p>
            <a:pPr eaLnBrk="1" hangingPunct="1">
              <a:lnSpc>
                <a:spcPct val="80000"/>
              </a:lnSpc>
              <a:defRPr/>
            </a:pPr>
            <a:r>
              <a:rPr lang="en-US" sz="1800" smtClean="0">
                <a:ea typeface="ＭＳ Ｐゴシック" pitchFamily="34" charset="-128"/>
              </a:rPr>
              <a:t>Colloidal microzymas evolve intracellularly into more complex forms.</a:t>
            </a:r>
          </a:p>
          <a:p>
            <a:pPr eaLnBrk="1" hangingPunct="1">
              <a:lnSpc>
                <a:spcPct val="80000"/>
              </a:lnSpc>
              <a:defRPr/>
            </a:pPr>
            <a:r>
              <a:rPr lang="en-US" sz="1800" smtClean="0">
                <a:ea typeface="ＭＳ Ｐゴシック" pitchFamily="34" charset="-128"/>
              </a:rPr>
              <a:t>First the primitive stage of filterable bacteria.</a:t>
            </a:r>
          </a:p>
          <a:p>
            <a:pPr eaLnBrk="1" hangingPunct="1">
              <a:lnSpc>
                <a:spcPct val="80000"/>
              </a:lnSpc>
              <a:defRPr/>
            </a:pPr>
            <a:r>
              <a:rPr lang="en-US" sz="1800" smtClean="0">
                <a:ea typeface="ＭＳ Ｐゴシック" pitchFamily="34" charset="-128"/>
              </a:rPr>
              <a:t>Second are the cell-wall deficient forms and full bacteria.</a:t>
            </a:r>
          </a:p>
          <a:p>
            <a:pPr eaLnBrk="1" hangingPunct="1">
              <a:lnSpc>
                <a:spcPct val="80000"/>
              </a:lnSpc>
              <a:defRPr/>
            </a:pPr>
            <a:r>
              <a:rPr lang="en-US" sz="1800" smtClean="0">
                <a:ea typeface="ＭＳ Ｐゴシック" pitchFamily="34" charset="-128"/>
              </a:rPr>
              <a:t>Third comprises of the yeast and/or fungus.</a:t>
            </a:r>
          </a:p>
          <a:p>
            <a:pPr eaLnBrk="1" hangingPunct="1">
              <a:lnSpc>
                <a:spcPct val="80000"/>
              </a:lnSpc>
              <a:defRPr/>
            </a:pPr>
            <a:r>
              <a:rPr lang="en-US" sz="1800" smtClean="0">
                <a:ea typeface="ＭＳ Ｐゴシック" pitchFamily="34" charset="-128"/>
              </a:rPr>
              <a:t>And the culminate form of mold is the fourth stage.</a:t>
            </a:r>
          </a:p>
          <a:p>
            <a:pPr eaLnBrk="1" hangingPunct="1">
              <a:lnSpc>
                <a:spcPct val="80000"/>
              </a:lnSpc>
              <a:defRPr/>
            </a:pPr>
            <a:r>
              <a:rPr lang="en-US" sz="1800" smtClean="0">
                <a:ea typeface="ＭＳ Ｐゴシック" pitchFamily="34" charset="-128"/>
              </a:rPr>
              <a:t>Collectively, I refer to all biological transformations as EMPO or exotoxic/mycotoxic producing organisms.</a:t>
            </a:r>
          </a:p>
          <a:p>
            <a:pPr eaLnBrk="1" hangingPunct="1">
              <a:lnSpc>
                <a:spcPct val="80000"/>
              </a:lnSpc>
              <a:defRPr/>
            </a:pPr>
            <a:r>
              <a:rPr lang="en-US" sz="1800" smtClean="0">
                <a:ea typeface="ＭＳ Ｐゴシック" pitchFamily="34" charset="-128"/>
              </a:rPr>
              <a:t>EMPO excretions are all acidic and are called MAT, or microzymian acid toxin.</a:t>
            </a:r>
          </a:p>
          <a:p>
            <a:pPr eaLnBrk="1" hangingPunct="1">
              <a:lnSpc>
                <a:spcPct val="80000"/>
              </a:lnSpc>
              <a:defRPr/>
            </a:pPr>
            <a:r>
              <a:rPr lang="en-US" sz="1800" smtClean="0">
                <a:ea typeface="ＭＳ Ｐゴシック" pitchFamily="34" charset="-128"/>
              </a:rPr>
              <a:t>Bacteria, yeast or mold are all products of cellular transformation not the cause of the transformation.</a:t>
            </a:r>
          </a:p>
        </p:txBody>
      </p:sp>
      <p:pic>
        <p:nvPicPr>
          <p:cNvPr id="141316" name="Picture 4" descr="scan0106"/>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445000" y="1295400"/>
            <a:ext cx="4471988" cy="5410200"/>
          </a:xfrm>
          <a:noFill/>
          <a:extLst>
            <a:ext uri="{909E8E84-426E-40DD-AFC4-6F175D3DCCD1}">
              <a14:hiddenFill xmlns:a14="http://schemas.microsoft.com/office/drawing/2010/main">
                <a:solidFill>
                  <a:srgbClr val="FFFFFF"/>
                </a:solidFill>
              </a14:hiddenFill>
            </a:ext>
          </a:extLst>
        </p:spPr>
      </p:pic>
      <p:sp>
        <p:nvSpPr>
          <p:cNvPr id="14341" name="Text Box 6"/>
          <p:cNvSpPr txBox="1">
            <a:spLocks noChangeArrowheads="1"/>
          </p:cNvSpPr>
          <p:nvPr/>
        </p:nvSpPr>
        <p:spPr bwMode="auto">
          <a:xfrm>
            <a:off x="4632325" y="722313"/>
            <a:ext cx="3460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t>EBV- Chronic Fatigue – Male 42</a:t>
            </a:r>
          </a:p>
        </p:txBody>
      </p:sp>
    </p:spTree>
    <p:extLst>
      <p:ext uri="{BB962C8B-B14F-4D97-AF65-F5344CB8AC3E}">
        <p14:creationId xmlns:p14="http://schemas.microsoft.com/office/powerpoint/2010/main" val="3946842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1314"/>
                                        </p:tgtEl>
                                        <p:attrNameLst>
                                          <p:attrName>style.visibility</p:attrName>
                                        </p:attrNameLst>
                                      </p:cBhvr>
                                      <p:to>
                                        <p:strVal val="visible"/>
                                      </p:to>
                                    </p:set>
                                    <p:anim calcmode="lin" valueType="num">
                                      <p:cBhvr>
                                        <p:cTn id="7" dur="1000" fill="hold"/>
                                        <p:tgtEl>
                                          <p:spTgt spid="141314"/>
                                        </p:tgtEl>
                                        <p:attrNameLst>
                                          <p:attrName>ppt_w</p:attrName>
                                        </p:attrNameLst>
                                      </p:cBhvr>
                                      <p:tavLst>
                                        <p:tav tm="0">
                                          <p:val>
                                            <p:fltVal val="0"/>
                                          </p:val>
                                        </p:tav>
                                        <p:tav tm="100000">
                                          <p:val>
                                            <p:strVal val="#ppt_w"/>
                                          </p:val>
                                        </p:tav>
                                      </p:tavLst>
                                    </p:anim>
                                    <p:anim calcmode="lin" valueType="num">
                                      <p:cBhvr>
                                        <p:cTn id="8" dur="1000" fill="hold"/>
                                        <p:tgtEl>
                                          <p:spTgt spid="141314"/>
                                        </p:tgtEl>
                                        <p:attrNameLst>
                                          <p:attrName>ppt_h</p:attrName>
                                        </p:attrNameLst>
                                      </p:cBhvr>
                                      <p:tavLst>
                                        <p:tav tm="0">
                                          <p:val>
                                            <p:fltVal val="0"/>
                                          </p:val>
                                        </p:tav>
                                        <p:tav tm="100000">
                                          <p:val>
                                            <p:strVal val="#ppt_h"/>
                                          </p:val>
                                        </p:tav>
                                      </p:tavLst>
                                    </p:anim>
                                    <p:animEffect transition="in" filter="fade">
                                      <p:cBhvr>
                                        <p:cTn id="9" dur="1000"/>
                                        <p:tgtEl>
                                          <p:spTgt spid="141314"/>
                                        </p:tgtEl>
                                      </p:cBhvr>
                                    </p:animEffect>
                                  </p:childTnLst>
                                </p:cTn>
                              </p:par>
                              <p:par>
                                <p:cTn id="10" presetID="53" presetClass="entr" presetSubtype="0" fill="hold" nodeType="withEffect">
                                  <p:stCondLst>
                                    <p:cond delay="0"/>
                                  </p:stCondLst>
                                  <p:childTnLst>
                                    <p:set>
                                      <p:cBhvr>
                                        <p:cTn id="11" dur="1" fill="hold">
                                          <p:stCondLst>
                                            <p:cond delay="0"/>
                                          </p:stCondLst>
                                        </p:cTn>
                                        <p:tgtEl>
                                          <p:spTgt spid="141316"/>
                                        </p:tgtEl>
                                        <p:attrNameLst>
                                          <p:attrName>style.visibility</p:attrName>
                                        </p:attrNameLst>
                                      </p:cBhvr>
                                      <p:to>
                                        <p:strVal val="visible"/>
                                      </p:to>
                                    </p:set>
                                    <p:anim calcmode="lin" valueType="num">
                                      <p:cBhvr>
                                        <p:cTn id="12" dur="1000" fill="hold"/>
                                        <p:tgtEl>
                                          <p:spTgt spid="141316"/>
                                        </p:tgtEl>
                                        <p:attrNameLst>
                                          <p:attrName>ppt_w</p:attrName>
                                        </p:attrNameLst>
                                      </p:cBhvr>
                                      <p:tavLst>
                                        <p:tav tm="0">
                                          <p:val>
                                            <p:fltVal val="0"/>
                                          </p:val>
                                        </p:tav>
                                        <p:tav tm="100000">
                                          <p:val>
                                            <p:strVal val="#ppt_w"/>
                                          </p:val>
                                        </p:tav>
                                      </p:tavLst>
                                    </p:anim>
                                    <p:anim calcmode="lin" valueType="num">
                                      <p:cBhvr>
                                        <p:cTn id="13" dur="1000" fill="hold"/>
                                        <p:tgtEl>
                                          <p:spTgt spid="141316"/>
                                        </p:tgtEl>
                                        <p:attrNameLst>
                                          <p:attrName>ppt_h</p:attrName>
                                        </p:attrNameLst>
                                      </p:cBhvr>
                                      <p:tavLst>
                                        <p:tav tm="0">
                                          <p:val>
                                            <p:fltVal val="0"/>
                                          </p:val>
                                        </p:tav>
                                        <p:tav tm="100000">
                                          <p:val>
                                            <p:strVal val="#ppt_h"/>
                                          </p:val>
                                        </p:tav>
                                      </p:tavLst>
                                    </p:anim>
                                    <p:animEffect transition="in" filter="fade">
                                      <p:cBhvr>
                                        <p:cTn id="14" dur="1000"/>
                                        <p:tgtEl>
                                          <p:spTgt spid="1413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41315">
                                            <p:txEl>
                                              <p:pRg st="0" end="0"/>
                                            </p:txEl>
                                          </p:spTgt>
                                        </p:tgtEl>
                                        <p:attrNameLst>
                                          <p:attrName>style.visibility</p:attrName>
                                        </p:attrNameLst>
                                      </p:cBhvr>
                                      <p:to>
                                        <p:strVal val="visible"/>
                                      </p:to>
                                    </p:set>
                                    <p:anim calcmode="lin" valueType="num">
                                      <p:cBhvr>
                                        <p:cTn id="19" dur="500" fill="hold"/>
                                        <p:tgtEl>
                                          <p:spTgt spid="14131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41315">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141315">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41315">
                                            <p:txEl>
                                              <p:pRg st="1" end="1"/>
                                            </p:txEl>
                                          </p:spTgt>
                                        </p:tgtEl>
                                        <p:attrNameLst>
                                          <p:attrName>style.visibility</p:attrName>
                                        </p:attrNameLst>
                                      </p:cBhvr>
                                      <p:to>
                                        <p:strVal val="visible"/>
                                      </p:to>
                                    </p:set>
                                    <p:anim calcmode="lin" valueType="num">
                                      <p:cBhvr>
                                        <p:cTn id="26" dur="500" fill="hold"/>
                                        <p:tgtEl>
                                          <p:spTgt spid="14131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4131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141315">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41315">
                                            <p:txEl>
                                              <p:pRg st="2" end="2"/>
                                            </p:txEl>
                                          </p:spTgt>
                                        </p:tgtEl>
                                        <p:attrNameLst>
                                          <p:attrName>style.visibility</p:attrName>
                                        </p:attrNameLst>
                                      </p:cBhvr>
                                      <p:to>
                                        <p:strVal val="visible"/>
                                      </p:to>
                                    </p:set>
                                    <p:anim calcmode="lin" valueType="num">
                                      <p:cBhvr>
                                        <p:cTn id="33" dur="500" fill="hold"/>
                                        <p:tgtEl>
                                          <p:spTgt spid="141315">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141315">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141315">
                                            <p:txEl>
                                              <p:pRg st="2" end="2"/>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141315">
                                            <p:txEl>
                                              <p:pRg st="3" end="3"/>
                                            </p:txEl>
                                          </p:spTgt>
                                        </p:tgtEl>
                                        <p:attrNameLst>
                                          <p:attrName>style.visibility</p:attrName>
                                        </p:attrNameLst>
                                      </p:cBhvr>
                                      <p:to>
                                        <p:strVal val="visible"/>
                                      </p:to>
                                    </p:set>
                                    <p:anim calcmode="lin" valueType="num">
                                      <p:cBhvr>
                                        <p:cTn id="40" dur="500" fill="hold"/>
                                        <p:tgtEl>
                                          <p:spTgt spid="141315">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141315">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141315">
                                            <p:txEl>
                                              <p:pRg st="3" end="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141315">
                                            <p:txEl>
                                              <p:pRg st="4" end="4"/>
                                            </p:txEl>
                                          </p:spTgt>
                                        </p:tgtEl>
                                        <p:attrNameLst>
                                          <p:attrName>style.visibility</p:attrName>
                                        </p:attrNameLst>
                                      </p:cBhvr>
                                      <p:to>
                                        <p:strVal val="visible"/>
                                      </p:to>
                                    </p:set>
                                    <p:anim calcmode="lin" valueType="num">
                                      <p:cBhvr>
                                        <p:cTn id="47" dur="500" fill="hold"/>
                                        <p:tgtEl>
                                          <p:spTgt spid="141315">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141315">
                                            <p:txEl>
                                              <p:pRg st="4" end="4"/>
                                            </p:txEl>
                                          </p:spTgt>
                                        </p:tgtEl>
                                        <p:attrNameLst>
                                          <p:attrName>ppt_h</p:attrName>
                                        </p:attrNameLst>
                                      </p:cBhvr>
                                      <p:tavLst>
                                        <p:tav tm="0">
                                          <p:val>
                                            <p:fltVal val="0"/>
                                          </p:val>
                                        </p:tav>
                                        <p:tav tm="100000">
                                          <p:val>
                                            <p:strVal val="#ppt_h"/>
                                          </p:val>
                                        </p:tav>
                                      </p:tavLst>
                                    </p:anim>
                                    <p:animEffect transition="in" filter="fade">
                                      <p:cBhvr>
                                        <p:cTn id="49" dur="500"/>
                                        <p:tgtEl>
                                          <p:spTgt spid="141315">
                                            <p:txEl>
                                              <p:pRg st="4" end="4"/>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3" presetClass="entr" presetSubtype="0" fill="hold" grpId="0" nodeType="clickEffect">
                                  <p:stCondLst>
                                    <p:cond delay="0"/>
                                  </p:stCondLst>
                                  <p:childTnLst>
                                    <p:set>
                                      <p:cBhvr>
                                        <p:cTn id="53" dur="1" fill="hold">
                                          <p:stCondLst>
                                            <p:cond delay="0"/>
                                          </p:stCondLst>
                                        </p:cTn>
                                        <p:tgtEl>
                                          <p:spTgt spid="141315">
                                            <p:txEl>
                                              <p:pRg st="5" end="5"/>
                                            </p:txEl>
                                          </p:spTgt>
                                        </p:tgtEl>
                                        <p:attrNameLst>
                                          <p:attrName>style.visibility</p:attrName>
                                        </p:attrNameLst>
                                      </p:cBhvr>
                                      <p:to>
                                        <p:strVal val="visible"/>
                                      </p:to>
                                    </p:set>
                                    <p:anim calcmode="lin" valueType="num">
                                      <p:cBhvr>
                                        <p:cTn id="54" dur="500" fill="hold"/>
                                        <p:tgtEl>
                                          <p:spTgt spid="141315">
                                            <p:txEl>
                                              <p:pRg st="5" end="5"/>
                                            </p:txEl>
                                          </p:spTgt>
                                        </p:tgtEl>
                                        <p:attrNameLst>
                                          <p:attrName>ppt_w</p:attrName>
                                        </p:attrNameLst>
                                      </p:cBhvr>
                                      <p:tavLst>
                                        <p:tav tm="0">
                                          <p:val>
                                            <p:fltVal val="0"/>
                                          </p:val>
                                        </p:tav>
                                        <p:tav tm="100000">
                                          <p:val>
                                            <p:strVal val="#ppt_w"/>
                                          </p:val>
                                        </p:tav>
                                      </p:tavLst>
                                    </p:anim>
                                    <p:anim calcmode="lin" valueType="num">
                                      <p:cBhvr>
                                        <p:cTn id="55" dur="500" fill="hold"/>
                                        <p:tgtEl>
                                          <p:spTgt spid="141315">
                                            <p:txEl>
                                              <p:pRg st="5" end="5"/>
                                            </p:txEl>
                                          </p:spTgt>
                                        </p:tgtEl>
                                        <p:attrNameLst>
                                          <p:attrName>ppt_h</p:attrName>
                                        </p:attrNameLst>
                                      </p:cBhvr>
                                      <p:tavLst>
                                        <p:tav tm="0">
                                          <p:val>
                                            <p:fltVal val="0"/>
                                          </p:val>
                                        </p:tav>
                                        <p:tav tm="100000">
                                          <p:val>
                                            <p:strVal val="#ppt_h"/>
                                          </p:val>
                                        </p:tav>
                                      </p:tavLst>
                                    </p:anim>
                                    <p:animEffect transition="in" filter="fade">
                                      <p:cBhvr>
                                        <p:cTn id="56" dur="500"/>
                                        <p:tgtEl>
                                          <p:spTgt spid="141315">
                                            <p:txEl>
                                              <p:pRg st="5" end="5"/>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3" presetClass="entr" presetSubtype="0" fill="hold" grpId="0" nodeType="clickEffect">
                                  <p:stCondLst>
                                    <p:cond delay="0"/>
                                  </p:stCondLst>
                                  <p:childTnLst>
                                    <p:set>
                                      <p:cBhvr>
                                        <p:cTn id="60" dur="1" fill="hold">
                                          <p:stCondLst>
                                            <p:cond delay="0"/>
                                          </p:stCondLst>
                                        </p:cTn>
                                        <p:tgtEl>
                                          <p:spTgt spid="141315">
                                            <p:txEl>
                                              <p:pRg st="6" end="6"/>
                                            </p:txEl>
                                          </p:spTgt>
                                        </p:tgtEl>
                                        <p:attrNameLst>
                                          <p:attrName>style.visibility</p:attrName>
                                        </p:attrNameLst>
                                      </p:cBhvr>
                                      <p:to>
                                        <p:strVal val="visible"/>
                                      </p:to>
                                    </p:set>
                                    <p:anim calcmode="lin" valueType="num">
                                      <p:cBhvr>
                                        <p:cTn id="61" dur="500" fill="hold"/>
                                        <p:tgtEl>
                                          <p:spTgt spid="141315">
                                            <p:txEl>
                                              <p:pRg st="6" end="6"/>
                                            </p:txEl>
                                          </p:spTgt>
                                        </p:tgtEl>
                                        <p:attrNameLst>
                                          <p:attrName>ppt_w</p:attrName>
                                        </p:attrNameLst>
                                      </p:cBhvr>
                                      <p:tavLst>
                                        <p:tav tm="0">
                                          <p:val>
                                            <p:fltVal val="0"/>
                                          </p:val>
                                        </p:tav>
                                        <p:tav tm="100000">
                                          <p:val>
                                            <p:strVal val="#ppt_w"/>
                                          </p:val>
                                        </p:tav>
                                      </p:tavLst>
                                    </p:anim>
                                    <p:anim calcmode="lin" valueType="num">
                                      <p:cBhvr>
                                        <p:cTn id="62" dur="500" fill="hold"/>
                                        <p:tgtEl>
                                          <p:spTgt spid="141315">
                                            <p:txEl>
                                              <p:pRg st="6" end="6"/>
                                            </p:txEl>
                                          </p:spTgt>
                                        </p:tgtEl>
                                        <p:attrNameLst>
                                          <p:attrName>ppt_h</p:attrName>
                                        </p:attrNameLst>
                                      </p:cBhvr>
                                      <p:tavLst>
                                        <p:tav tm="0">
                                          <p:val>
                                            <p:fltVal val="0"/>
                                          </p:val>
                                        </p:tav>
                                        <p:tav tm="100000">
                                          <p:val>
                                            <p:strVal val="#ppt_h"/>
                                          </p:val>
                                        </p:tav>
                                      </p:tavLst>
                                    </p:anim>
                                    <p:animEffect transition="in" filter="fade">
                                      <p:cBhvr>
                                        <p:cTn id="63" dur="500"/>
                                        <p:tgtEl>
                                          <p:spTgt spid="141315">
                                            <p:txEl>
                                              <p:pRg st="6" end="6"/>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3" presetClass="entr" presetSubtype="0" fill="hold" grpId="0" nodeType="clickEffect">
                                  <p:stCondLst>
                                    <p:cond delay="0"/>
                                  </p:stCondLst>
                                  <p:childTnLst>
                                    <p:set>
                                      <p:cBhvr>
                                        <p:cTn id="67" dur="1" fill="hold">
                                          <p:stCondLst>
                                            <p:cond delay="0"/>
                                          </p:stCondLst>
                                        </p:cTn>
                                        <p:tgtEl>
                                          <p:spTgt spid="141315">
                                            <p:txEl>
                                              <p:pRg st="7" end="7"/>
                                            </p:txEl>
                                          </p:spTgt>
                                        </p:tgtEl>
                                        <p:attrNameLst>
                                          <p:attrName>style.visibility</p:attrName>
                                        </p:attrNameLst>
                                      </p:cBhvr>
                                      <p:to>
                                        <p:strVal val="visible"/>
                                      </p:to>
                                    </p:set>
                                    <p:anim calcmode="lin" valueType="num">
                                      <p:cBhvr>
                                        <p:cTn id="68" dur="500" fill="hold"/>
                                        <p:tgtEl>
                                          <p:spTgt spid="141315">
                                            <p:txEl>
                                              <p:pRg st="7" end="7"/>
                                            </p:txEl>
                                          </p:spTgt>
                                        </p:tgtEl>
                                        <p:attrNameLst>
                                          <p:attrName>ppt_w</p:attrName>
                                        </p:attrNameLst>
                                      </p:cBhvr>
                                      <p:tavLst>
                                        <p:tav tm="0">
                                          <p:val>
                                            <p:fltVal val="0"/>
                                          </p:val>
                                        </p:tav>
                                        <p:tav tm="100000">
                                          <p:val>
                                            <p:strVal val="#ppt_w"/>
                                          </p:val>
                                        </p:tav>
                                      </p:tavLst>
                                    </p:anim>
                                    <p:anim calcmode="lin" valueType="num">
                                      <p:cBhvr>
                                        <p:cTn id="69" dur="500" fill="hold"/>
                                        <p:tgtEl>
                                          <p:spTgt spid="141315">
                                            <p:txEl>
                                              <p:pRg st="7" end="7"/>
                                            </p:txEl>
                                          </p:spTgt>
                                        </p:tgtEl>
                                        <p:attrNameLst>
                                          <p:attrName>ppt_h</p:attrName>
                                        </p:attrNameLst>
                                      </p:cBhvr>
                                      <p:tavLst>
                                        <p:tav tm="0">
                                          <p:val>
                                            <p:fltVal val="0"/>
                                          </p:val>
                                        </p:tav>
                                        <p:tav tm="100000">
                                          <p:val>
                                            <p:strVal val="#ppt_h"/>
                                          </p:val>
                                        </p:tav>
                                      </p:tavLst>
                                    </p:anim>
                                    <p:animEffect transition="in" filter="fade">
                                      <p:cBhvr>
                                        <p:cTn id="70" dur="500"/>
                                        <p:tgtEl>
                                          <p:spTgt spid="141315">
                                            <p:txEl>
                                              <p:pRg st="7" end="7"/>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3" presetClass="entr" presetSubtype="0" fill="hold" grpId="0" nodeType="clickEffect">
                                  <p:stCondLst>
                                    <p:cond delay="0"/>
                                  </p:stCondLst>
                                  <p:childTnLst>
                                    <p:set>
                                      <p:cBhvr>
                                        <p:cTn id="74" dur="1" fill="hold">
                                          <p:stCondLst>
                                            <p:cond delay="0"/>
                                          </p:stCondLst>
                                        </p:cTn>
                                        <p:tgtEl>
                                          <p:spTgt spid="141315">
                                            <p:txEl>
                                              <p:pRg st="8" end="8"/>
                                            </p:txEl>
                                          </p:spTgt>
                                        </p:tgtEl>
                                        <p:attrNameLst>
                                          <p:attrName>style.visibility</p:attrName>
                                        </p:attrNameLst>
                                      </p:cBhvr>
                                      <p:to>
                                        <p:strVal val="visible"/>
                                      </p:to>
                                    </p:set>
                                    <p:anim calcmode="lin" valueType="num">
                                      <p:cBhvr>
                                        <p:cTn id="75" dur="500" fill="hold"/>
                                        <p:tgtEl>
                                          <p:spTgt spid="141315">
                                            <p:txEl>
                                              <p:pRg st="8" end="8"/>
                                            </p:txEl>
                                          </p:spTgt>
                                        </p:tgtEl>
                                        <p:attrNameLst>
                                          <p:attrName>ppt_w</p:attrName>
                                        </p:attrNameLst>
                                      </p:cBhvr>
                                      <p:tavLst>
                                        <p:tav tm="0">
                                          <p:val>
                                            <p:fltVal val="0"/>
                                          </p:val>
                                        </p:tav>
                                        <p:tav tm="100000">
                                          <p:val>
                                            <p:strVal val="#ppt_w"/>
                                          </p:val>
                                        </p:tav>
                                      </p:tavLst>
                                    </p:anim>
                                    <p:anim calcmode="lin" valueType="num">
                                      <p:cBhvr>
                                        <p:cTn id="76" dur="500" fill="hold"/>
                                        <p:tgtEl>
                                          <p:spTgt spid="141315">
                                            <p:txEl>
                                              <p:pRg st="8" end="8"/>
                                            </p:txEl>
                                          </p:spTgt>
                                        </p:tgtEl>
                                        <p:attrNameLst>
                                          <p:attrName>ppt_h</p:attrName>
                                        </p:attrNameLst>
                                      </p:cBhvr>
                                      <p:tavLst>
                                        <p:tav tm="0">
                                          <p:val>
                                            <p:fltVal val="0"/>
                                          </p:val>
                                        </p:tav>
                                        <p:tav tm="100000">
                                          <p:val>
                                            <p:strVal val="#ppt_h"/>
                                          </p:val>
                                        </p:tav>
                                      </p:tavLst>
                                    </p:anim>
                                    <p:animEffect transition="in" filter="fade">
                                      <p:cBhvr>
                                        <p:cTn id="77" dur="500"/>
                                        <p:tgtEl>
                                          <p:spTgt spid="141315">
                                            <p:txEl>
                                              <p:pRg st="8" end="8"/>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53" presetClass="exit" presetSubtype="0" fill="hold" grpId="1" nodeType="clickEffect">
                                  <p:stCondLst>
                                    <p:cond delay="0"/>
                                  </p:stCondLst>
                                  <p:childTnLst>
                                    <p:anim calcmode="lin" valueType="num">
                                      <p:cBhvr>
                                        <p:cTn id="81" dur="500"/>
                                        <p:tgtEl>
                                          <p:spTgt spid="141314"/>
                                        </p:tgtEl>
                                        <p:attrNameLst>
                                          <p:attrName>ppt_w</p:attrName>
                                        </p:attrNameLst>
                                      </p:cBhvr>
                                      <p:tavLst>
                                        <p:tav tm="0">
                                          <p:val>
                                            <p:strVal val="ppt_w"/>
                                          </p:val>
                                        </p:tav>
                                        <p:tav tm="100000">
                                          <p:val>
                                            <p:fltVal val="0"/>
                                          </p:val>
                                        </p:tav>
                                      </p:tavLst>
                                    </p:anim>
                                    <p:anim calcmode="lin" valueType="num">
                                      <p:cBhvr>
                                        <p:cTn id="82" dur="500"/>
                                        <p:tgtEl>
                                          <p:spTgt spid="141314"/>
                                        </p:tgtEl>
                                        <p:attrNameLst>
                                          <p:attrName>ppt_h</p:attrName>
                                        </p:attrNameLst>
                                      </p:cBhvr>
                                      <p:tavLst>
                                        <p:tav tm="0">
                                          <p:val>
                                            <p:strVal val="ppt_h"/>
                                          </p:val>
                                        </p:tav>
                                        <p:tav tm="100000">
                                          <p:val>
                                            <p:fltVal val="0"/>
                                          </p:val>
                                        </p:tav>
                                      </p:tavLst>
                                    </p:anim>
                                    <p:animEffect transition="out" filter="fade">
                                      <p:cBhvr>
                                        <p:cTn id="83" dur="500"/>
                                        <p:tgtEl>
                                          <p:spTgt spid="141314"/>
                                        </p:tgtEl>
                                      </p:cBhvr>
                                    </p:animEffect>
                                    <p:set>
                                      <p:cBhvr>
                                        <p:cTn id="84" dur="1" fill="hold">
                                          <p:stCondLst>
                                            <p:cond delay="499"/>
                                          </p:stCondLst>
                                        </p:cTn>
                                        <p:tgtEl>
                                          <p:spTgt spid="141314"/>
                                        </p:tgtEl>
                                        <p:attrNameLst>
                                          <p:attrName>style.visibility</p:attrName>
                                        </p:attrNameLst>
                                      </p:cBhvr>
                                      <p:to>
                                        <p:strVal val="hidden"/>
                                      </p:to>
                                    </p:set>
                                  </p:childTnLst>
                                </p:cTn>
                              </p:par>
                              <p:par>
                                <p:cTn id="85" presetID="53" presetClass="exit" presetSubtype="0" fill="hold" nodeType="withEffect">
                                  <p:stCondLst>
                                    <p:cond delay="0"/>
                                  </p:stCondLst>
                                  <p:childTnLst>
                                    <p:anim calcmode="lin" valueType="num">
                                      <p:cBhvr>
                                        <p:cTn id="86" dur="500"/>
                                        <p:tgtEl>
                                          <p:spTgt spid="141316"/>
                                        </p:tgtEl>
                                        <p:attrNameLst>
                                          <p:attrName>ppt_w</p:attrName>
                                        </p:attrNameLst>
                                      </p:cBhvr>
                                      <p:tavLst>
                                        <p:tav tm="0">
                                          <p:val>
                                            <p:strVal val="ppt_w"/>
                                          </p:val>
                                        </p:tav>
                                        <p:tav tm="100000">
                                          <p:val>
                                            <p:fltVal val="0"/>
                                          </p:val>
                                        </p:tav>
                                      </p:tavLst>
                                    </p:anim>
                                    <p:anim calcmode="lin" valueType="num">
                                      <p:cBhvr>
                                        <p:cTn id="87" dur="500"/>
                                        <p:tgtEl>
                                          <p:spTgt spid="141316"/>
                                        </p:tgtEl>
                                        <p:attrNameLst>
                                          <p:attrName>ppt_h</p:attrName>
                                        </p:attrNameLst>
                                      </p:cBhvr>
                                      <p:tavLst>
                                        <p:tav tm="0">
                                          <p:val>
                                            <p:strVal val="ppt_h"/>
                                          </p:val>
                                        </p:tav>
                                        <p:tav tm="100000">
                                          <p:val>
                                            <p:fltVal val="0"/>
                                          </p:val>
                                        </p:tav>
                                      </p:tavLst>
                                    </p:anim>
                                    <p:animEffect transition="out" filter="fade">
                                      <p:cBhvr>
                                        <p:cTn id="88" dur="500"/>
                                        <p:tgtEl>
                                          <p:spTgt spid="141316"/>
                                        </p:tgtEl>
                                      </p:cBhvr>
                                    </p:animEffect>
                                    <p:set>
                                      <p:cBhvr>
                                        <p:cTn id="89" dur="1" fill="hold">
                                          <p:stCondLst>
                                            <p:cond delay="499"/>
                                          </p:stCondLst>
                                        </p:cTn>
                                        <p:tgtEl>
                                          <p:spTgt spid="141316"/>
                                        </p:tgtEl>
                                        <p:attrNameLst>
                                          <p:attrName>style.visibility</p:attrName>
                                        </p:attrNameLst>
                                      </p:cBhvr>
                                      <p:to>
                                        <p:strVal val="hidden"/>
                                      </p:to>
                                    </p:set>
                                  </p:childTnLst>
                                </p:cTn>
                              </p:par>
                              <p:par>
                                <p:cTn id="90" presetID="53" presetClass="exit" presetSubtype="0" fill="hold" grpId="1" nodeType="withEffect">
                                  <p:stCondLst>
                                    <p:cond delay="0"/>
                                  </p:stCondLst>
                                  <p:childTnLst>
                                    <p:anim calcmode="lin" valueType="num">
                                      <p:cBhvr>
                                        <p:cTn id="91" dur="500"/>
                                        <p:tgtEl>
                                          <p:spTgt spid="141315">
                                            <p:txEl>
                                              <p:pRg st="0" end="0"/>
                                            </p:txEl>
                                          </p:spTgt>
                                        </p:tgtEl>
                                        <p:attrNameLst>
                                          <p:attrName>ppt_w</p:attrName>
                                        </p:attrNameLst>
                                      </p:cBhvr>
                                      <p:tavLst>
                                        <p:tav tm="0">
                                          <p:val>
                                            <p:strVal val="ppt_w"/>
                                          </p:val>
                                        </p:tav>
                                        <p:tav tm="100000">
                                          <p:val>
                                            <p:fltVal val="0"/>
                                          </p:val>
                                        </p:tav>
                                      </p:tavLst>
                                    </p:anim>
                                    <p:anim calcmode="lin" valueType="num">
                                      <p:cBhvr>
                                        <p:cTn id="92" dur="500"/>
                                        <p:tgtEl>
                                          <p:spTgt spid="141315">
                                            <p:txEl>
                                              <p:pRg st="0" end="0"/>
                                            </p:txEl>
                                          </p:spTgt>
                                        </p:tgtEl>
                                        <p:attrNameLst>
                                          <p:attrName>ppt_h</p:attrName>
                                        </p:attrNameLst>
                                      </p:cBhvr>
                                      <p:tavLst>
                                        <p:tav tm="0">
                                          <p:val>
                                            <p:strVal val="ppt_h"/>
                                          </p:val>
                                        </p:tav>
                                        <p:tav tm="100000">
                                          <p:val>
                                            <p:fltVal val="0"/>
                                          </p:val>
                                        </p:tav>
                                      </p:tavLst>
                                    </p:anim>
                                    <p:animEffect transition="out" filter="fade">
                                      <p:cBhvr>
                                        <p:cTn id="93" dur="500"/>
                                        <p:tgtEl>
                                          <p:spTgt spid="141315">
                                            <p:txEl>
                                              <p:pRg st="0" end="0"/>
                                            </p:txEl>
                                          </p:spTgt>
                                        </p:tgtEl>
                                      </p:cBhvr>
                                    </p:animEffect>
                                    <p:set>
                                      <p:cBhvr>
                                        <p:cTn id="94" dur="1" fill="hold">
                                          <p:stCondLst>
                                            <p:cond delay="499"/>
                                          </p:stCondLst>
                                        </p:cTn>
                                        <p:tgtEl>
                                          <p:spTgt spid="141315">
                                            <p:txEl>
                                              <p:pRg st="0" end="0"/>
                                            </p:txEl>
                                          </p:spTgt>
                                        </p:tgtEl>
                                        <p:attrNameLst>
                                          <p:attrName>style.visibility</p:attrName>
                                        </p:attrNameLst>
                                      </p:cBhvr>
                                      <p:to>
                                        <p:strVal val="hidden"/>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53" presetClass="exit" presetSubtype="0" fill="hold" grpId="1" nodeType="clickEffect">
                                  <p:stCondLst>
                                    <p:cond delay="0"/>
                                  </p:stCondLst>
                                  <p:childTnLst>
                                    <p:anim calcmode="lin" valueType="num">
                                      <p:cBhvr>
                                        <p:cTn id="98" dur="500"/>
                                        <p:tgtEl>
                                          <p:spTgt spid="141315">
                                            <p:txEl>
                                              <p:pRg st="1" end="1"/>
                                            </p:txEl>
                                          </p:spTgt>
                                        </p:tgtEl>
                                        <p:attrNameLst>
                                          <p:attrName>ppt_w</p:attrName>
                                        </p:attrNameLst>
                                      </p:cBhvr>
                                      <p:tavLst>
                                        <p:tav tm="0">
                                          <p:val>
                                            <p:strVal val="ppt_w"/>
                                          </p:val>
                                        </p:tav>
                                        <p:tav tm="100000">
                                          <p:val>
                                            <p:fltVal val="0"/>
                                          </p:val>
                                        </p:tav>
                                      </p:tavLst>
                                    </p:anim>
                                    <p:anim calcmode="lin" valueType="num">
                                      <p:cBhvr>
                                        <p:cTn id="99" dur="500"/>
                                        <p:tgtEl>
                                          <p:spTgt spid="141315">
                                            <p:txEl>
                                              <p:pRg st="1" end="1"/>
                                            </p:txEl>
                                          </p:spTgt>
                                        </p:tgtEl>
                                        <p:attrNameLst>
                                          <p:attrName>ppt_h</p:attrName>
                                        </p:attrNameLst>
                                      </p:cBhvr>
                                      <p:tavLst>
                                        <p:tav tm="0">
                                          <p:val>
                                            <p:strVal val="ppt_h"/>
                                          </p:val>
                                        </p:tav>
                                        <p:tav tm="100000">
                                          <p:val>
                                            <p:fltVal val="0"/>
                                          </p:val>
                                        </p:tav>
                                      </p:tavLst>
                                    </p:anim>
                                    <p:animEffect transition="out" filter="fade">
                                      <p:cBhvr>
                                        <p:cTn id="100" dur="500"/>
                                        <p:tgtEl>
                                          <p:spTgt spid="141315">
                                            <p:txEl>
                                              <p:pRg st="1" end="1"/>
                                            </p:txEl>
                                          </p:spTgt>
                                        </p:tgtEl>
                                      </p:cBhvr>
                                    </p:animEffect>
                                    <p:set>
                                      <p:cBhvr>
                                        <p:cTn id="101" dur="1" fill="hold">
                                          <p:stCondLst>
                                            <p:cond delay="499"/>
                                          </p:stCondLst>
                                        </p:cTn>
                                        <p:tgtEl>
                                          <p:spTgt spid="141315">
                                            <p:txEl>
                                              <p:pRg st="1" end="1"/>
                                            </p:txEl>
                                          </p:spTgt>
                                        </p:tgtEl>
                                        <p:attrNameLst>
                                          <p:attrName>style.visibility</p:attrName>
                                        </p:attrNameLst>
                                      </p:cBhvr>
                                      <p:to>
                                        <p:strVal val="hidden"/>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53" presetClass="exit" presetSubtype="0" fill="hold" grpId="1" nodeType="clickEffect">
                                  <p:stCondLst>
                                    <p:cond delay="0"/>
                                  </p:stCondLst>
                                  <p:childTnLst>
                                    <p:anim calcmode="lin" valueType="num">
                                      <p:cBhvr>
                                        <p:cTn id="105" dur="500"/>
                                        <p:tgtEl>
                                          <p:spTgt spid="141315">
                                            <p:txEl>
                                              <p:pRg st="2" end="2"/>
                                            </p:txEl>
                                          </p:spTgt>
                                        </p:tgtEl>
                                        <p:attrNameLst>
                                          <p:attrName>ppt_w</p:attrName>
                                        </p:attrNameLst>
                                      </p:cBhvr>
                                      <p:tavLst>
                                        <p:tav tm="0">
                                          <p:val>
                                            <p:strVal val="ppt_w"/>
                                          </p:val>
                                        </p:tav>
                                        <p:tav tm="100000">
                                          <p:val>
                                            <p:fltVal val="0"/>
                                          </p:val>
                                        </p:tav>
                                      </p:tavLst>
                                    </p:anim>
                                    <p:anim calcmode="lin" valueType="num">
                                      <p:cBhvr>
                                        <p:cTn id="106" dur="500"/>
                                        <p:tgtEl>
                                          <p:spTgt spid="141315">
                                            <p:txEl>
                                              <p:pRg st="2" end="2"/>
                                            </p:txEl>
                                          </p:spTgt>
                                        </p:tgtEl>
                                        <p:attrNameLst>
                                          <p:attrName>ppt_h</p:attrName>
                                        </p:attrNameLst>
                                      </p:cBhvr>
                                      <p:tavLst>
                                        <p:tav tm="0">
                                          <p:val>
                                            <p:strVal val="ppt_h"/>
                                          </p:val>
                                        </p:tav>
                                        <p:tav tm="100000">
                                          <p:val>
                                            <p:fltVal val="0"/>
                                          </p:val>
                                        </p:tav>
                                      </p:tavLst>
                                    </p:anim>
                                    <p:animEffect transition="out" filter="fade">
                                      <p:cBhvr>
                                        <p:cTn id="107" dur="500"/>
                                        <p:tgtEl>
                                          <p:spTgt spid="141315">
                                            <p:txEl>
                                              <p:pRg st="2" end="2"/>
                                            </p:txEl>
                                          </p:spTgt>
                                        </p:tgtEl>
                                      </p:cBhvr>
                                    </p:animEffect>
                                    <p:set>
                                      <p:cBhvr>
                                        <p:cTn id="108" dur="1" fill="hold">
                                          <p:stCondLst>
                                            <p:cond delay="499"/>
                                          </p:stCondLst>
                                        </p:cTn>
                                        <p:tgtEl>
                                          <p:spTgt spid="141315">
                                            <p:txEl>
                                              <p:pRg st="2" end="2"/>
                                            </p:txEl>
                                          </p:spTgt>
                                        </p:tgtEl>
                                        <p:attrNameLst>
                                          <p:attrName>style.visibility</p:attrName>
                                        </p:attrNameLst>
                                      </p:cBhvr>
                                      <p:to>
                                        <p:strVal val="hidden"/>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53" presetClass="exit" presetSubtype="0" fill="hold" grpId="1" nodeType="clickEffect">
                                  <p:stCondLst>
                                    <p:cond delay="0"/>
                                  </p:stCondLst>
                                  <p:childTnLst>
                                    <p:anim calcmode="lin" valueType="num">
                                      <p:cBhvr>
                                        <p:cTn id="112" dur="500"/>
                                        <p:tgtEl>
                                          <p:spTgt spid="141315">
                                            <p:txEl>
                                              <p:pRg st="3" end="3"/>
                                            </p:txEl>
                                          </p:spTgt>
                                        </p:tgtEl>
                                        <p:attrNameLst>
                                          <p:attrName>ppt_w</p:attrName>
                                        </p:attrNameLst>
                                      </p:cBhvr>
                                      <p:tavLst>
                                        <p:tav tm="0">
                                          <p:val>
                                            <p:strVal val="ppt_w"/>
                                          </p:val>
                                        </p:tav>
                                        <p:tav tm="100000">
                                          <p:val>
                                            <p:fltVal val="0"/>
                                          </p:val>
                                        </p:tav>
                                      </p:tavLst>
                                    </p:anim>
                                    <p:anim calcmode="lin" valueType="num">
                                      <p:cBhvr>
                                        <p:cTn id="113" dur="500"/>
                                        <p:tgtEl>
                                          <p:spTgt spid="141315">
                                            <p:txEl>
                                              <p:pRg st="3" end="3"/>
                                            </p:txEl>
                                          </p:spTgt>
                                        </p:tgtEl>
                                        <p:attrNameLst>
                                          <p:attrName>ppt_h</p:attrName>
                                        </p:attrNameLst>
                                      </p:cBhvr>
                                      <p:tavLst>
                                        <p:tav tm="0">
                                          <p:val>
                                            <p:strVal val="ppt_h"/>
                                          </p:val>
                                        </p:tav>
                                        <p:tav tm="100000">
                                          <p:val>
                                            <p:fltVal val="0"/>
                                          </p:val>
                                        </p:tav>
                                      </p:tavLst>
                                    </p:anim>
                                    <p:animEffect transition="out" filter="fade">
                                      <p:cBhvr>
                                        <p:cTn id="114" dur="500"/>
                                        <p:tgtEl>
                                          <p:spTgt spid="141315">
                                            <p:txEl>
                                              <p:pRg st="3" end="3"/>
                                            </p:txEl>
                                          </p:spTgt>
                                        </p:tgtEl>
                                      </p:cBhvr>
                                    </p:animEffect>
                                    <p:set>
                                      <p:cBhvr>
                                        <p:cTn id="115" dur="1" fill="hold">
                                          <p:stCondLst>
                                            <p:cond delay="499"/>
                                          </p:stCondLst>
                                        </p:cTn>
                                        <p:tgtEl>
                                          <p:spTgt spid="141315">
                                            <p:txEl>
                                              <p:pRg st="3" end="3"/>
                                            </p:txEl>
                                          </p:spTgt>
                                        </p:tgtEl>
                                        <p:attrNameLst>
                                          <p:attrName>style.visibility</p:attrName>
                                        </p:attrNameLst>
                                      </p:cBhvr>
                                      <p:to>
                                        <p:strVal val="hidden"/>
                                      </p:to>
                                    </p:se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53" presetClass="exit" presetSubtype="0" fill="hold" grpId="1" nodeType="clickEffect">
                                  <p:stCondLst>
                                    <p:cond delay="0"/>
                                  </p:stCondLst>
                                  <p:childTnLst>
                                    <p:anim calcmode="lin" valueType="num">
                                      <p:cBhvr>
                                        <p:cTn id="119" dur="500"/>
                                        <p:tgtEl>
                                          <p:spTgt spid="141315">
                                            <p:txEl>
                                              <p:pRg st="4" end="4"/>
                                            </p:txEl>
                                          </p:spTgt>
                                        </p:tgtEl>
                                        <p:attrNameLst>
                                          <p:attrName>ppt_w</p:attrName>
                                        </p:attrNameLst>
                                      </p:cBhvr>
                                      <p:tavLst>
                                        <p:tav tm="0">
                                          <p:val>
                                            <p:strVal val="ppt_w"/>
                                          </p:val>
                                        </p:tav>
                                        <p:tav tm="100000">
                                          <p:val>
                                            <p:fltVal val="0"/>
                                          </p:val>
                                        </p:tav>
                                      </p:tavLst>
                                    </p:anim>
                                    <p:anim calcmode="lin" valueType="num">
                                      <p:cBhvr>
                                        <p:cTn id="120" dur="500"/>
                                        <p:tgtEl>
                                          <p:spTgt spid="141315">
                                            <p:txEl>
                                              <p:pRg st="4" end="4"/>
                                            </p:txEl>
                                          </p:spTgt>
                                        </p:tgtEl>
                                        <p:attrNameLst>
                                          <p:attrName>ppt_h</p:attrName>
                                        </p:attrNameLst>
                                      </p:cBhvr>
                                      <p:tavLst>
                                        <p:tav tm="0">
                                          <p:val>
                                            <p:strVal val="ppt_h"/>
                                          </p:val>
                                        </p:tav>
                                        <p:tav tm="100000">
                                          <p:val>
                                            <p:fltVal val="0"/>
                                          </p:val>
                                        </p:tav>
                                      </p:tavLst>
                                    </p:anim>
                                    <p:animEffect transition="out" filter="fade">
                                      <p:cBhvr>
                                        <p:cTn id="121" dur="500"/>
                                        <p:tgtEl>
                                          <p:spTgt spid="141315">
                                            <p:txEl>
                                              <p:pRg st="4" end="4"/>
                                            </p:txEl>
                                          </p:spTgt>
                                        </p:tgtEl>
                                      </p:cBhvr>
                                    </p:animEffect>
                                    <p:set>
                                      <p:cBhvr>
                                        <p:cTn id="122" dur="1" fill="hold">
                                          <p:stCondLst>
                                            <p:cond delay="499"/>
                                          </p:stCondLst>
                                        </p:cTn>
                                        <p:tgtEl>
                                          <p:spTgt spid="141315">
                                            <p:txEl>
                                              <p:pRg st="4" end="4"/>
                                            </p:txEl>
                                          </p:spTgt>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53" presetClass="exit" presetSubtype="0" fill="hold" grpId="1" nodeType="clickEffect">
                                  <p:stCondLst>
                                    <p:cond delay="0"/>
                                  </p:stCondLst>
                                  <p:childTnLst>
                                    <p:anim calcmode="lin" valueType="num">
                                      <p:cBhvr>
                                        <p:cTn id="126" dur="500"/>
                                        <p:tgtEl>
                                          <p:spTgt spid="141315">
                                            <p:txEl>
                                              <p:pRg st="5" end="5"/>
                                            </p:txEl>
                                          </p:spTgt>
                                        </p:tgtEl>
                                        <p:attrNameLst>
                                          <p:attrName>ppt_w</p:attrName>
                                        </p:attrNameLst>
                                      </p:cBhvr>
                                      <p:tavLst>
                                        <p:tav tm="0">
                                          <p:val>
                                            <p:strVal val="ppt_w"/>
                                          </p:val>
                                        </p:tav>
                                        <p:tav tm="100000">
                                          <p:val>
                                            <p:fltVal val="0"/>
                                          </p:val>
                                        </p:tav>
                                      </p:tavLst>
                                    </p:anim>
                                    <p:anim calcmode="lin" valueType="num">
                                      <p:cBhvr>
                                        <p:cTn id="127" dur="500"/>
                                        <p:tgtEl>
                                          <p:spTgt spid="141315">
                                            <p:txEl>
                                              <p:pRg st="5" end="5"/>
                                            </p:txEl>
                                          </p:spTgt>
                                        </p:tgtEl>
                                        <p:attrNameLst>
                                          <p:attrName>ppt_h</p:attrName>
                                        </p:attrNameLst>
                                      </p:cBhvr>
                                      <p:tavLst>
                                        <p:tav tm="0">
                                          <p:val>
                                            <p:strVal val="ppt_h"/>
                                          </p:val>
                                        </p:tav>
                                        <p:tav tm="100000">
                                          <p:val>
                                            <p:fltVal val="0"/>
                                          </p:val>
                                        </p:tav>
                                      </p:tavLst>
                                    </p:anim>
                                    <p:animEffect transition="out" filter="fade">
                                      <p:cBhvr>
                                        <p:cTn id="128" dur="500"/>
                                        <p:tgtEl>
                                          <p:spTgt spid="141315">
                                            <p:txEl>
                                              <p:pRg st="5" end="5"/>
                                            </p:txEl>
                                          </p:spTgt>
                                        </p:tgtEl>
                                      </p:cBhvr>
                                    </p:animEffect>
                                    <p:set>
                                      <p:cBhvr>
                                        <p:cTn id="129" dur="1" fill="hold">
                                          <p:stCondLst>
                                            <p:cond delay="499"/>
                                          </p:stCondLst>
                                        </p:cTn>
                                        <p:tgtEl>
                                          <p:spTgt spid="141315">
                                            <p:txEl>
                                              <p:pRg st="5" end="5"/>
                                            </p:txEl>
                                          </p:spTgt>
                                        </p:tgtEl>
                                        <p:attrNameLst>
                                          <p:attrName>style.visibility</p:attrName>
                                        </p:attrNameLst>
                                      </p:cBhvr>
                                      <p:to>
                                        <p:strVal val="hidden"/>
                                      </p:to>
                                    </p:se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53" presetClass="exit" presetSubtype="0" fill="hold" grpId="1" nodeType="clickEffect">
                                  <p:stCondLst>
                                    <p:cond delay="0"/>
                                  </p:stCondLst>
                                  <p:childTnLst>
                                    <p:anim calcmode="lin" valueType="num">
                                      <p:cBhvr>
                                        <p:cTn id="133" dur="500"/>
                                        <p:tgtEl>
                                          <p:spTgt spid="141315">
                                            <p:txEl>
                                              <p:pRg st="6" end="6"/>
                                            </p:txEl>
                                          </p:spTgt>
                                        </p:tgtEl>
                                        <p:attrNameLst>
                                          <p:attrName>ppt_w</p:attrName>
                                        </p:attrNameLst>
                                      </p:cBhvr>
                                      <p:tavLst>
                                        <p:tav tm="0">
                                          <p:val>
                                            <p:strVal val="ppt_w"/>
                                          </p:val>
                                        </p:tav>
                                        <p:tav tm="100000">
                                          <p:val>
                                            <p:fltVal val="0"/>
                                          </p:val>
                                        </p:tav>
                                      </p:tavLst>
                                    </p:anim>
                                    <p:anim calcmode="lin" valueType="num">
                                      <p:cBhvr>
                                        <p:cTn id="134" dur="500"/>
                                        <p:tgtEl>
                                          <p:spTgt spid="141315">
                                            <p:txEl>
                                              <p:pRg st="6" end="6"/>
                                            </p:txEl>
                                          </p:spTgt>
                                        </p:tgtEl>
                                        <p:attrNameLst>
                                          <p:attrName>ppt_h</p:attrName>
                                        </p:attrNameLst>
                                      </p:cBhvr>
                                      <p:tavLst>
                                        <p:tav tm="0">
                                          <p:val>
                                            <p:strVal val="ppt_h"/>
                                          </p:val>
                                        </p:tav>
                                        <p:tav tm="100000">
                                          <p:val>
                                            <p:fltVal val="0"/>
                                          </p:val>
                                        </p:tav>
                                      </p:tavLst>
                                    </p:anim>
                                    <p:animEffect transition="out" filter="fade">
                                      <p:cBhvr>
                                        <p:cTn id="135" dur="500"/>
                                        <p:tgtEl>
                                          <p:spTgt spid="141315">
                                            <p:txEl>
                                              <p:pRg st="6" end="6"/>
                                            </p:txEl>
                                          </p:spTgt>
                                        </p:tgtEl>
                                      </p:cBhvr>
                                    </p:animEffect>
                                    <p:set>
                                      <p:cBhvr>
                                        <p:cTn id="136" dur="1" fill="hold">
                                          <p:stCondLst>
                                            <p:cond delay="499"/>
                                          </p:stCondLst>
                                        </p:cTn>
                                        <p:tgtEl>
                                          <p:spTgt spid="141315">
                                            <p:txEl>
                                              <p:pRg st="6" end="6"/>
                                            </p:txEl>
                                          </p:spTgt>
                                        </p:tgtEl>
                                        <p:attrNameLst>
                                          <p:attrName>style.visibility</p:attrName>
                                        </p:attrNameLst>
                                      </p:cBhvr>
                                      <p:to>
                                        <p:strVal val="hidden"/>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53" presetClass="exit" presetSubtype="0" fill="hold" grpId="1" nodeType="clickEffect">
                                  <p:stCondLst>
                                    <p:cond delay="0"/>
                                  </p:stCondLst>
                                  <p:childTnLst>
                                    <p:anim calcmode="lin" valueType="num">
                                      <p:cBhvr>
                                        <p:cTn id="140" dur="500"/>
                                        <p:tgtEl>
                                          <p:spTgt spid="141315">
                                            <p:txEl>
                                              <p:pRg st="7" end="7"/>
                                            </p:txEl>
                                          </p:spTgt>
                                        </p:tgtEl>
                                        <p:attrNameLst>
                                          <p:attrName>ppt_w</p:attrName>
                                        </p:attrNameLst>
                                      </p:cBhvr>
                                      <p:tavLst>
                                        <p:tav tm="0">
                                          <p:val>
                                            <p:strVal val="ppt_w"/>
                                          </p:val>
                                        </p:tav>
                                        <p:tav tm="100000">
                                          <p:val>
                                            <p:fltVal val="0"/>
                                          </p:val>
                                        </p:tav>
                                      </p:tavLst>
                                    </p:anim>
                                    <p:anim calcmode="lin" valueType="num">
                                      <p:cBhvr>
                                        <p:cTn id="141" dur="500"/>
                                        <p:tgtEl>
                                          <p:spTgt spid="141315">
                                            <p:txEl>
                                              <p:pRg st="7" end="7"/>
                                            </p:txEl>
                                          </p:spTgt>
                                        </p:tgtEl>
                                        <p:attrNameLst>
                                          <p:attrName>ppt_h</p:attrName>
                                        </p:attrNameLst>
                                      </p:cBhvr>
                                      <p:tavLst>
                                        <p:tav tm="0">
                                          <p:val>
                                            <p:strVal val="ppt_h"/>
                                          </p:val>
                                        </p:tav>
                                        <p:tav tm="100000">
                                          <p:val>
                                            <p:fltVal val="0"/>
                                          </p:val>
                                        </p:tav>
                                      </p:tavLst>
                                    </p:anim>
                                    <p:animEffect transition="out" filter="fade">
                                      <p:cBhvr>
                                        <p:cTn id="142" dur="500"/>
                                        <p:tgtEl>
                                          <p:spTgt spid="141315">
                                            <p:txEl>
                                              <p:pRg st="7" end="7"/>
                                            </p:txEl>
                                          </p:spTgt>
                                        </p:tgtEl>
                                      </p:cBhvr>
                                    </p:animEffect>
                                    <p:set>
                                      <p:cBhvr>
                                        <p:cTn id="143" dur="1" fill="hold">
                                          <p:stCondLst>
                                            <p:cond delay="499"/>
                                          </p:stCondLst>
                                        </p:cTn>
                                        <p:tgtEl>
                                          <p:spTgt spid="141315">
                                            <p:txEl>
                                              <p:pRg st="7" end="7"/>
                                            </p:txEl>
                                          </p:spTgt>
                                        </p:tgtEl>
                                        <p:attrNameLst>
                                          <p:attrName>style.visibility</p:attrName>
                                        </p:attrNameLst>
                                      </p:cBhvr>
                                      <p:to>
                                        <p:strVal val="hidden"/>
                                      </p:to>
                                    </p:se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53" presetClass="exit" presetSubtype="0" fill="hold" grpId="1" nodeType="clickEffect">
                                  <p:stCondLst>
                                    <p:cond delay="0"/>
                                  </p:stCondLst>
                                  <p:childTnLst>
                                    <p:anim calcmode="lin" valueType="num">
                                      <p:cBhvr>
                                        <p:cTn id="147" dur="500"/>
                                        <p:tgtEl>
                                          <p:spTgt spid="141315">
                                            <p:txEl>
                                              <p:pRg st="8" end="8"/>
                                            </p:txEl>
                                          </p:spTgt>
                                        </p:tgtEl>
                                        <p:attrNameLst>
                                          <p:attrName>ppt_w</p:attrName>
                                        </p:attrNameLst>
                                      </p:cBhvr>
                                      <p:tavLst>
                                        <p:tav tm="0">
                                          <p:val>
                                            <p:strVal val="ppt_w"/>
                                          </p:val>
                                        </p:tav>
                                        <p:tav tm="100000">
                                          <p:val>
                                            <p:fltVal val="0"/>
                                          </p:val>
                                        </p:tav>
                                      </p:tavLst>
                                    </p:anim>
                                    <p:anim calcmode="lin" valueType="num">
                                      <p:cBhvr>
                                        <p:cTn id="148" dur="500"/>
                                        <p:tgtEl>
                                          <p:spTgt spid="141315">
                                            <p:txEl>
                                              <p:pRg st="8" end="8"/>
                                            </p:txEl>
                                          </p:spTgt>
                                        </p:tgtEl>
                                        <p:attrNameLst>
                                          <p:attrName>ppt_h</p:attrName>
                                        </p:attrNameLst>
                                      </p:cBhvr>
                                      <p:tavLst>
                                        <p:tav tm="0">
                                          <p:val>
                                            <p:strVal val="ppt_h"/>
                                          </p:val>
                                        </p:tav>
                                        <p:tav tm="100000">
                                          <p:val>
                                            <p:fltVal val="0"/>
                                          </p:val>
                                        </p:tav>
                                      </p:tavLst>
                                    </p:anim>
                                    <p:animEffect transition="out" filter="fade">
                                      <p:cBhvr>
                                        <p:cTn id="149" dur="500"/>
                                        <p:tgtEl>
                                          <p:spTgt spid="141315">
                                            <p:txEl>
                                              <p:pRg st="8" end="8"/>
                                            </p:txEl>
                                          </p:spTgt>
                                        </p:tgtEl>
                                      </p:cBhvr>
                                    </p:animEffect>
                                    <p:set>
                                      <p:cBhvr>
                                        <p:cTn id="150" dur="1" fill="hold">
                                          <p:stCondLst>
                                            <p:cond delay="499"/>
                                          </p:stCondLst>
                                        </p:cTn>
                                        <p:tgtEl>
                                          <p:spTgt spid="141315">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4" grpId="0"/>
      <p:bldP spid="141314" grpId="1"/>
      <p:bldP spid="141315" grpId="0" build="p"/>
      <p:bldP spid="141315" grpId="1"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idx="4294967295"/>
          </p:nvPr>
        </p:nvSpPr>
        <p:spPr>
          <a:xfrm>
            <a:off x="457200" y="0"/>
            <a:ext cx="8229600" cy="1219200"/>
          </a:xfrm>
        </p:spPr>
        <p:txBody>
          <a:bodyPr anchorCtr="1"/>
          <a:lstStyle/>
          <a:p>
            <a:pPr eaLnBrk="1" hangingPunct="1">
              <a:defRPr/>
            </a:pPr>
            <a:r>
              <a:rPr lang="en-US" sz="4000" smtClean="0">
                <a:solidFill>
                  <a:schemeClr val="tx1"/>
                </a:solidFill>
                <a:ea typeface="ＭＳ Ｐゴシック" pitchFamily="34" charset="-128"/>
              </a:rPr>
              <a:t>Dr. Young at the University of Paris</a:t>
            </a:r>
          </a:p>
        </p:txBody>
      </p:sp>
      <p:pic>
        <p:nvPicPr>
          <p:cNvPr id="15363" name="Picture 3" descr="scan0045"/>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52400" y="1968500"/>
            <a:ext cx="4953000" cy="3197225"/>
          </a:xfrm>
          <a:noFill/>
          <a:extLst>
            <a:ext uri="{909E8E84-426E-40DD-AFC4-6F175D3DCCD1}">
              <a14:hiddenFill xmlns:a14="http://schemas.microsoft.com/office/drawing/2010/main">
                <a:solidFill>
                  <a:srgbClr val="FFFFFF"/>
                </a:solidFill>
              </a14:hiddenFill>
            </a:ext>
          </a:extLst>
        </p:spPr>
      </p:pic>
      <p:pic>
        <p:nvPicPr>
          <p:cNvPr id="15364" name="Picture 4" descr="scan0046"/>
          <p:cNvPicPr>
            <a:picLocks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5294313" y="1143000"/>
            <a:ext cx="3621087" cy="5486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170685"/>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p:cNvSpPr>
            <a:spLocks noGrp="1" noChangeArrowheads="1"/>
          </p:cNvSpPr>
          <p:nvPr>
            <p:ph type="title" idx="4294967295"/>
          </p:nvPr>
        </p:nvSpPr>
        <p:spPr/>
        <p:txBody>
          <a:bodyPr anchorCtr="1"/>
          <a:lstStyle/>
          <a:p>
            <a:pPr eaLnBrk="1" hangingPunct="1">
              <a:defRPr/>
            </a:pPr>
            <a:r>
              <a:rPr lang="en-US" sz="4000" smtClean="0">
                <a:solidFill>
                  <a:schemeClr val="tx1"/>
                </a:solidFill>
                <a:ea typeface="ＭＳ Ｐゴシック" pitchFamily="34" charset="-128"/>
              </a:rPr>
              <a:t>The Law of Change</a:t>
            </a:r>
            <a:br>
              <a:rPr lang="en-US" sz="4000" smtClean="0">
                <a:solidFill>
                  <a:schemeClr val="tx1"/>
                </a:solidFill>
                <a:ea typeface="ＭＳ Ｐゴシック" pitchFamily="34" charset="-128"/>
              </a:rPr>
            </a:br>
            <a:r>
              <a:rPr lang="en-US" sz="4000" smtClean="0">
                <a:solidFill>
                  <a:schemeClr val="tx1"/>
                </a:solidFill>
                <a:ea typeface="ＭＳ Ｐゴシック" pitchFamily="34" charset="-128"/>
              </a:rPr>
              <a:t>Doctrine of Pleomorphism</a:t>
            </a:r>
          </a:p>
        </p:txBody>
      </p:sp>
      <p:sp>
        <p:nvSpPr>
          <p:cNvPr id="152579" name="Rectangle 3"/>
          <p:cNvSpPr>
            <a:spLocks noGrp="1" noChangeArrowheads="1"/>
          </p:cNvSpPr>
          <p:nvPr>
            <p:ph type="body" sz="half" idx="4294967295"/>
          </p:nvPr>
        </p:nvSpPr>
        <p:spPr>
          <a:xfrm>
            <a:off x="301625" y="1676400"/>
            <a:ext cx="4191000" cy="4422775"/>
          </a:xfrm>
        </p:spPr>
        <p:txBody>
          <a:bodyPr/>
          <a:lstStyle/>
          <a:p>
            <a:pPr eaLnBrk="1" hangingPunct="1">
              <a:defRPr/>
            </a:pPr>
            <a:r>
              <a:rPr lang="en-US" sz="2400" u="sng" smtClean="0">
                <a:ea typeface="ＭＳ Ｐゴシック" pitchFamily="34" charset="-128"/>
              </a:rPr>
              <a:t>Antoine BeChamp</a:t>
            </a:r>
            <a:r>
              <a:rPr lang="en-US" sz="2000" u="sng" smtClean="0">
                <a:ea typeface="ＭＳ Ｐゴシック" pitchFamily="34" charset="-128"/>
              </a:rPr>
              <a:t> </a:t>
            </a:r>
            <a:r>
              <a:rPr lang="en-US" sz="1400" u="sng" smtClean="0">
                <a:ea typeface="ＭＳ Ｐゴシック" pitchFamily="34" charset="-128"/>
              </a:rPr>
              <a:t>(1816-1908)</a:t>
            </a:r>
          </a:p>
          <a:p>
            <a:pPr eaLnBrk="1" hangingPunct="1">
              <a:defRPr/>
            </a:pPr>
            <a:r>
              <a:rPr lang="en-US" sz="2000" smtClean="0">
                <a:ea typeface="ＭＳ Ｐゴシック" pitchFamily="34" charset="-128"/>
              </a:rPr>
              <a:t>Microzyma Theory</a:t>
            </a:r>
          </a:p>
          <a:p>
            <a:pPr eaLnBrk="1" hangingPunct="1">
              <a:defRPr/>
            </a:pPr>
            <a:r>
              <a:rPr lang="en-US" sz="2000" smtClean="0">
                <a:ea typeface="ＭＳ Ｐゴシック" pitchFamily="34" charset="-128"/>
              </a:rPr>
              <a:t>Germs are born in us</a:t>
            </a:r>
          </a:p>
          <a:p>
            <a:pPr eaLnBrk="1" hangingPunct="1">
              <a:defRPr/>
            </a:pPr>
            <a:r>
              <a:rPr lang="en-US" sz="2000" smtClean="0">
                <a:ea typeface="ＭＳ Ｐゴシック" pitchFamily="34" charset="-128"/>
              </a:rPr>
              <a:t>Father of Pleomorphism</a:t>
            </a:r>
          </a:p>
          <a:p>
            <a:pPr eaLnBrk="1" hangingPunct="1">
              <a:defRPr/>
            </a:pPr>
            <a:r>
              <a:rPr lang="en-US" sz="2000" smtClean="0">
                <a:ea typeface="ＭＳ Ｐゴシック" pitchFamily="34" charset="-128"/>
              </a:rPr>
              <a:t>Many Forms - Many Functions</a:t>
            </a:r>
          </a:p>
          <a:p>
            <a:pPr eaLnBrk="1" hangingPunct="1">
              <a:defRPr/>
            </a:pPr>
            <a:r>
              <a:rPr lang="en-US" sz="2000" smtClean="0">
                <a:ea typeface="ＭＳ Ｐゴシック" pitchFamily="34" charset="-128"/>
              </a:rPr>
              <a:t>Germs are transmutations of organized healthy cells</a:t>
            </a:r>
          </a:p>
          <a:p>
            <a:pPr eaLnBrk="1" hangingPunct="1">
              <a:defRPr/>
            </a:pPr>
            <a:r>
              <a:rPr lang="en-US" sz="2000" smtClean="0">
                <a:ea typeface="ＭＳ Ｐゴシック" pitchFamily="34" charset="-128"/>
              </a:rPr>
              <a:t>Germs do not cause disease</a:t>
            </a:r>
          </a:p>
          <a:p>
            <a:pPr eaLnBrk="1" hangingPunct="1">
              <a:defRPr/>
            </a:pPr>
            <a:r>
              <a:rPr lang="en-US" sz="2000" smtClean="0">
                <a:ea typeface="ＭＳ Ｐゴシック" pitchFamily="34" charset="-128"/>
              </a:rPr>
              <a:t>Disease comes from within</a:t>
            </a:r>
          </a:p>
          <a:p>
            <a:pPr eaLnBrk="1" hangingPunct="1">
              <a:defRPr/>
            </a:pPr>
            <a:r>
              <a:rPr lang="en-US" sz="2000" smtClean="0">
                <a:ea typeface="ＭＳ Ｐゴシック" pitchFamily="34" charset="-128"/>
              </a:rPr>
              <a:t>Germs are nothing the Terrain is everything</a:t>
            </a:r>
          </a:p>
          <a:p>
            <a:pPr eaLnBrk="1" hangingPunct="1">
              <a:defRPr/>
            </a:pPr>
            <a:r>
              <a:rPr lang="en-US" sz="2000" smtClean="0">
                <a:ea typeface="ＭＳ Ｐゴシック" pitchFamily="34" charset="-128"/>
              </a:rPr>
              <a:t>Discovered Fermentation</a:t>
            </a:r>
          </a:p>
          <a:p>
            <a:pPr eaLnBrk="1" hangingPunct="1">
              <a:defRPr/>
            </a:pPr>
            <a:r>
              <a:rPr lang="en-US" sz="2000" smtClean="0">
                <a:ea typeface="ＭＳ Ｐゴシック" pitchFamily="34" charset="-128"/>
              </a:rPr>
              <a:t>Contextual Scientist</a:t>
            </a:r>
          </a:p>
        </p:txBody>
      </p:sp>
      <p:pic>
        <p:nvPicPr>
          <p:cNvPr id="152580" name="Picture 4" descr="Slide 1-18"/>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5189538" y="1752600"/>
            <a:ext cx="3208337" cy="48006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404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2578"/>
                                        </p:tgtEl>
                                        <p:attrNameLst>
                                          <p:attrName>style.visibility</p:attrName>
                                        </p:attrNameLst>
                                      </p:cBhvr>
                                      <p:to>
                                        <p:strVal val="visible"/>
                                      </p:to>
                                    </p:set>
                                    <p:anim calcmode="lin" valueType="num">
                                      <p:cBhvr>
                                        <p:cTn id="7" dur="1000" fill="hold"/>
                                        <p:tgtEl>
                                          <p:spTgt spid="152578"/>
                                        </p:tgtEl>
                                        <p:attrNameLst>
                                          <p:attrName>ppt_w</p:attrName>
                                        </p:attrNameLst>
                                      </p:cBhvr>
                                      <p:tavLst>
                                        <p:tav tm="0">
                                          <p:val>
                                            <p:fltVal val="0"/>
                                          </p:val>
                                        </p:tav>
                                        <p:tav tm="100000">
                                          <p:val>
                                            <p:strVal val="#ppt_w"/>
                                          </p:val>
                                        </p:tav>
                                      </p:tavLst>
                                    </p:anim>
                                    <p:anim calcmode="lin" valueType="num">
                                      <p:cBhvr>
                                        <p:cTn id="8" dur="1000" fill="hold"/>
                                        <p:tgtEl>
                                          <p:spTgt spid="15257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2579">
                                            <p:txEl>
                                              <p:pRg st="0" end="0"/>
                                            </p:txEl>
                                          </p:spTgt>
                                        </p:tgtEl>
                                        <p:attrNameLst>
                                          <p:attrName>style.visibility</p:attrName>
                                        </p:attrNameLst>
                                      </p:cBhvr>
                                      <p:to>
                                        <p:strVal val="visible"/>
                                      </p:to>
                                    </p:set>
                                    <p:anim calcmode="lin" valueType="num">
                                      <p:cBhvr>
                                        <p:cTn id="13" dur="1000" fill="hold"/>
                                        <p:tgtEl>
                                          <p:spTgt spid="152579">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525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52579">
                                            <p:txEl>
                                              <p:pRg st="1" end="1"/>
                                            </p:txEl>
                                          </p:spTgt>
                                        </p:tgtEl>
                                        <p:attrNameLst>
                                          <p:attrName>style.visibility</p:attrName>
                                        </p:attrNameLst>
                                      </p:cBhvr>
                                      <p:to>
                                        <p:strVal val="visible"/>
                                      </p:to>
                                    </p:set>
                                    <p:anim calcmode="lin" valueType="num">
                                      <p:cBhvr>
                                        <p:cTn id="19" dur="1000" fill="hold"/>
                                        <p:tgtEl>
                                          <p:spTgt spid="152579">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15257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52579">
                                            <p:txEl>
                                              <p:pRg st="2" end="2"/>
                                            </p:txEl>
                                          </p:spTgt>
                                        </p:tgtEl>
                                        <p:attrNameLst>
                                          <p:attrName>style.visibility</p:attrName>
                                        </p:attrNameLst>
                                      </p:cBhvr>
                                      <p:to>
                                        <p:strVal val="visible"/>
                                      </p:to>
                                    </p:set>
                                    <p:anim calcmode="lin" valueType="num">
                                      <p:cBhvr>
                                        <p:cTn id="25" dur="1000" fill="hold"/>
                                        <p:tgtEl>
                                          <p:spTgt spid="152579">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15257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52579">
                                            <p:txEl>
                                              <p:pRg st="3" end="3"/>
                                            </p:txEl>
                                          </p:spTgt>
                                        </p:tgtEl>
                                        <p:attrNameLst>
                                          <p:attrName>style.visibility</p:attrName>
                                        </p:attrNameLst>
                                      </p:cBhvr>
                                      <p:to>
                                        <p:strVal val="visible"/>
                                      </p:to>
                                    </p:set>
                                    <p:anim calcmode="lin" valueType="num">
                                      <p:cBhvr>
                                        <p:cTn id="31" dur="1000" fill="hold"/>
                                        <p:tgtEl>
                                          <p:spTgt spid="152579">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5257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52579">
                                            <p:txEl>
                                              <p:pRg st="4" end="4"/>
                                            </p:txEl>
                                          </p:spTgt>
                                        </p:tgtEl>
                                        <p:attrNameLst>
                                          <p:attrName>style.visibility</p:attrName>
                                        </p:attrNameLst>
                                      </p:cBhvr>
                                      <p:to>
                                        <p:strVal val="visible"/>
                                      </p:to>
                                    </p:set>
                                    <p:anim calcmode="lin" valueType="num">
                                      <p:cBhvr>
                                        <p:cTn id="37" dur="1000" fill="hold"/>
                                        <p:tgtEl>
                                          <p:spTgt spid="152579">
                                            <p:txEl>
                                              <p:pRg st="4" end="4"/>
                                            </p:txEl>
                                          </p:spTgt>
                                        </p:tgtEl>
                                        <p:attrNameLst>
                                          <p:attrName>ppt_w</p:attrName>
                                        </p:attrNameLst>
                                      </p:cBhvr>
                                      <p:tavLst>
                                        <p:tav tm="0">
                                          <p:val>
                                            <p:fltVal val="0"/>
                                          </p:val>
                                        </p:tav>
                                        <p:tav tm="100000">
                                          <p:val>
                                            <p:strVal val="#ppt_w"/>
                                          </p:val>
                                        </p:tav>
                                      </p:tavLst>
                                    </p:anim>
                                    <p:anim calcmode="lin" valueType="num">
                                      <p:cBhvr>
                                        <p:cTn id="38" dur="1000" fill="hold"/>
                                        <p:tgtEl>
                                          <p:spTgt spid="15257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52579">
                                            <p:txEl>
                                              <p:pRg st="5" end="5"/>
                                            </p:txEl>
                                          </p:spTgt>
                                        </p:tgtEl>
                                        <p:attrNameLst>
                                          <p:attrName>style.visibility</p:attrName>
                                        </p:attrNameLst>
                                      </p:cBhvr>
                                      <p:to>
                                        <p:strVal val="visible"/>
                                      </p:to>
                                    </p:set>
                                    <p:anim calcmode="lin" valueType="num">
                                      <p:cBhvr>
                                        <p:cTn id="43" dur="1000" fill="hold"/>
                                        <p:tgtEl>
                                          <p:spTgt spid="152579">
                                            <p:txEl>
                                              <p:pRg st="5" end="5"/>
                                            </p:txEl>
                                          </p:spTgt>
                                        </p:tgtEl>
                                        <p:attrNameLst>
                                          <p:attrName>ppt_w</p:attrName>
                                        </p:attrNameLst>
                                      </p:cBhvr>
                                      <p:tavLst>
                                        <p:tav tm="0">
                                          <p:val>
                                            <p:fltVal val="0"/>
                                          </p:val>
                                        </p:tav>
                                        <p:tav tm="100000">
                                          <p:val>
                                            <p:strVal val="#ppt_w"/>
                                          </p:val>
                                        </p:tav>
                                      </p:tavLst>
                                    </p:anim>
                                    <p:anim calcmode="lin" valueType="num">
                                      <p:cBhvr>
                                        <p:cTn id="44" dur="1000" fill="hold"/>
                                        <p:tgtEl>
                                          <p:spTgt spid="152579">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152579">
                                            <p:txEl>
                                              <p:pRg st="6" end="6"/>
                                            </p:txEl>
                                          </p:spTgt>
                                        </p:tgtEl>
                                        <p:attrNameLst>
                                          <p:attrName>style.visibility</p:attrName>
                                        </p:attrNameLst>
                                      </p:cBhvr>
                                      <p:to>
                                        <p:strVal val="visible"/>
                                      </p:to>
                                    </p:set>
                                    <p:anim calcmode="lin" valueType="num">
                                      <p:cBhvr>
                                        <p:cTn id="49" dur="1000" fill="hold"/>
                                        <p:tgtEl>
                                          <p:spTgt spid="152579">
                                            <p:txEl>
                                              <p:pRg st="6" end="6"/>
                                            </p:txEl>
                                          </p:spTgt>
                                        </p:tgtEl>
                                        <p:attrNameLst>
                                          <p:attrName>ppt_w</p:attrName>
                                        </p:attrNameLst>
                                      </p:cBhvr>
                                      <p:tavLst>
                                        <p:tav tm="0">
                                          <p:val>
                                            <p:fltVal val="0"/>
                                          </p:val>
                                        </p:tav>
                                        <p:tav tm="100000">
                                          <p:val>
                                            <p:strVal val="#ppt_w"/>
                                          </p:val>
                                        </p:tav>
                                      </p:tavLst>
                                    </p:anim>
                                    <p:anim calcmode="lin" valueType="num">
                                      <p:cBhvr>
                                        <p:cTn id="50" dur="1000" fill="hold"/>
                                        <p:tgtEl>
                                          <p:spTgt spid="152579">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152579">
                                            <p:txEl>
                                              <p:pRg st="7" end="7"/>
                                            </p:txEl>
                                          </p:spTgt>
                                        </p:tgtEl>
                                        <p:attrNameLst>
                                          <p:attrName>style.visibility</p:attrName>
                                        </p:attrNameLst>
                                      </p:cBhvr>
                                      <p:to>
                                        <p:strVal val="visible"/>
                                      </p:to>
                                    </p:set>
                                    <p:anim calcmode="lin" valueType="num">
                                      <p:cBhvr>
                                        <p:cTn id="55" dur="1000" fill="hold"/>
                                        <p:tgtEl>
                                          <p:spTgt spid="152579">
                                            <p:txEl>
                                              <p:pRg st="7" end="7"/>
                                            </p:txEl>
                                          </p:spTgt>
                                        </p:tgtEl>
                                        <p:attrNameLst>
                                          <p:attrName>ppt_w</p:attrName>
                                        </p:attrNameLst>
                                      </p:cBhvr>
                                      <p:tavLst>
                                        <p:tav tm="0">
                                          <p:val>
                                            <p:fltVal val="0"/>
                                          </p:val>
                                        </p:tav>
                                        <p:tav tm="100000">
                                          <p:val>
                                            <p:strVal val="#ppt_w"/>
                                          </p:val>
                                        </p:tav>
                                      </p:tavLst>
                                    </p:anim>
                                    <p:anim calcmode="lin" valueType="num">
                                      <p:cBhvr>
                                        <p:cTn id="56" dur="1000" fill="hold"/>
                                        <p:tgtEl>
                                          <p:spTgt spid="152579">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152579">
                                            <p:txEl>
                                              <p:pRg st="8" end="8"/>
                                            </p:txEl>
                                          </p:spTgt>
                                        </p:tgtEl>
                                        <p:attrNameLst>
                                          <p:attrName>style.visibility</p:attrName>
                                        </p:attrNameLst>
                                      </p:cBhvr>
                                      <p:to>
                                        <p:strVal val="visible"/>
                                      </p:to>
                                    </p:set>
                                    <p:anim calcmode="lin" valueType="num">
                                      <p:cBhvr>
                                        <p:cTn id="61" dur="1000" fill="hold"/>
                                        <p:tgtEl>
                                          <p:spTgt spid="152579">
                                            <p:txEl>
                                              <p:pRg st="8" end="8"/>
                                            </p:txEl>
                                          </p:spTgt>
                                        </p:tgtEl>
                                        <p:attrNameLst>
                                          <p:attrName>ppt_w</p:attrName>
                                        </p:attrNameLst>
                                      </p:cBhvr>
                                      <p:tavLst>
                                        <p:tav tm="0">
                                          <p:val>
                                            <p:fltVal val="0"/>
                                          </p:val>
                                        </p:tav>
                                        <p:tav tm="100000">
                                          <p:val>
                                            <p:strVal val="#ppt_w"/>
                                          </p:val>
                                        </p:tav>
                                      </p:tavLst>
                                    </p:anim>
                                    <p:anim calcmode="lin" valueType="num">
                                      <p:cBhvr>
                                        <p:cTn id="62" dur="1000" fill="hold"/>
                                        <p:tgtEl>
                                          <p:spTgt spid="152579">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152579">
                                            <p:txEl>
                                              <p:pRg st="9" end="9"/>
                                            </p:txEl>
                                          </p:spTgt>
                                        </p:tgtEl>
                                        <p:attrNameLst>
                                          <p:attrName>style.visibility</p:attrName>
                                        </p:attrNameLst>
                                      </p:cBhvr>
                                      <p:to>
                                        <p:strVal val="visible"/>
                                      </p:to>
                                    </p:set>
                                    <p:anim calcmode="lin" valueType="num">
                                      <p:cBhvr>
                                        <p:cTn id="67" dur="1000" fill="hold"/>
                                        <p:tgtEl>
                                          <p:spTgt spid="152579">
                                            <p:txEl>
                                              <p:pRg st="9" end="9"/>
                                            </p:txEl>
                                          </p:spTgt>
                                        </p:tgtEl>
                                        <p:attrNameLst>
                                          <p:attrName>ppt_w</p:attrName>
                                        </p:attrNameLst>
                                      </p:cBhvr>
                                      <p:tavLst>
                                        <p:tav tm="0">
                                          <p:val>
                                            <p:fltVal val="0"/>
                                          </p:val>
                                        </p:tav>
                                        <p:tav tm="100000">
                                          <p:val>
                                            <p:strVal val="#ppt_w"/>
                                          </p:val>
                                        </p:tav>
                                      </p:tavLst>
                                    </p:anim>
                                    <p:anim calcmode="lin" valueType="num">
                                      <p:cBhvr>
                                        <p:cTn id="68" dur="1000" fill="hold"/>
                                        <p:tgtEl>
                                          <p:spTgt spid="152579">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152579">
                                            <p:txEl>
                                              <p:pRg st="10" end="10"/>
                                            </p:txEl>
                                          </p:spTgt>
                                        </p:tgtEl>
                                        <p:attrNameLst>
                                          <p:attrName>style.visibility</p:attrName>
                                        </p:attrNameLst>
                                      </p:cBhvr>
                                      <p:to>
                                        <p:strVal val="visible"/>
                                      </p:to>
                                    </p:set>
                                    <p:anim calcmode="lin" valueType="num">
                                      <p:cBhvr>
                                        <p:cTn id="73" dur="1000" fill="hold"/>
                                        <p:tgtEl>
                                          <p:spTgt spid="152579">
                                            <p:txEl>
                                              <p:pRg st="10" end="10"/>
                                            </p:txEl>
                                          </p:spTgt>
                                        </p:tgtEl>
                                        <p:attrNameLst>
                                          <p:attrName>ppt_w</p:attrName>
                                        </p:attrNameLst>
                                      </p:cBhvr>
                                      <p:tavLst>
                                        <p:tav tm="0">
                                          <p:val>
                                            <p:fltVal val="0"/>
                                          </p:val>
                                        </p:tav>
                                        <p:tav tm="100000">
                                          <p:val>
                                            <p:strVal val="#ppt_w"/>
                                          </p:val>
                                        </p:tav>
                                      </p:tavLst>
                                    </p:anim>
                                    <p:anim calcmode="lin" valueType="num">
                                      <p:cBhvr>
                                        <p:cTn id="74" dur="1000" fill="hold"/>
                                        <p:tgtEl>
                                          <p:spTgt spid="152579">
                                            <p:txEl>
                                              <p:pRg st="10" end="10"/>
                                            </p:txEl>
                                          </p:spTgt>
                                        </p:tgtEl>
                                        <p:attrNameLst>
                                          <p:attrName>ppt_h</p:attrName>
                                        </p:attrNameLst>
                                      </p:cBhvr>
                                      <p:tavLst>
                                        <p:tav tm="0">
                                          <p:val>
                                            <p:fltVal val="0"/>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7" presetClass="exit" presetSubtype="10" fill="hold" grpId="1" nodeType="clickEffect">
                                  <p:stCondLst>
                                    <p:cond delay="0"/>
                                  </p:stCondLst>
                                  <p:childTnLst>
                                    <p:anim calcmode="lin" valueType="num">
                                      <p:cBhvr>
                                        <p:cTn id="78" dur="500"/>
                                        <p:tgtEl>
                                          <p:spTgt spid="152578"/>
                                        </p:tgtEl>
                                        <p:attrNameLst>
                                          <p:attrName>ppt_w</p:attrName>
                                        </p:attrNameLst>
                                      </p:cBhvr>
                                      <p:tavLst>
                                        <p:tav tm="0">
                                          <p:val>
                                            <p:strVal val="ppt_w"/>
                                          </p:val>
                                        </p:tav>
                                        <p:tav tm="100000">
                                          <p:val>
                                            <p:fltVal val="0"/>
                                          </p:val>
                                        </p:tav>
                                      </p:tavLst>
                                    </p:anim>
                                    <p:anim calcmode="lin" valueType="num">
                                      <p:cBhvr>
                                        <p:cTn id="79" dur="500"/>
                                        <p:tgtEl>
                                          <p:spTgt spid="152578"/>
                                        </p:tgtEl>
                                        <p:attrNameLst>
                                          <p:attrName>ppt_h</p:attrName>
                                        </p:attrNameLst>
                                      </p:cBhvr>
                                      <p:tavLst>
                                        <p:tav tm="0">
                                          <p:val>
                                            <p:strVal val="ppt_h"/>
                                          </p:val>
                                        </p:tav>
                                        <p:tav tm="100000">
                                          <p:val>
                                            <p:strVal val="ppt_h"/>
                                          </p:val>
                                        </p:tav>
                                      </p:tavLst>
                                    </p:anim>
                                    <p:set>
                                      <p:cBhvr>
                                        <p:cTn id="80" dur="1" fill="hold">
                                          <p:stCondLst>
                                            <p:cond delay="499"/>
                                          </p:stCondLst>
                                        </p:cTn>
                                        <p:tgtEl>
                                          <p:spTgt spid="152578"/>
                                        </p:tgtEl>
                                        <p:attrNameLst>
                                          <p:attrName>style.visibility</p:attrName>
                                        </p:attrNameLst>
                                      </p:cBhvr>
                                      <p:to>
                                        <p:strVal val="hidden"/>
                                      </p:to>
                                    </p:set>
                                  </p:childTnLst>
                                </p:cTn>
                              </p:par>
                              <p:par>
                                <p:cTn id="81" presetID="17" presetClass="exit" presetSubtype="10" fill="hold" grpId="1" nodeType="withEffect">
                                  <p:stCondLst>
                                    <p:cond delay="0"/>
                                  </p:stCondLst>
                                  <p:childTnLst>
                                    <p:anim calcmode="lin" valueType="num">
                                      <p:cBhvr>
                                        <p:cTn id="82" dur="500"/>
                                        <p:tgtEl>
                                          <p:spTgt spid="152579">
                                            <p:txEl>
                                              <p:pRg st="0" end="0"/>
                                            </p:txEl>
                                          </p:spTgt>
                                        </p:tgtEl>
                                        <p:attrNameLst>
                                          <p:attrName>ppt_w</p:attrName>
                                        </p:attrNameLst>
                                      </p:cBhvr>
                                      <p:tavLst>
                                        <p:tav tm="0">
                                          <p:val>
                                            <p:strVal val="ppt_w"/>
                                          </p:val>
                                        </p:tav>
                                        <p:tav tm="100000">
                                          <p:val>
                                            <p:fltVal val="0"/>
                                          </p:val>
                                        </p:tav>
                                      </p:tavLst>
                                    </p:anim>
                                    <p:anim calcmode="lin" valueType="num">
                                      <p:cBhvr>
                                        <p:cTn id="83" dur="500"/>
                                        <p:tgtEl>
                                          <p:spTgt spid="152579">
                                            <p:txEl>
                                              <p:pRg st="0" end="0"/>
                                            </p:txEl>
                                          </p:spTgt>
                                        </p:tgtEl>
                                        <p:attrNameLst>
                                          <p:attrName>ppt_h</p:attrName>
                                        </p:attrNameLst>
                                      </p:cBhvr>
                                      <p:tavLst>
                                        <p:tav tm="0">
                                          <p:val>
                                            <p:strVal val="ppt_h"/>
                                          </p:val>
                                        </p:tav>
                                        <p:tav tm="100000">
                                          <p:val>
                                            <p:strVal val="ppt_h"/>
                                          </p:val>
                                        </p:tav>
                                      </p:tavLst>
                                    </p:anim>
                                    <p:set>
                                      <p:cBhvr>
                                        <p:cTn id="84" dur="1" fill="hold">
                                          <p:stCondLst>
                                            <p:cond delay="499"/>
                                          </p:stCondLst>
                                        </p:cTn>
                                        <p:tgtEl>
                                          <p:spTgt spid="152579">
                                            <p:txEl>
                                              <p:pRg st="0" end="0"/>
                                            </p:txEl>
                                          </p:spTgt>
                                        </p:tgtEl>
                                        <p:attrNameLst>
                                          <p:attrName>style.visibility</p:attrName>
                                        </p:attrNameLst>
                                      </p:cBhvr>
                                      <p:to>
                                        <p:strVal val="hidden"/>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7" presetClass="exit" presetSubtype="10" fill="hold" grpId="1" nodeType="clickEffect">
                                  <p:stCondLst>
                                    <p:cond delay="0"/>
                                  </p:stCondLst>
                                  <p:childTnLst>
                                    <p:anim calcmode="lin" valueType="num">
                                      <p:cBhvr>
                                        <p:cTn id="88" dur="500"/>
                                        <p:tgtEl>
                                          <p:spTgt spid="152579">
                                            <p:txEl>
                                              <p:pRg st="1" end="1"/>
                                            </p:txEl>
                                          </p:spTgt>
                                        </p:tgtEl>
                                        <p:attrNameLst>
                                          <p:attrName>ppt_w</p:attrName>
                                        </p:attrNameLst>
                                      </p:cBhvr>
                                      <p:tavLst>
                                        <p:tav tm="0">
                                          <p:val>
                                            <p:strVal val="ppt_w"/>
                                          </p:val>
                                        </p:tav>
                                        <p:tav tm="100000">
                                          <p:val>
                                            <p:fltVal val="0"/>
                                          </p:val>
                                        </p:tav>
                                      </p:tavLst>
                                    </p:anim>
                                    <p:anim calcmode="lin" valueType="num">
                                      <p:cBhvr>
                                        <p:cTn id="89" dur="500"/>
                                        <p:tgtEl>
                                          <p:spTgt spid="152579">
                                            <p:txEl>
                                              <p:pRg st="1" end="1"/>
                                            </p:txEl>
                                          </p:spTgt>
                                        </p:tgtEl>
                                        <p:attrNameLst>
                                          <p:attrName>ppt_h</p:attrName>
                                        </p:attrNameLst>
                                      </p:cBhvr>
                                      <p:tavLst>
                                        <p:tav tm="0">
                                          <p:val>
                                            <p:strVal val="ppt_h"/>
                                          </p:val>
                                        </p:tav>
                                        <p:tav tm="100000">
                                          <p:val>
                                            <p:strVal val="ppt_h"/>
                                          </p:val>
                                        </p:tav>
                                      </p:tavLst>
                                    </p:anim>
                                    <p:set>
                                      <p:cBhvr>
                                        <p:cTn id="90" dur="1" fill="hold">
                                          <p:stCondLst>
                                            <p:cond delay="499"/>
                                          </p:stCondLst>
                                        </p:cTn>
                                        <p:tgtEl>
                                          <p:spTgt spid="152579">
                                            <p:txEl>
                                              <p:pRg st="1" end="1"/>
                                            </p:txEl>
                                          </p:spTgt>
                                        </p:tgtEl>
                                        <p:attrNameLst>
                                          <p:attrName>style.visibility</p:attrName>
                                        </p:attrNameLst>
                                      </p:cBhvr>
                                      <p:to>
                                        <p:strVal val="hidden"/>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7" presetClass="exit" presetSubtype="10" fill="hold" grpId="1" nodeType="clickEffect">
                                  <p:stCondLst>
                                    <p:cond delay="0"/>
                                  </p:stCondLst>
                                  <p:childTnLst>
                                    <p:anim calcmode="lin" valueType="num">
                                      <p:cBhvr>
                                        <p:cTn id="94" dur="500"/>
                                        <p:tgtEl>
                                          <p:spTgt spid="152579">
                                            <p:txEl>
                                              <p:pRg st="2" end="2"/>
                                            </p:txEl>
                                          </p:spTgt>
                                        </p:tgtEl>
                                        <p:attrNameLst>
                                          <p:attrName>ppt_w</p:attrName>
                                        </p:attrNameLst>
                                      </p:cBhvr>
                                      <p:tavLst>
                                        <p:tav tm="0">
                                          <p:val>
                                            <p:strVal val="ppt_w"/>
                                          </p:val>
                                        </p:tav>
                                        <p:tav tm="100000">
                                          <p:val>
                                            <p:fltVal val="0"/>
                                          </p:val>
                                        </p:tav>
                                      </p:tavLst>
                                    </p:anim>
                                    <p:anim calcmode="lin" valueType="num">
                                      <p:cBhvr>
                                        <p:cTn id="95" dur="500"/>
                                        <p:tgtEl>
                                          <p:spTgt spid="152579">
                                            <p:txEl>
                                              <p:pRg st="2" end="2"/>
                                            </p:txEl>
                                          </p:spTgt>
                                        </p:tgtEl>
                                        <p:attrNameLst>
                                          <p:attrName>ppt_h</p:attrName>
                                        </p:attrNameLst>
                                      </p:cBhvr>
                                      <p:tavLst>
                                        <p:tav tm="0">
                                          <p:val>
                                            <p:strVal val="ppt_h"/>
                                          </p:val>
                                        </p:tav>
                                        <p:tav tm="100000">
                                          <p:val>
                                            <p:strVal val="ppt_h"/>
                                          </p:val>
                                        </p:tav>
                                      </p:tavLst>
                                    </p:anim>
                                    <p:set>
                                      <p:cBhvr>
                                        <p:cTn id="96" dur="1" fill="hold">
                                          <p:stCondLst>
                                            <p:cond delay="499"/>
                                          </p:stCondLst>
                                        </p:cTn>
                                        <p:tgtEl>
                                          <p:spTgt spid="152579">
                                            <p:txEl>
                                              <p:pRg st="2" end="2"/>
                                            </p:txEl>
                                          </p:spTgt>
                                        </p:tgtEl>
                                        <p:attrNameLst>
                                          <p:attrName>style.visibility</p:attrName>
                                        </p:attrNameLst>
                                      </p:cBhvr>
                                      <p:to>
                                        <p:strVal val="hidden"/>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7" presetClass="exit" presetSubtype="10" fill="hold" grpId="1" nodeType="clickEffect">
                                  <p:stCondLst>
                                    <p:cond delay="0"/>
                                  </p:stCondLst>
                                  <p:childTnLst>
                                    <p:anim calcmode="lin" valueType="num">
                                      <p:cBhvr>
                                        <p:cTn id="100" dur="500"/>
                                        <p:tgtEl>
                                          <p:spTgt spid="152579">
                                            <p:txEl>
                                              <p:pRg st="3" end="3"/>
                                            </p:txEl>
                                          </p:spTgt>
                                        </p:tgtEl>
                                        <p:attrNameLst>
                                          <p:attrName>ppt_w</p:attrName>
                                        </p:attrNameLst>
                                      </p:cBhvr>
                                      <p:tavLst>
                                        <p:tav tm="0">
                                          <p:val>
                                            <p:strVal val="ppt_w"/>
                                          </p:val>
                                        </p:tav>
                                        <p:tav tm="100000">
                                          <p:val>
                                            <p:fltVal val="0"/>
                                          </p:val>
                                        </p:tav>
                                      </p:tavLst>
                                    </p:anim>
                                    <p:anim calcmode="lin" valueType="num">
                                      <p:cBhvr>
                                        <p:cTn id="101" dur="500"/>
                                        <p:tgtEl>
                                          <p:spTgt spid="152579">
                                            <p:txEl>
                                              <p:pRg st="3" end="3"/>
                                            </p:txEl>
                                          </p:spTgt>
                                        </p:tgtEl>
                                        <p:attrNameLst>
                                          <p:attrName>ppt_h</p:attrName>
                                        </p:attrNameLst>
                                      </p:cBhvr>
                                      <p:tavLst>
                                        <p:tav tm="0">
                                          <p:val>
                                            <p:strVal val="ppt_h"/>
                                          </p:val>
                                        </p:tav>
                                        <p:tav tm="100000">
                                          <p:val>
                                            <p:strVal val="ppt_h"/>
                                          </p:val>
                                        </p:tav>
                                      </p:tavLst>
                                    </p:anim>
                                    <p:set>
                                      <p:cBhvr>
                                        <p:cTn id="102" dur="1" fill="hold">
                                          <p:stCondLst>
                                            <p:cond delay="499"/>
                                          </p:stCondLst>
                                        </p:cTn>
                                        <p:tgtEl>
                                          <p:spTgt spid="152579">
                                            <p:txEl>
                                              <p:pRg st="3" end="3"/>
                                            </p:txEl>
                                          </p:spTgt>
                                        </p:tgtEl>
                                        <p:attrNameLst>
                                          <p:attrName>style.visibility</p:attrName>
                                        </p:attrNameLst>
                                      </p:cBhvr>
                                      <p:to>
                                        <p:strVal val="hidden"/>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7" presetClass="exit" presetSubtype="10" fill="hold" grpId="1" nodeType="clickEffect">
                                  <p:stCondLst>
                                    <p:cond delay="0"/>
                                  </p:stCondLst>
                                  <p:childTnLst>
                                    <p:anim calcmode="lin" valueType="num">
                                      <p:cBhvr>
                                        <p:cTn id="106" dur="500"/>
                                        <p:tgtEl>
                                          <p:spTgt spid="152579">
                                            <p:txEl>
                                              <p:pRg st="4" end="4"/>
                                            </p:txEl>
                                          </p:spTgt>
                                        </p:tgtEl>
                                        <p:attrNameLst>
                                          <p:attrName>ppt_w</p:attrName>
                                        </p:attrNameLst>
                                      </p:cBhvr>
                                      <p:tavLst>
                                        <p:tav tm="0">
                                          <p:val>
                                            <p:strVal val="ppt_w"/>
                                          </p:val>
                                        </p:tav>
                                        <p:tav tm="100000">
                                          <p:val>
                                            <p:fltVal val="0"/>
                                          </p:val>
                                        </p:tav>
                                      </p:tavLst>
                                    </p:anim>
                                    <p:anim calcmode="lin" valueType="num">
                                      <p:cBhvr>
                                        <p:cTn id="107" dur="500"/>
                                        <p:tgtEl>
                                          <p:spTgt spid="152579">
                                            <p:txEl>
                                              <p:pRg st="4" end="4"/>
                                            </p:txEl>
                                          </p:spTgt>
                                        </p:tgtEl>
                                        <p:attrNameLst>
                                          <p:attrName>ppt_h</p:attrName>
                                        </p:attrNameLst>
                                      </p:cBhvr>
                                      <p:tavLst>
                                        <p:tav tm="0">
                                          <p:val>
                                            <p:strVal val="ppt_h"/>
                                          </p:val>
                                        </p:tav>
                                        <p:tav tm="100000">
                                          <p:val>
                                            <p:strVal val="ppt_h"/>
                                          </p:val>
                                        </p:tav>
                                      </p:tavLst>
                                    </p:anim>
                                    <p:set>
                                      <p:cBhvr>
                                        <p:cTn id="108" dur="1" fill="hold">
                                          <p:stCondLst>
                                            <p:cond delay="499"/>
                                          </p:stCondLst>
                                        </p:cTn>
                                        <p:tgtEl>
                                          <p:spTgt spid="152579">
                                            <p:txEl>
                                              <p:pRg st="4" end="4"/>
                                            </p:txEl>
                                          </p:spTgt>
                                        </p:tgtEl>
                                        <p:attrNameLst>
                                          <p:attrName>style.visibility</p:attrName>
                                        </p:attrNameLst>
                                      </p:cBhvr>
                                      <p:to>
                                        <p:strVal val="hidden"/>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7" presetClass="exit" presetSubtype="10" fill="hold" grpId="1" nodeType="clickEffect">
                                  <p:stCondLst>
                                    <p:cond delay="0"/>
                                  </p:stCondLst>
                                  <p:childTnLst>
                                    <p:anim calcmode="lin" valueType="num">
                                      <p:cBhvr>
                                        <p:cTn id="112" dur="500"/>
                                        <p:tgtEl>
                                          <p:spTgt spid="152579">
                                            <p:txEl>
                                              <p:pRg st="5" end="5"/>
                                            </p:txEl>
                                          </p:spTgt>
                                        </p:tgtEl>
                                        <p:attrNameLst>
                                          <p:attrName>ppt_w</p:attrName>
                                        </p:attrNameLst>
                                      </p:cBhvr>
                                      <p:tavLst>
                                        <p:tav tm="0">
                                          <p:val>
                                            <p:strVal val="ppt_w"/>
                                          </p:val>
                                        </p:tav>
                                        <p:tav tm="100000">
                                          <p:val>
                                            <p:fltVal val="0"/>
                                          </p:val>
                                        </p:tav>
                                      </p:tavLst>
                                    </p:anim>
                                    <p:anim calcmode="lin" valueType="num">
                                      <p:cBhvr>
                                        <p:cTn id="113" dur="500"/>
                                        <p:tgtEl>
                                          <p:spTgt spid="152579">
                                            <p:txEl>
                                              <p:pRg st="5" end="5"/>
                                            </p:txEl>
                                          </p:spTgt>
                                        </p:tgtEl>
                                        <p:attrNameLst>
                                          <p:attrName>ppt_h</p:attrName>
                                        </p:attrNameLst>
                                      </p:cBhvr>
                                      <p:tavLst>
                                        <p:tav tm="0">
                                          <p:val>
                                            <p:strVal val="ppt_h"/>
                                          </p:val>
                                        </p:tav>
                                        <p:tav tm="100000">
                                          <p:val>
                                            <p:strVal val="ppt_h"/>
                                          </p:val>
                                        </p:tav>
                                      </p:tavLst>
                                    </p:anim>
                                    <p:set>
                                      <p:cBhvr>
                                        <p:cTn id="114" dur="1" fill="hold">
                                          <p:stCondLst>
                                            <p:cond delay="499"/>
                                          </p:stCondLst>
                                        </p:cTn>
                                        <p:tgtEl>
                                          <p:spTgt spid="152579">
                                            <p:txEl>
                                              <p:pRg st="5" end="5"/>
                                            </p:txEl>
                                          </p:spTgt>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7" presetClass="exit" presetSubtype="10" fill="hold" grpId="1" nodeType="clickEffect">
                                  <p:stCondLst>
                                    <p:cond delay="0"/>
                                  </p:stCondLst>
                                  <p:childTnLst>
                                    <p:anim calcmode="lin" valueType="num">
                                      <p:cBhvr>
                                        <p:cTn id="118" dur="500"/>
                                        <p:tgtEl>
                                          <p:spTgt spid="152579">
                                            <p:txEl>
                                              <p:pRg st="6" end="6"/>
                                            </p:txEl>
                                          </p:spTgt>
                                        </p:tgtEl>
                                        <p:attrNameLst>
                                          <p:attrName>ppt_w</p:attrName>
                                        </p:attrNameLst>
                                      </p:cBhvr>
                                      <p:tavLst>
                                        <p:tav tm="0">
                                          <p:val>
                                            <p:strVal val="ppt_w"/>
                                          </p:val>
                                        </p:tav>
                                        <p:tav tm="100000">
                                          <p:val>
                                            <p:fltVal val="0"/>
                                          </p:val>
                                        </p:tav>
                                      </p:tavLst>
                                    </p:anim>
                                    <p:anim calcmode="lin" valueType="num">
                                      <p:cBhvr>
                                        <p:cTn id="119" dur="500"/>
                                        <p:tgtEl>
                                          <p:spTgt spid="152579">
                                            <p:txEl>
                                              <p:pRg st="6" end="6"/>
                                            </p:txEl>
                                          </p:spTgt>
                                        </p:tgtEl>
                                        <p:attrNameLst>
                                          <p:attrName>ppt_h</p:attrName>
                                        </p:attrNameLst>
                                      </p:cBhvr>
                                      <p:tavLst>
                                        <p:tav tm="0">
                                          <p:val>
                                            <p:strVal val="ppt_h"/>
                                          </p:val>
                                        </p:tav>
                                        <p:tav tm="100000">
                                          <p:val>
                                            <p:strVal val="ppt_h"/>
                                          </p:val>
                                        </p:tav>
                                      </p:tavLst>
                                    </p:anim>
                                    <p:set>
                                      <p:cBhvr>
                                        <p:cTn id="120" dur="1" fill="hold">
                                          <p:stCondLst>
                                            <p:cond delay="499"/>
                                          </p:stCondLst>
                                        </p:cTn>
                                        <p:tgtEl>
                                          <p:spTgt spid="152579">
                                            <p:txEl>
                                              <p:pRg st="6" end="6"/>
                                            </p:txEl>
                                          </p:spTgt>
                                        </p:tgtEl>
                                        <p:attrNameLst>
                                          <p:attrName>style.visibility</p:attrName>
                                        </p:attrNameLst>
                                      </p:cBhvr>
                                      <p:to>
                                        <p:strVal val="hidden"/>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7" presetClass="exit" presetSubtype="10" fill="hold" grpId="1" nodeType="clickEffect">
                                  <p:stCondLst>
                                    <p:cond delay="0"/>
                                  </p:stCondLst>
                                  <p:childTnLst>
                                    <p:anim calcmode="lin" valueType="num">
                                      <p:cBhvr>
                                        <p:cTn id="124" dur="500"/>
                                        <p:tgtEl>
                                          <p:spTgt spid="152579">
                                            <p:txEl>
                                              <p:pRg st="7" end="7"/>
                                            </p:txEl>
                                          </p:spTgt>
                                        </p:tgtEl>
                                        <p:attrNameLst>
                                          <p:attrName>ppt_w</p:attrName>
                                        </p:attrNameLst>
                                      </p:cBhvr>
                                      <p:tavLst>
                                        <p:tav tm="0">
                                          <p:val>
                                            <p:strVal val="ppt_w"/>
                                          </p:val>
                                        </p:tav>
                                        <p:tav tm="100000">
                                          <p:val>
                                            <p:fltVal val="0"/>
                                          </p:val>
                                        </p:tav>
                                      </p:tavLst>
                                    </p:anim>
                                    <p:anim calcmode="lin" valueType="num">
                                      <p:cBhvr>
                                        <p:cTn id="125" dur="500"/>
                                        <p:tgtEl>
                                          <p:spTgt spid="152579">
                                            <p:txEl>
                                              <p:pRg st="7" end="7"/>
                                            </p:txEl>
                                          </p:spTgt>
                                        </p:tgtEl>
                                        <p:attrNameLst>
                                          <p:attrName>ppt_h</p:attrName>
                                        </p:attrNameLst>
                                      </p:cBhvr>
                                      <p:tavLst>
                                        <p:tav tm="0">
                                          <p:val>
                                            <p:strVal val="ppt_h"/>
                                          </p:val>
                                        </p:tav>
                                        <p:tav tm="100000">
                                          <p:val>
                                            <p:strVal val="ppt_h"/>
                                          </p:val>
                                        </p:tav>
                                      </p:tavLst>
                                    </p:anim>
                                    <p:set>
                                      <p:cBhvr>
                                        <p:cTn id="126" dur="1" fill="hold">
                                          <p:stCondLst>
                                            <p:cond delay="499"/>
                                          </p:stCondLst>
                                        </p:cTn>
                                        <p:tgtEl>
                                          <p:spTgt spid="152579">
                                            <p:txEl>
                                              <p:pRg st="7" end="7"/>
                                            </p:txEl>
                                          </p:spTgt>
                                        </p:tgtEl>
                                        <p:attrNameLst>
                                          <p:attrName>style.visibility</p:attrName>
                                        </p:attrNameLst>
                                      </p:cBhvr>
                                      <p:to>
                                        <p:strVal val="hidden"/>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7" presetClass="exit" presetSubtype="10" fill="hold" grpId="1" nodeType="clickEffect">
                                  <p:stCondLst>
                                    <p:cond delay="0"/>
                                  </p:stCondLst>
                                  <p:childTnLst>
                                    <p:anim calcmode="lin" valueType="num">
                                      <p:cBhvr>
                                        <p:cTn id="130" dur="500"/>
                                        <p:tgtEl>
                                          <p:spTgt spid="152579">
                                            <p:txEl>
                                              <p:pRg st="8" end="8"/>
                                            </p:txEl>
                                          </p:spTgt>
                                        </p:tgtEl>
                                        <p:attrNameLst>
                                          <p:attrName>ppt_w</p:attrName>
                                        </p:attrNameLst>
                                      </p:cBhvr>
                                      <p:tavLst>
                                        <p:tav tm="0">
                                          <p:val>
                                            <p:strVal val="ppt_w"/>
                                          </p:val>
                                        </p:tav>
                                        <p:tav tm="100000">
                                          <p:val>
                                            <p:fltVal val="0"/>
                                          </p:val>
                                        </p:tav>
                                      </p:tavLst>
                                    </p:anim>
                                    <p:anim calcmode="lin" valueType="num">
                                      <p:cBhvr>
                                        <p:cTn id="131" dur="500"/>
                                        <p:tgtEl>
                                          <p:spTgt spid="152579">
                                            <p:txEl>
                                              <p:pRg st="8" end="8"/>
                                            </p:txEl>
                                          </p:spTgt>
                                        </p:tgtEl>
                                        <p:attrNameLst>
                                          <p:attrName>ppt_h</p:attrName>
                                        </p:attrNameLst>
                                      </p:cBhvr>
                                      <p:tavLst>
                                        <p:tav tm="0">
                                          <p:val>
                                            <p:strVal val="ppt_h"/>
                                          </p:val>
                                        </p:tav>
                                        <p:tav tm="100000">
                                          <p:val>
                                            <p:strVal val="ppt_h"/>
                                          </p:val>
                                        </p:tav>
                                      </p:tavLst>
                                    </p:anim>
                                    <p:set>
                                      <p:cBhvr>
                                        <p:cTn id="132" dur="1" fill="hold">
                                          <p:stCondLst>
                                            <p:cond delay="499"/>
                                          </p:stCondLst>
                                        </p:cTn>
                                        <p:tgtEl>
                                          <p:spTgt spid="152579">
                                            <p:txEl>
                                              <p:pRg st="8" end="8"/>
                                            </p:txEl>
                                          </p:spTgt>
                                        </p:tgtEl>
                                        <p:attrNameLst>
                                          <p:attrName>style.visibility</p:attrName>
                                        </p:attrNameLst>
                                      </p:cBhvr>
                                      <p:to>
                                        <p:strVal val="hidden"/>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7" presetClass="exit" presetSubtype="10" fill="hold" grpId="1" nodeType="clickEffect">
                                  <p:stCondLst>
                                    <p:cond delay="0"/>
                                  </p:stCondLst>
                                  <p:childTnLst>
                                    <p:anim calcmode="lin" valueType="num">
                                      <p:cBhvr>
                                        <p:cTn id="136" dur="500"/>
                                        <p:tgtEl>
                                          <p:spTgt spid="152579">
                                            <p:txEl>
                                              <p:pRg st="9" end="9"/>
                                            </p:txEl>
                                          </p:spTgt>
                                        </p:tgtEl>
                                        <p:attrNameLst>
                                          <p:attrName>ppt_w</p:attrName>
                                        </p:attrNameLst>
                                      </p:cBhvr>
                                      <p:tavLst>
                                        <p:tav tm="0">
                                          <p:val>
                                            <p:strVal val="ppt_w"/>
                                          </p:val>
                                        </p:tav>
                                        <p:tav tm="100000">
                                          <p:val>
                                            <p:fltVal val="0"/>
                                          </p:val>
                                        </p:tav>
                                      </p:tavLst>
                                    </p:anim>
                                    <p:anim calcmode="lin" valueType="num">
                                      <p:cBhvr>
                                        <p:cTn id="137" dur="500"/>
                                        <p:tgtEl>
                                          <p:spTgt spid="152579">
                                            <p:txEl>
                                              <p:pRg st="9" end="9"/>
                                            </p:txEl>
                                          </p:spTgt>
                                        </p:tgtEl>
                                        <p:attrNameLst>
                                          <p:attrName>ppt_h</p:attrName>
                                        </p:attrNameLst>
                                      </p:cBhvr>
                                      <p:tavLst>
                                        <p:tav tm="0">
                                          <p:val>
                                            <p:strVal val="ppt_h"/>
                                          </p:val>
                                        </p:tav>
                                        <p:tav tm="100000">
                                          <p:val>
                                            <p:strVal val="ppt_h"/>
                                          </p:val>
                                        </p:tav>
                                      </p:tavLst>
                                    </p:anim>
                                    <p:set>
                                      <p:cBhvr>
                                        <p:cTn id="138" dur="1" fill="hold">
                                          <p:stCondLst>
                                            <p:cond delay="499"/>
                                          </p:stCondLst>
                                        </p:cTn>
                                        <p:tgtEl>
                                          <p:spTgt spid="152579">
                                            <p:txEl>
                                              <p:pRg st="9" end="9"/>
                                            </p:txEl>
                                          </p:spTgt>
                                        </p:tgtEl>
                                        <p:attrNameLst>
                                          <p:attrName>style.visibility</p:attrName>
                                        </p:attrNameLst>
                                      </p:cBhvr>
                                      <p:to>
                                        <p:strVal val="hidden"/>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7" presetClass="exit" presetSubtype="10" fill="hold" grpId="1" nodeType="clickEffect">
                                  <p:stCondLst>
                                    <p:cond delay="0"/>
                                  </p:stCondLst>
                                  <p:childTnLst>
                                    <p:anim calcmode="lin" valueType="num">
                                      <p:cBhvr>
                                        <p:cTn id="142" dur="500"/>
                                        <p:tgtEl>
                                          <p:spTgt spid="152579">
                                            <p:txEl>
                                              <p:pRg st="10" end="10"/>
                                            </p:txEl>
                                          </p:spTgt>
                                        </p:tgtEl>
                                        <p:attrNameLst>
                                          <p:attrName>ppt_w</p:attrName>
                                        </p:attrNameLst>
                                      </p:cBhvr>
                                      <p:tavLst>
                                        <p:tav tm="0">
                                          <p:val>
                                            <p:strVal val="ppt_w"/>
                                          </p:val>
                                        </p:tav>
                                        <p:tav tm="100000">
                                          <p:val>
                                            <p:fltVal val="0"/>
                                          </p:val>
                                        </p:tav>
                                      </p:tavLst>
                                    </p:anim>
                                    <p:anim calcmode="lin" valueType="num">
                                      <p:cBhvr>
                                        <p:cTn id="143" dur="500"/>
                                        <p:tgtEl>
                                          <p:spTgt spid="152579">
                                            <p:txEl>
                                              <p:pRg st="10" end="10"/>
                                            </p:txEl>
                                          </p:spTgt>
                                        </p:tgtEl>
                                        <p:attrNameLst>
                                          <p:attrName>ppt_h</p:attrName>
                                        </p:attrNameLst>
                                      </p:cBhvr>
                                      <p:tavLst>
                                        <p:tav tm="0">
                                          <p:val>
                                            <p:strVal val="ppt_h"/>
                                          </p:val>
                                        </p:tav>
                                        <p:tav tm="100000">
                                          <p:val>
                                            <p:strVal val="ppt_h"/>
                                          </p:val>
                                        </p:tav>
                                      </p:tavLst>
                                    </p:anim>
                                    <p:set>
                                      <p:cBhvr>
                                        <p:cTn id="144" dur="1" fill="hold">
                                          <p:stCondLst>
                                            <p:cond delay="499"/>
                                          </p:stCondLst>
                                        </p:cTn>
                                        <p:tgtEl>
                                          <p:spTgt spid="152579">
                                            <p:txEl>
                                              <p:pRg st="10" end="10"/>
                                            </p:txEl>
                                          </p:spTgt>
                                        </p:tgtEl>
                                        <p:attrNameLst>
                                          <p:attrName>style.visibility</p:attrName>
                                        </p:attrNameLst>
                                      </p:cBhvr>
                                      <p:to>
                                        <p:strVal val="hidden"/>
                                      </p:to>
                                    </p:set>
                                  </p:childTnLst>
                                </p:cTn>
                              </p:par>
                              <p:par>
                                <p:cTn id="145" presetID="17" presetClass="exit" presetSubtype="10" fill="hold" nodeType="withEffect">
                                  <p:stCondLst>
                                    <p:cond delay="0"/>
                                  </p:stCondLst>
                                  <p:childTnLst>
                                    <p:anim calcmode="lin" valueType="num">
                                      <p:cBhvr>
                                        <p:cTn id="146" dur="500"/>
                                        <p:tgtEl>
                                          <p:spTgt spid="152580"/>
                                        </p:tgtEl>
                                        <p:attrNameLst>
                                          <p:attrName>ppt_w</p:attrName>
                                        </p:attrNameLst>
                                      </p:cBhvr>
                                      <p:tavLst>
                                        <p:tav tm="0">
                                          <p:val>
                                            <p:strVal val="ppt_w"/>
                                          </p:val>
                                        </p:tav>
                                        <p:tav tm="100000">
                                          <p:val>
                                            <p:fltVal val="0"/>
                                          </p:val>
                                        </p:tav>
                                      </p:tavLst>
                                    </p:anim>
                                    <p:anim calcmode="lin" valueType="num">
                                      <p:cBhvr>
                                        <p:cTn id="147" dur="500"/>
                                        <p:tgtEl>
                                          <p:spTgt spid="152580"/>
                                        </p:tgtEl>
                                        <p:attrNameLst>
                                          <p:attrName>ppt_h</p:attrName>
                                        </p:attrNameLst>
                                      </p:cBhvr>
                                      <p:tavLst>
                                        <p:tav tm="0">
                                          <p:val>
                                            <p:strVal val="ppt_h"/>
                                          </p:val>
                                        </p:tav>
                                        <p:tav tm="100000">
                                          <p:val>
                                            <p:strVal val="ppt_h"/>
                                          </p:val>
                                        </p:tav>
                                      </p:tavLst>
                                    </p:anim>
                                    <p:set>
                                      <p:cBhvr>
                                        <p:cTn id="148" dur="1" fill="hold">
                                          <p:stCondLst>
                                            <p:cond delay="499"/>
                                          </p:stCondLst>
                                        </p:cTn>
                                        <p:tgtEl>
                                          <p:spTgt spid="1525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p:bldP spid="152578" grpId="1"/>
      <p:bldP spid="152579" grpId="0" build="p"/>
      <p:bldP spid="152579" grpId="1"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idx="4294967295"/>
          </p:nvPr>
        </p:nvSpPr>
        <p:spPr>
          <a:xfrm>
            <a:off x="304800" y="381000"/>
            <a:ext cx="4267200" cy="1219200"/>
          </a:xfrm>
        </p:spPr>
        <p:txBody>
          <a:bodyPr anchorCtr="1"/>
          <a:lstStyle/>
          <a:p>
            <a:pPr eaLnBrk="1" hangingPunct="1">
              <a:defRPr/>
            </a:pPr>
            <a:r>
              <a:rPr lang="en-US" sz="4000" smtClean="0">
                <a:solidFill>
                  <a:schemeClr val="hlink"/>
                </a:solidFill>
                <a:ea typeface="ＭＳ Ｐゴシック" pitchFamily="34" charset="-128"/>
              </a:rPr>
              <a:t>A New Paradigm for Sickness &amp; Disease</a:t>
            </a:r>
          </a:p>
        </p:txBody>
      </p:sp>
      <p:sp>
        <p:nvSpPr>
          <p:cNvPr id="181251" name="Rectangle 3"/>
          <p:cNvSpPr>
            <a:spLocks noGrp="1" noChangeArrowheads="1"/>
          </p:cNvSpPr>
          <p:nvPr>
            <p:ph type="body" sz="half" idx="4294967295"/>
          </p:nvPr>
        </p:nvSpPr>
        <p:spPr>
          <a:xfrm>
            <a:off x="228600" y="1981200"/>
            <a:ext cx="4419600" cy="4114800"/>
          </a:xfrm>
        </p:spPr>
        <p:txBody>
          <a:bodyPr/>
          <a:lstStyle/>
          <a:p>
            <a:pPr eaLnBrk="1" hangingPunct="1">
              <a:defRPr/>
            </a:pPr>
            <a:r>
              <a:rPr lang="en-US" sz="2800" smtClean="0">
                <a:ea typeface="ＭＳ Ｐゴシック" pitchFamily="34" charset="-128"/>
              </a:rPr>
              <a:t>Physical and/or Emotional Disturbance</a:t>
            </a:r>
          </a:p>
          <a:p>
            <a:pPr eaLnBrk="1" hangingPunct="1">
              <a:defRPr/>
            </a:pPr>
            <a:r>
              <a:rPr lang="en-US" sz="2800" smtClean="0">
                <a:ea typeface="ＭＳ Ｐゴシック" pitchFamily="34" charset="-128"/>
              </a:rPr>
              <a:t>Cellular Disorganization</a:t>
            </a:r>
          </a:p>
          <a:p>
            <a:pPr eaLnBrk="1" hangingPunct="1">
              <a:defRPr/>
            </a:pPr>
            <a:r>
              <a:rPr lang="en-US" sz="2800" smtClean="0">
                <a:ea typeface="ＭＳ Ｐゴシック" pitchFamily="34" charset="-128"/>
              </a:rPr>
              <a:t>Developmental Morbidity</a:t>
            </a:r>
          </a:p>
          <a:p>
            <a:pPr eaLnBrk="1" hangingPunct="1">
              <a:defRPr/>
            </a:pPr>
            <a:r>
              <a:rPr lang="en-US" sz="2800" smtClean="0">
                <a:ea typeface="ＭＳ Ｐゴシック" pitchFamily="34" charset="-128"/>
              </a:rPr>
              <a:t>Excess Acidity</a:t>
            </a:r>
          </a:p>
          <a:p>
            <a:pPr eaLnBrk="1" hangingPunct="1">
              <a:defRPr/>
            </a:pPr>
            <a:r>
              <a:rPr lang="en-US" sz="2800" smtClean="0">
                <a:ea typeface="ＭＳ Ｐゴシック" pitchFamily="34" charset="-128"/>
              </a:rPr>
              <a:t>Acids are the expression of ALL Sickness and Disease</a:t>
            </a:r>
          </a:p>
        </p:txBody>
      </p:sp>
      <p:pic>
        <p:nvPicPr>
          <p:cNvPr id="181252" name="Picture 4" descr="Imbalance"/>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572000" y="609600"/>
            <a:ext cx="4298950" cy="5715000"/>
          </a:xfrm>
        </p:spPr>
      </p:pic>
    </p:spTree>
    <p:extLst>
      <p:ext uri="{BB962C8B-B14F-4D97-AF65-F5344CB8AC3E}">
        <p14:creationId xmlns:p14="http://schemas.microsoft.com/office/powerpoint/2010/main" val="805260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1250"/>
                                        </p:tgtEl>
                                        <p:attrNameLst>
                                          <p:attrName>style.visibility</p:attrName>
                                        </p:attrNameLst>
                                      </p:cBhvr>
                                      <p:to>
                                        <p:strVal val="visible"/>
                                      </p:to>
                                    </p:set>
                                    <p:anim calcmode="lin" valueType="num">
                                      <p:cBhvr>
                                        <p:cTn id="7" dur="2000" fill="hold"/>
                                        <p:tgtEl>
                                          <p:spTgt spid="181250"/>
                                        </p:tgtEl>
                                        <p:attrNameLst>
                                          <p:attrName>ppt_w</p:attrName>
                                        </p:attrNameLst>
                                      </p:cBhvr>
                                      <p:tavLst>
                                        <p:tav tm="0">
                                          <p:val>
                                            <p:strVal val="#ppt_w*0.70"/>
                                          </p:val>
                                        </p:tav>
                                        <p:tav tm="100000">
                                          <p:val>
                                            <p:strVal val="#ppt_w"/>
                                          </p:val>
                                        </p:tav>
                                      </p:tavLst>
                                    </p:anim>
                                    <p:anim calcmode="lin" valueType="num">
                                      <p:cBhvr>
                                        <p:cTn id="8" dur="2000" fill="hold"/>
                                        <p:tgtEl>
                                          <p:spTgt spid="181250"/>
                                        </p:tgtEl>
                                        <p:attrNameLst>
                                          <p:attrName>ppt_h</p:attrName>
                                        </p:attrNameLst>
                                      </p:cBhvr>
                                      <p:tavLst>
                                        <p:tav tm="0">
                                          <p:val>
                                            <p:strVal val="#ppt_h"/>
                                          </p:val>
                                        </p:tav>
                                        <p:tav tm="100000">
                                          <p:val>
                                            <p:strVal val="#ppt_h"/>
                                          </p:val>
                                        </p:tav>
                                      </p:tavLst>
                                    </p:anim>
                                    <p:animEffect transition="in" filter="fade">
                                      <p:cBhvr>
                                        <p:cTn id="9" dur="2000"/>
                                        <p:tgtEl>
                                          <p:spTgt spid="18125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9" presetClass="entr" presetSubtype="10" fill="hold" nodeType="clickEffect">
                                  <p:stCondLst>
                                    <p:cond delay="0"/>
                                  </p:stCondLst>
                                  <p:childTnLst>
                                    <p:set>
                                      <p:cBhvr>
                                        <p:cTn id="13" dur="1" fill="hold">
                                          <p:stCondLst>
                                            <p:cond delay="0"/>
                                          </p:stCondLst>
                                        </p:cTn>
                                        <p:tgtEl>
                                          <p:spTgt spid="181252"/>
                                        </p:tgtEl>
                                        <p:attrNameLst>
                                          <p:attrName>style.visibility</p:attrName>
                                        </p:attrNameLst>
                                      </p:cBhvr>
                                      <p:to>
                                        <p:strVal val="visible"/>
                                      </p:to>
                                    </p:set>
                                    <p:anim calcmode="lin" valueType="num">
                                      <p:cBhvr>
                                        <p:cTn id="14" dur="5000" fill="hold"/>
                                        <p:tgtEl>
                                          <p:spTgt spid="181252"/>
                                        </p:tgtEl>
                                        <p:attrNameLst>
                                          <p:attrName>ppt_w</p:attrName>
                                        </p:attrNameLst>
                                      </p:cBhvr>
                                      <p:tavLst>
                                        <p:tav tm="0" fmla="#ppt_w*sin(2.5*pi*$)">
                                          <p:val>
                                            <p:fltVal val="0"/>
                                          </p:val>
                                        </p:tav>
                                        <p:tav tm="100000">
                                          <p:val>
                                            <p:fltVal val="1"/>
                                          </p:val>
                                        </p:tav>
                                      </p:tavLst>
                                    </p:anim>
                                    <p:anim calcmode="lin" valueType="num">
                                      <p:cBhvr>
                                        <p:cTn id="15" dur="5000" fill="hold"/>
                                        <p:tgtEl>
                                          <p:spTgt spid="181252"/>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1" presetClass="entr" presetSubtype="0" fill="hold" grpId="0" nodeType="clickEffect">
                                  <p:stCondLst>
                                    <p:cond delay="0"/>
                                  </p:stCondLst>
                                  <p:iterate type="lt">
                                    <p:tmPct val="5000"/>
                                  </p:iterate>
                                  <p:childTnLst>
                                    <p:set>
                                      <p:cBhvr>
                                        <p:cTn id="19" dur="1" fill="hold">
                                          <p:stCondLst>
                                            <p:cond delay="0"/>
                                          </p:stCondLst>
                                        </p:cTn>
                                        <p:tgtEl>
                                          <p:spTgt spid="181251">
                                            <p:txEl>
                                              <p:pRg st="0" end="0"/>
                                            </p:txEl>
                                          </p:spTgt>
                                        </p:tgtEl>
                                        <p:attrNameLst>
                                          <p:attrName>style.visibility</p:attrName>
                                        </p:attrNameLst>
                                      </p:cBhvr>
                                      <p:to>
                                        <p:strVal val="visible"/>
                                      </p:to>
                                    </p:set>
                                    <p:anim calcmode="lin" valueType="num">
                                      <p:cBhvr>
                                        <p:cTn id="20" dur="1000" fill="hold"/>
                                        <p:tgtEl>
                                          <p:spTgt spid="181251">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181251">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181251">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181251">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1" presetClass="entr" presetSubtype="0" fill="hold" grpId="0" nodeType="clickEffect">
                                  <p:stCondLst>
                                    <p:cond delay="0"/>
                                  </p:stCondLst>
                                  <p:iterate type="lt">
                                    <p:tmPct val="5000"/>
                                  </p:iterate>
                                  <p:childTnLst>
                                    <p:set>
                                      <p:cBhvr>
                                        <p:cTn id="27" dur="1" fill="hold">
                                          <p:stCondLst>
                                            <p:cond delay="0"/>
                                          </p:stCondLst>
                                        </p:cTn>
                                        <p:tgtEl>
                                          <p:spTgt spid="181251">
                                            <p:txEl>
                                              <p:pRg st="1" end="1"/>
                                            </p:txEl>
                                          </p:spTgt>
                                        </p:tgtEl>
                                        <p:attrNameLst>
                                          <p:attrName>style.visibility</p:attrName>
                                        </p:attrNameLst>
                                      </p:cBhvr>
                                      <p:to>
                                        <p:strVal val="visible"/>
                                      </p:to>
                                    </p:set>
                                    <p:anim calcmode="lin" valueType="num">
                                      <p:cBhvr>
                                        <p:cTn id="28" dur="1000" fill="hold"/>
                                        <p:tgtEl>
                                          <p:spTgt spid="181251">
                                            <p:txEl>
                                              <p:pRg st="1" end="1"/>
                                            </p:txEl>
                                          </p:spTgt>
                                        </p:tgtEl>
                                        <p:attrNameLst>
                                          <p:attrName>ppt_w</p:attrName>
                                        </p:attrNameLst>
                                      </p:cBhvr>
                                      <p:tavLst>
                                        <p:tav tm="0">
                                          <p:val>
                                            <p:fltVal val="0"/>
                                          </p:val>
                                        </p:tav>
                                        <p:tav tm="100000">
                                          <p:val>
                                            <p:strVal val="#ppt_w"/>
                                          </p:val>
                                        </p:tav>
                                      </p:tavLst>
                                    </p:anim>
                                    <p:anim calcmode="lin" valueType="num">
                                      <p:cBhvr>
                                        <p:cTn id="29" dur="1000" fill="hold"/>
                                        <p:tgtEl>
                                          <p:spTgt spid="181251">
                                            <p:txEl>
                                              <p:pRg st="1" end="1"/>
                                            </p:txEl>
                                          </p:spTgt>
                                        </p:tgtEl>
                                        <p:attrNameLst>
                                          <p:attrName>ppt_h</p:attrName>
                                        </p:attrNameLst>
                                      </p:cBhvr>
                                      <p:tavLst>
                                        <p:tav tm="0">
                                          <p:val>
                                            <p:fltVal val="0"/>
                                          </p:val>
                                        </p:tav>
                                        <p:tav tm="100000">
                                          <p:val>
                                            <p:strVal val="#ppt_h"/>
                                          </p:val>
                                        </p:tav>
                                      </p:tavLst>
                                    </p:anim>
                                    <p:anim calcmode="lin" valueType="num">
                                      <p:cBhvr>
                                        <p:cTn id="30" dur="1000" fill="hold"/>
                                        <p:tgtEl>
                                          <p:spTgt spid="181251">
                                            <p:txEl>
                                              <p:pRg st="1" end="1"/>
                                            </p:txEl>
                                          </p:spTgt>
                                        </p:tgtEl>
                                        <p:attrNameLst>
                                          <p:attrName>style.rotation</p:attrName>
                                        </p:attrNameLst>
                                      </p:cBhvr>
                                      <p:tavLst>
                                        <p:tav tm="0">
                                          <p:val>
                                            <p:fltVal val="90"/>
                                          </p:val>
                                        </p:tav>
                                        <p:tav tm="100000">
                                          <p:val>
                                            <p:fltVal val="0"/>
                                          </p:val>
                                        </p:tav>
                                      </p:tavLst>
                                    </p:anim>
                                    <p:animEffect transition="in" filter="fade">
                                      <p:cBhvr>
                                        <p:cTn id="31" dur="1000"/>
                                        <p:tgtEl>
                                          <p:spTgt spid="181251">
                                            <p:txEl>
                                              <p:pRg st="1" end="1"/>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1" presetClass="entr" presetSubtype="0" fill="hold" grpId="0" nodeType="clickEffect">
                                  <p:stCondLst>
                                    <p:cond delay="0"/>
                                  </p:stCondLst>
                                  <p:iterate type="lt">
                                    <p:tmPct val="5000"/>
                                  </p:iterate>
                                  <p:childTnLst>
                                    <p:set>
                                      <p:cBhvr>
                                        <p:cTn id="35" dur="1" fill="hold">
                                          <p:stCondLst>
                                            <p:cond delay="0"/>
                                          </p:stCondLst>
                                        </p:cTn>
                                        <p:tgtEl>
                                          <p:spTgt spid="181251">
                                            <p:txEl>
                                              <p:pRg st="2" end="2"/>
                                            </p:txEl>
                                          </p:spTgt>
                                        </p:tgtEl>
                                        <p:attrNameLst>
                                          <p:attrName>style.visibility</p:attrName>
                                        </p:attrNameLst>
                                      </p:cBhvr>
                                      <p:to>
                                        <p:strVal val="visible"/>
                                      </p:to>
                                    </p:set>
                                    <p:anim calcmode="lin" valueType="num">
                                      <p:cBhvr>
                                        <p:cTn id="36" dur="1000" fill="hold"/>
                                        <p:tgtEl>
                                          <p:spTgt spid="181251">
                                            <p:txEl>
                                              <p:pRg st="2" end="2"/>
                                            </p:txEl>
                                          </p:spTgt>
                                        </p:tgtEl>
                                        <p:attrNameLst>
                                          <p:attrName>ppt_w</p:attrName>
                                        </p:attrNameLst>
                                      </p:cBhvr>
                                      <p:tavLst>
                                        <p:tav tm="0">
                                          <p:val>
                                            <p:fltVal val="0"/>
                                          </p:val>
                                        </p:tav>
                                        <p:tav tm="100000">
                                          <p:val>
                                            <p:strVal val="#ppt_w"/>
                                          </p:val>
                                        </p:tav>
                                      </p:tavLst>
                                    </p:anim>
                                    <p:anim calcmode="lin" valueType="num">
                                      <p:cBhvr>
                                        <p:cTn id="37" dur="1000" fill="hold"/>
                                        <p:tgtEl>
                                          <p:spTgt spid="181251">
                                            <p:txEl>
                                              <p:pRg st="2" end="2"/>
                                            </p:txEl>
                                          </p:spTgt>
                                        </p:tgtEl>
                                        <p:attrNameLst>
                                          <p:attrName>ppt_h</p:attrName>
                                        </p:attrNameLst>
                                      </p:cBhvr>
                                      <p:tavLst>
                                        <p:tav tm="0">
                                          <p:val>
                                            <p:fltVal val="0"/>
                                          </p:val>
                                        </p:tav>
                                        <p:tav tm="100000">
                                          <p:val>
                                            <p:strVal val="#ppt_h"/>
                                          </p:val>
                                        </p:tav>
                                      </p:tavLst>
                                    </p:anim>
                                    <p:anim calcmode="lin" valueType="num">
                                      <p:cBhvr>
                                        <p:cTn id="38" dur="1000" fill="hold"/>
                                        <p:tgtEl>
                                          <p:spTgt spid="181251">
                                            <p:txEl>
                                              <p:pRg st="2" end="2"/>
                                            </p:txEl>
                                          </p:spTgt>
                                        </p:tgtEl>
                                        <p:attrNameLst>
                                          <p:attrName>style.rotation</p:attrName>
                                        </p:attrNameLst>
                                      </p:cBhvr>
                                      <p:tavLst>
                                        <p:tav tm="0">
                                          <p:val>
                                            <p:fltVal val="90"/>
                                          </p:val>
                                        </p:tav>
                                        <p:tav tm="100000">
                                          <p:val>
                                            <p:fltVal val="0"/>
                                          </p:val>
                                        </p:tav>
                                      </p:tavLst>
                                    </p:anim>
                                    <p:animEffect transition="in" filter="fade">
                                      <p:cBhvr>
                                        <p:cTn id="39" dur="1000"/>
                                        <p:tgtEl>
                                          <p:spTgt spid="181251">
                                            <p:txEl>
                                              <p:pRg st="2" end="2"/>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1" presetClass="entr" presetSubtype="0" fill="hold" grpId="0" nodeType="clickEffect">
                                  <p:stCondLst>
                                    <p:cond delay="0"/>
                                  </p:stCondLst>
                                  <p:iterate type="lt">
                                    <p:tmPct val="5000"/>
                                  </p:iterate>
                                  <p:childTnLst>
                                    <p:set>
                                      <p:cBhvr>
                                        <p:cTn id="43" dur="1" fill="hold">
                                          <p:stCondLst>
                                            <p:cond delay="0"/>
                                          </p:stCondLst>
                                        </p:cTn>
                                        <p:tgtEl>
                                          <p:spTgt spid="181251">
                                            <p:txEl>
                                              <p:pRg st="3" end="3"/>
                                            </p:txEl>
                                          </p:spTgt>
                                        </p:tgtEl>
                                        <p:attrNameLst>
                                          <p:attrName>style.visibility</p:attrName>
                                        </p:attrNameLst>
                                      </p:cBhvr>
                                      <p:to>
                                        <p:strVal val="visible"/>
                                      </p:to>
                                    </p:set>
                                    <p:anim calcmode="lin" valueType="num">
                                      <p:cBhvr>
                                        <p:cTn id="44" dur="1000" fill="hold"/>
                                        <p:tgtEl>
                                          <p:spTgt spid="181251">
                                            <p:txEl>
                                              <p:pRg st="3" end="3"/>
                                            </p:txEl>
                                          </p:spTgt>
                                        </p:tgtEl>
                                        <p:attrNameLst>
                                          <p:attrName>ppt_w</p:attrName>
                                        </p:attrNameLst>
                                      </p:cBhvr>
                                      <p:tavLst>
                                        <p:tav tm="0">
                                          <p:val>
                                            <p:fltVal val="0"/>
                                          </p:val>
                                        </p:tav>
                                        <p:tav tm="100000">
                                          <p:val>
                                            <p:strVal val="#ppt_w"/>
                                          </p:val>
                                        </p:tav>
                                      </p:tavLst>
                                    </p:anim>
                                    <p:anim calcmode="lin" valueType="num">
                                      <p:cBhvr>
                                        <p:cTn id="45" dur="1000" fill="hold"/>
                                        <p:tgtEl>
                                          <p:spTgt spid="181251">
                                            <p:txEl>
                                              <p:pRg st="3" end="3"/>
                                            </p:txEl>
                                          </p:spTgt>
                                        </p:tgtEl>
                                        <p:attrNameLst>
                                          <p:attrName>ppt_h</p:attrName>
                                        </p:attrNameLst>
                                      </p:cBhvr>
                                      <p:tavLst>
                                        <p:tav tm="0">
                                          <p:val>
                                            <p:fltVal val="0"/>
                                          </p:val>
                                        </p:tav>
                                        <p:tav tm="100000">
                                          <p:val>
                                            <p:strVal val="#ppt_h"/>
                                          </p:val>
                                        </p:tav>
                                      </p:tavLst>
                                    </p:anim>
                                    <p:anim calcmode="lin" valueType="num">
                                      <p:cBhvr>
                                        <p:cTn id="46" dur="1000" fill="hold"/>
                                        <p:tgtEl>
                                          <p:spTgt spid="181251">
                                            <p:txEl>
                                              <p:pRg st="3" end="3"/>
                                            </p:txEl>
                                          </p:spTgt>
                                        </p:tgtEl>
                                        <p:attrNameLst>
                                          <p:attrName>style.rotation</p:attrName>
                                        </p:attrNameLst>
                                      </p:cBhvr>
                                      <p:tavLst>
                                        <p:tav tm="0">
                                          <p:val>
                                            <p:fltVal val="90"/>
                                          </p:val>
                                        </p:tav>
                                        <p:tav tm="100000">
                                          <p:val>
                                            <p:fltVal val="0"/>
                                          </p:val>
                                        </p:tav>
                                      </p:tavLst>
                                    </p:anim>
                                    <p:animEffect transition="in" filter="fade">
                                      <p:cBhvr>
                                        <p:cTn id="47" dur="1000"/>
                                        <p:tgtEl>
                                          <p:spTgt spid="181251">
                                            <p:txEl>
                                              <p:pRg st="3" end="3"/>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1" presetClass="entr" presetSubtype="0" fill="hold" grpId="0" nodeType="clickEffect">
                                  <p:stCondLst>
                                    <p:cond delay="0"/>
                                  </p:stCondLst>
                                  <p:iterate type="lt">
                                    <p:tmPct val="5000"/>
                                  </p:iterate>
                                  <p:childTnLst>
                                    <p:set>
                                      <p:cBhvr>
                                        <p:cTn id="51" dur="1" fill="hold">
                                          <p:stCondLst>
                                            <p:cond delay="0"/>
                                          </p:stCondLst>
                                        </p:cTn>
                                        <p:tgtEl>
                                          <p:spTgt spid="181251">
                                            <p:txEl>
                                              <p:pRg st="4" end="4"/>
                                            </p:txEl>
                                          </p:spTgt>
                                        </p:tgtEl>
                                        <p:attrNameLst>
                                          <p:attrName>style.visibility</p:attrName>
                                        </p:attrNameLst>
                                      </p:cBhvr>
                                      <p:to>
                                        <p:strVal val="visible"/>
                                      </p:to>
                                    </p:set>
                                    <p:anim calcmode="lin" valueType="num">
                                      <p:cBhvr>
                                        <p:cTn id="52" dur="1000" fill="hold"/>
                                        <p:tgtEl>
                                          <p:spTgt spid="181251">
                                            <p:txEl>
                                              <p:pRg st="4" end="4"/>
                                            </p:txEl>
                                          </p:spTgt>
                                        </p:tgtEl>
                                        <p:attrNameLst>
                                          <p:attrName>ppt_w</p:attrName>
                                        </p:attrNameLst>
                                      </p:cBhvr>
                                      <p:tavLst>
                                        <p:tav tm="0">
                                          <p:val>
                                            <p:fltVal val="0"/>
                                          </p:val>
                                        </p:tav>
                                        <p:tav tm="100000">
                                          <p:val>
                                            <p:strVal val="#ppt_w"/>
                                          </p:val>
                                        </p:tav>
                                      </p:tavLst>
                                    </p:anim>
                                    <p:anim calcmode="lin" valueType="num">
                                      <p:cBhvr>
                                        <p:cTn id="53" dur="1000" fill="hold"/>
                                        <p:tgtEl>
                                          <p:spTgt spid="181251">
                                            <p:txEl>
                                              <p:pRg st="4" end="4"/>
                                            </p:txEl>
                                          </p:spTgt>
                                        </p:tgtEl>
                                        <p:attrNameLst>
                                          <p:attrName>ppt_h</p:attrName>
                                        </p:attrNameLst>
                                      </p:cBhvr>
                                      <p:tavLst>
                                        <p:tav tm="0">
                                          <p:val>
                                            <p:fltVal val="0"/>
                                          </p:val>
                                        </p:tav>
                                        <p:tav tm="100000">
                                          <p:val>
                                            <p:strVal val="#ppt_h"/>
                                          </p:val>
                                        </p:tav>
                                      </p:tavLst>
                                    </p:anim>
                                    <p:anim calcmode="lin" valueType="num">
                                      <p:cBhvr>
                                        <p:cTn id="54" dur="1000" fill="hold"/>
                                        <p:tgtEl>
                                          <p:spTgt spid="181251">
                                            <p:txEl>
                                              <p:pRg st="4" end="4"/>
                                            </p:txEl>
                                          </p:spTgt>
                                        </p:tgtEl>
                                        <p:attrNameLst>
                                          <p:attrName>style.rotation</p:attrName>
                                        </p:attrNameLst>
                                      </p:cBhvr>
                                      <p:tavLst>
                                        <p:tav tm="0">
                                          <p:val>
                                            <p:fltVal val="90"/>
                                          </p:val>
                                        </p:tav>
                                        <p:tav tm="100000">
                                          <p:val>
                                            <p:fltVal val="0"/>
                                          </p:val>
                                        </p:tav>
                                      </p:tavLst>
                                    </p:anim>
                                    <p:animEffect transition="in" filter="fade">
                                      <p:cBhvr>
                                        <p:cTn id="55" dur="1000"/>
                                        <p:tgtEl>
                                          <p:spTgt spid="181251">
                                            <p:txEl>
                                              <p:pRg st="4" end="4"/>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xit" presetSubtype="10" fill="hold" grpId="1" nodeType="clickEffect">
                                  <p:stCondLst>
                                    <p:cond delay="0"/>
                                  </p:stCondLst>
                                  <p:childTnLst>
                                    <p:animEffect transition="out" filter="blinds(horizontal)">
                                      <p:cBhvr>
                                        <p:cTn id="59" dur="500"/>
                                        <p:tgtEl>
                                          <p:spTgt spid="181250"/>
                                        </p:tgtEl>
                                      </p:cBhvr>
                                    </p:animEffect>
                                    <p:set>
                                      <p:cBhvr>
                                        <p:cTn id="60" dur="1" fill="hold">
                                          <p:stCondLst>
                                            <p:cond delay="499"/>
                                          </p:stCondLst>
                                        </p:cTn>
                                        <p:tgtEl>
                                          <p:spTgt spid="181250"/>
                                        </p:tgtEl>
                                        <p:attrNameLst>
                                          <p:attrName>style.visibility</p:attrName>
                                        </p:attrNameLst>
                                      </p:cBhvr>
                                      <p:to>
                                        <p:strVal val="hidden"/>
                                      </p:to>
                                    </p:set>
                                  </p:childTnLst>
                                </p:cTn>
                              </p:par>
                              <p:par>
                                <p:cTn id="61" presetID="3" presetClass="exit" presetSubtype="10" fill="hold" grpId="1" nodeType="withEffect">
                                  <p:stCondLst>
                                    <p:cond delay="0"/>
                                  </p:stCondLst>
                                  <p:iterate type="lt">
                                    <p:tmPct val="0"/>
                                  </p:iterate>
                                  <p:childTnLst>
                                    <p:animEffect transition="out" filter="blinds(horizontal)">
                                      <p:cBhvr>
                                        <p:cTn id="62" dur="500"/>
                                        <p:tgtEl>
                                          <p:spTgt spid="181251">
                                            <p:txEl>
                                              <p:pRg st="0" end="0"/>
                                            </p:txEl>
                                          </p:spTgt>
                                        </p:tgtEl>
                                      </p:cBhvr>
                                    </p:animEffect>
                                    <p:set>
                                      <p:cBhvr>
                                        <p:cTn id="63" dur="1" fill="hold">
                                          <p:stCondLst>
                                            <p:cond delay="499"/>
                                          </p:stCondLst>
                                        </p:cTn>
                                        <p:tgtEl>
                                          <p:spTgt spid="181251">
                                            <p:txEl>
                                              <p:pRg st="0" end="0"/>
                                            </p:txEl>
                                          </p:spTgt>
                                        </p:tgtEl>
                                        <p:attrNameLst>
                                          <p:attrName>style.visibility</p:attrName>
                                        </p:attrNameLst>
                                      </p:cBhvr>
                                      <p:to>
                                        <p:strVal val="hidden"/>
                                      </p:to>
                                    </p:set>
                                  </p:childTnLst>
                                </p:cTn>
                              </p:par>
                              <p:par>
                                <p:cTn id="64" presetID="3" presetClass="exit" presetSubtype="10" fill="hold" grpId="1" nodeType="withEffect">
                                  <p:stCondLst>
                                    <p:cond delay="0"/>
                                  </p:stCondLst>
                                  <p:iterate type="lt">
                                    <p:tmPct val="0"/>
                                  </p:iterate>
                                  <p:childTnLst>
                                    <p:animEffect transition="out" filter="blinds(horizontal)">
                                      <p:cBhvr>
                                        <p:cTn id="65" dur="500"/>
                                        <p:tgtEl>
                                          <p:spTgt spid="181251">
                                            <p:txEl>
                                              <p:pRg st="1" end="1"/>
                                            </p:txEl>
                                          </p:spTgt>
                                        </p:tgtEl>
                                      </p:cBhvr>
                                    </p:animEffect>
                                    <p:set>
                                      <p:cBhvr>
                                        <p:cTn id="66" dur="1" fill="hold">
                                          <p:stCondLst>
                                            <p:cond delay="499"/>
                                          </p:stCondLst>
                                        </p:cTn>
                                        <p:tgtEl>
                                          <p:spTgt spid="181251">
                                            <p:txEl>
                                              <p:pRg st="1" end="1"/>
                                            </p:txEl>
                                          </p:spTgt>
                                        </p:tgtEl>
                                        <p:attrNameLst>
                                          <p:attrName>style.visibility</p:attrName>
                                        </p:attrNameLst>
                                      </p:cBhvr>
                                      <p:to>
                                        <p:strVal val="hidden"/>
                                      </p:to>
                                    </p:set>
                                  </p:childTnLst>
                                </p:cTn>
                              </p:par>
                              <p:par>
                                <p:cTn id="67" presetID="3" presetClass="exit" presetSubtype="10" fill="hold" grpId="1" nodeType="withEffect">
                                  <p:stCondLst>
                                    <p:cond delay="0"/>
                                  </p:stCondLst>
                                  <p:iterate type="lt">
                                    <p:tmPct val="0"/>
                                  </p:iterate>
                                  <p:childTnLst>
                                    <p:animEffect transition="out" filter="blinds(horizontal)">
                                      <p:cBhvr>
                                        <p:cTn id="68" dur="500"/>
                                        <p:tgtEl>
                                          <p:spTgt spid="181251">
                                            <p:txEl>
                                              <p:pRg st="2" end="2"/>
                                            </p:txEl>
                                          </p:spTgt>
                                        </p:tgtEl>
                                      </p:cBhvr>
                                    </p:animEffect>
                                    <p:set>
                                      <p:cBhvr>
                                        <p:cTn id="69" dur="1" fill="hold">
                                          <p:stCondLst>
                                            <p:cond delay="499"/>
                                          </p:stCondLst>
                                        </p:cTn>
                                        <p:tgtEl>
                                          <p:spTgt spid="181251">
                                            <p:txEl>
                                              <p:pRg st="2" end="2"/>
                                            </p:txEl>
                                          </p:spTgt>
                                        </p:tgtEl>
                                        <p:attrNameLst>
                                          <p:attrName>style.visibility</p:attrName>
                                        </p:attrNameLst>
                                      </p:cBhvr>
                                      <p:to>
                                        <p:strVal val="hidden"/>
                                      </p:to>
                                    </p:set>
                                  </p:childTnLst>
                                </p:cTn>
                              </p:par>
                              <p:par>
                                <p:cTn id="70" presetID="3" presetClass="exit" presetSubtype="10" fill="hold" grpId="1" nodeType="withEffect">
                                  <p:stCondLst>
                                    <p:cond delay="0"/>
                                  </p:stCondLst>
                                  <p:iterate type="lt">
                                    <p:tmPct val="0"/>
                                  </p:iterate>
                                  <p:childTnLst>
                                    <p:animEffect transition="out" filter="blinds(horizontal)">
                                      <p:cBhvr>
                                        <p:cTn id="71" dur="500"/>
                                        <p:tgtEl>
                                          <p:spTgt spid="181251">
                                            <p:txEl>
                                              <p:pRg st="3" end="3"/>
                                            </p:txEl>
                                          </p:spTgt>
                                        </p:tgtEl>
                                      </p:cBhvr>
                                    </p:animEffect>
                                    <p:set>
                                      <p:cBhvr>
                                        <p:cTn id="72" dur="1" fill="hold">
                                          <p:stCondLst>
                                            <p:cond delay="499"/>
                                          </p:stCondLst>
                                        </p:cTn>
                                        <p:tgtEl>
                                          <p:spTgt spid="181251">
                                            <p:txEl>
                                              <p:pRg st="3" end="3"/>
                                            </p:txEl>
                                          </p:spTgt>
                                        </p:tgtEl>
                                        <p:attrNameLst>
                                          <p:attrName>style.visibility</p:attrName>
                                        </p:attrNameLst>
                                      </p:cBhvr>
                                      <p:to>
                                        <p:strVal val="hidden"/>
                                      </p:to>
                                    </p:set>
                                  </p:childTnLst>
                                </p:cTn>
                              </p:par>
                              <p:par>
                                <p:cTn id="73" presetID="3" presetClass="exit" presetSubtype="10" fill="hold" grpId="1" nodeType="withEffect">
                                  <p:stCondLst>
                                    <p:cond delay="0"/>
                                  </p:stCondLst>
                                  <p:iterate type="lt">
                                    <p:tmPct val="0"/>
                                  </p:iterate>
                                  <p:childTnLst>
                                    <p:animEffect transition="out" filter="blinds(horizontal)">
                                      <p:cBhvr>
                                        <p:cTn id="74" dur="500"/>
                                        <p:tgtEl>
                                          <p:spTgt spid="181251">
                                            <p:txEl>
                                              <p:pRg st="4" end="4"/>
                                            </p:txEl>
                                          </p:spTgt>
                                        </p:tgtEl>
                                      </p:cBhvr>
                                    </p:animEffect>
                                    <p:set>
                                      <p:cBhvr>
                                        <p:cTn id="75" dur="1" fill="hold">
                                          <p:stCondLst>
                                            <p:cond delay="499"/>
                                          </p:stCondLst>
                                        </p:cTn>
                                        <p:tgtEl>
                                          <p:spTgt spid="181251">
                                            <p:txEl>
                                              <p:pRg st="4" end="4"/>
                                            </p:txEl>
                                          </p:spTgt>
                                        </p:tgtEl>
                                        <p:attrNameLst>
                                          <p:attrName>style.visibility</p:attrName>
                                        </p:attrNameLst>
                                      </p:cBhvr>
                                      <p:to>
                                        <p:strVal val="hidden"/>
                                      </p:to>
                                    </p:set>
                                  </p:childTnLst>
                                </p:cTn>
                              </p:par>
                              <p:par>
                                <p:cTn id="76" presetID="3" presetClass="exit" presetSubtype="10" fill="hold" nodeType="withEffect">
                                  <p:stCondLst>
                                    <p:cond delay="0"/>
                                  </p:stCondLst>
                                  <p:childTnLst>
                                    <p:animEffect transition="out" filter="blinds(horizontal)">
                                      <p:cBhvr>
                                        <p:cTn id="77" dur="500"/>
                                        <p:tgtEl>
                                          <p:spTgt spid="181252"/>
                                        </p:tgtEl>
                                      </p:cBhvr>
                                    </p:animEffect>
                                    <p:set>
                                      <p:cBhvr>
                                        <p:cTn id="78" dur="1" fill="hold">
                                          <p:stCondLst>
                                            <p:cond delay="499"/>
                                          </p:stCondLst>
                                        </p:cTn>
                                        <p:tgtEl>
                                          <p:spTgt spid="1812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0" grpId="0"/>
      <p:bldP spid="181250" grpId="1"/>
      <p:bldP spid="181251" grpId="0" build="p"/>
      <p:bldP spid="181251" grpId="1" build="p"/>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6114" name="Rectangle 2"/>
          <p:cNvSpPr>
            <a:spLocks noGrp="1" noChangeArrowheads="1"/>
          </p:cNvSpPr>
          <p:nvPr>
            <p:ph type="title" idx="4294967295"/>
          </p:nvPr>
        </p:nvSpPr>
        <p:spPr>
          <a:xfrm>
            <a:off x="0" y="0"/>
            <a:ext cx="9144000" cy="1143000"/>
          </a:xfrm>
        </p:spPr>
        <p:txBody>
          <a:bodyPr anchorCtr="1"/>
          <a:lstStyle/>
          <a:p>
            <a:pPr eaLnBrk="1" hangingPunct="1">
              <a:defRPr/>
            </a:pPr>
            <a:r>
              <a:rPr lang="en-US" sz="5400" smtClean="0">
                <a:solidFill>
                  <a:schemeClr val="tx1"/>
                </a:solidFill>
                <a:ea typeface="ＭＳ Ｐゴシック" pitchFamily="34" charset="-128"/>
              </a:rPr>
              <a:t>Doctrine of Monomorphism</a:t>
            </a:r>
          </a:p>
        </p:txBody>
      </p:sp>
      <p:sp>
        <p:nvSpPr>
          <p:cNvPr id="346115" name="Rectangle 3"/>
          <p:cNvSpPr>
            <a:spLocks noGrp="1" noChangeArrowheads="1"/>
          </p:cNvSpPr>
          <p:nvPr>
            <p:ph type="body" sz="half" idx="4294967295"/>
          </p:nvPr>
        </p:nvSpPr>
        <p:spPr>
          <a:xfrm>
            <a:off x="381000" y="1219200"/>
            <a:ext cx="4419600" cy="5334000"/>
          </a:xfrm>
        </p:spPr>
        <p:txBody>
          <a:bodyPr/>
          <a:lstStyle/>
          <a:p>
            <a:pPr eaLnBrk="1" hangingPunct="1">
              <a:lnSpc>
                <a:spcPct val="90000"/>
              </a:lnSpc>
              <a:defRPr/>
            </a:pPr>
            <a:r>
              <a:rPr lang="en-US" sz="2000" u="sng" smtClean="0">
                <a:ea typeface="ＭＳ Ｐゴシック" pitchFamily="34" charset="-128"/>
              </a:rPr>
              <a:t>Louis Pasteur (1822-1895)</a:t>
            </a:r>
          </a:p>
          <a:p>
            <a:pPr eaLnBrk="1" hangingPunct="1">
              <a:lnSpc>
                <a:spcPct val="90000"/>
              </a:lnSpc>
              <a:defRPr/>
            </a:pPr>
            <a:r>
              <a:rPr lang="en-US" sz="2000" smtClean="0">
                <a:ea typeface="ＭＳ Ｐゴシック" pitchFamily="34" charset="-128"/>
              </a:rPr>
              <a:t>In 1840 Jacob Henle in his essay </a:t>
            </a:r>
            <a:r>
              <a:rPr lang="ja-JP" altLang="en-US" sz="2000" smtClean="0">
                <a:ea typeface="ＭＳ Ｐゴシック" pitchFamily="34" charset="-128"/>
              </a:rPr>
              <a:t>“</a:t>
            </a:r>
            <a:r>
              <a:rPr lang="en-US" altLang="ja-JP" sz="2000" smtClean="0">
                <a:ea typeface="ＭＳ Ｐゴシック" pitchFamily="34" charset="-128"/>
              </a:rPr>
              <a:t>On Miasmata and Contagia</a:t>
            </a:r>
            <a:r>
              <a:rPr lang="ja-JP" altLang="en-US" sz="2000" smtClean="0">
                <a:ea typeface="ＭＳ Ｐゴシック" pitchFamily="34" charset="-128"/>
              </a:rPr>
              <a:t>”</a:t>
            </a:r>
            <a:r>
              <a:rPr lang="en-US" altLang="ja-JP" sz="2000" smtClean="0">
                <a:ea typeface="ＭＳ Ｐゴシック" pitchFamily="34" charset="-128"/>
              </a:rPr>
              <a:t> formulated the modern germ theory that disease grew out of and from bacteria.</a:t>
            </a:r>
          </a:p>
          <a:p>
            <a:pPr eaLnBrk="1" hangingPunct="1">
              <a:lnSpc>
                <a:spcPct val="90000"/>
              </a:lnSpc>
              <a:defRPr/>
            </a:pPr>
            <a:r>
              <a:rPr lang="en-US" sz="2000" smtClean="0">
                <a:ea typeface="ＭＳ Ｐゴシック" pitchFamily="34" charset="-128"/>
              </a:rPr>
              <a:t>Germ Theory – In 1860 Pasteur suggested that living organisms not chemical chain reactions caused fermentation.</a:t>
            </a:r>
          </a:p>
          <a:p>
            <a:pPr eaLnBrk="1" hangingPunct="1">
              <a:lnSpc>
                <a:spcPct val="90000"/>
              </a:lnSpc>
              <a:defRPr/>
            </a:pPr>
            <a:r>
              <a:rPr lang="en-US" sz="2000" smtClean="0">
                <a:ea typeface="ＭＳ Ｐゴシック" pitchFamily="34" charset="-128"/>
              </a:rPr>
              <a:t>Father of Monomorphism</a:t>
            </a:r>
          </a:p>
          <a:p>
            <a:pPr eaLnBrk="1" hangingPunct="1">
              <a:lnSpc>
                <a:spcPct val="90000"/>
              </a:lnSpc>
              <a:defRPr/>
            </a:pPr>
            <a:r>
              <a:rPr lang="en-US" sz="2000" smtClean="0">
                <a:ea typeface="ＭＳ Ｐゴシック" pitchFamily="34" charset="-128"/>
              </a:rPr>
              <a:t>One form one function</a:t>
            </a:r>
          </a:p>
          <a:p>
            <a:pPr eaLnBrk="1" hangingPunct="1">
              <a:lnSpc>
                <a:spcPct val="90000"/>
              </a:lnSpc>
              <a:defRPr/>
            </a:pPr>
            <a:r>
              <a:rPr lang="en-US" sz="2000" smtClean="0">
                <a:ea typeface="ＭＳ Ｐゴシック" pitchFamily="34" charset="-128"/>
              </a:rPr>
              <a:t>Germs are unchangeable</a:t>
            </a:r>
          </a:p>
          <a:p>
            <a:pPr eaLnBrk="1" hangingPunct="1">
              <a:lnSpc>
                <a:spcPct val="90000"/>
              </a:lnSpc>
              <a:defRPr/>
            </a:pPr>
            <a:r>
              <a:rPr lang="en-US" sz="2000" smtClean="0">
                <a:ea typeface="ＭＳ Ｐゴシック" pitchFamily="34" charset="-128"/>
              </a:rPr>
              <a:t>Germs invade the body</a:t>
            </a:r>
          </a:p>
          <a:p>
            <a:pPr eaLnBrk="1" hangingPunct="1">
              <a:lnSpc>
                <a:spcPct val="90000"/>
              </a:lnSpc>
              <a:defRPr/>
            </a:pPr>
            <a:r>
              <a:rPr lang="en-US" sz="2000" smtClean="0">
                <a:ea typeface="ＭＳ Ｐゴシック" pitchFamily="34" charset="-128"/>
              </a:rPr>
              <a:t>Germs cause disease</a:t>
            </a:r>
          </a:p>
          <a:p>
            <a:pPr eaLnBrk="1" hangingPunct="1">
              <a:lnSpc>
                <a:spcPct val="90000"/>
              </a:lnSpc>
              <a:defRPr/>
            </a:pPr>
            <a:r>
              <a:rPr lang="en-US" sz="2000" smtClean="0">
                <a:ea typeface="ＭＳ Ｐゴシック" pitchFamily="34" charset="-128"/>
              </a:rPr>
              <a:t>Vaccinations</a:t>
            </a:r>
          </a:p>
          <a:p>
            <a:pPr eaLnBrk="1" hangingPunct="1">
              <a:lnSpc>
                <a:spcPct val="90000"/>
              </a:lnSpc>
              <a:defRPr/>
            </a:pPr>
            <a:r>
              <a:rPr lang="en-US" sz="2000" smtClean="0">
                <a:ea typeface="ＭＳ Ｐゴシック" pitchFamily="34" charset="-128"/>
              </a:rPr>
              <a:t>Classical Scientist</a:t>
            </a:r>
          </a:p>
          <a:p>
            <a:pPr eaLnBrk="1" hangingPunct="1">
              <a:lnSpc>
                <a:spcPct val="90000"/>
              </a:lnSpc>
              <a:defRPr/>
            </a:pPr>
            <a:endParaRPr lang="en-US" sz="2000" smtClean="0">
              <a:ea typeface="ＭＳ Ｐゴシック" pitchFamily="34" charset="-128"/>
            </a:endParaRPr>
          </a:p>
        </p:txBody>
      </p:sp>
      <p:pic>
        <p:nvPicPr>
          <p:cNvPr id="346116" name="Picture 4" descr="Slide 1-14"/>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5127625" y="1295400"/>
            <a:ext cx="2882900" cy="42672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891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46114"/>
                                        </p:tgtEl>
                                        <p:attrNameLst>
                                          <p:attrName>style.visibility</p:attrName>
                                        </p:attrNameLst>
                                      </p:cBhvr>
                                      <p:to>
                                        <p:strVal val="visible"/>
                                      </p:to>
                                    </p:set>
                                    <p:anim calcmode="lin" valueType="num">
                                      <p:cBhvr>
                                        <p:cTn id="7" dur="1000" fill="hold"/>
                                        <p:tgtEl>
                                          <p:spTgt spid="346114"/>
                                        </p:tgtEl>
                                        <p:attrNameLst>
                                          <p:attrName>ppt_w</p:attrName>
                                        </p:attrNameLst>
                                      </p:cBhvr>
                                      <p:tavLst>
                                        <p:tav tm="0">
                                          <p:val>
                                            <p:fltVal val="0"/>
                                          </p:val>
                                        </p:tav>
                                        <p:tav tm="100000">
                                          <p:val>
                                            <p:strVal val="#ppt_w"/>
                                          </p:val>
                                        </p:tav>
                                      </p:tavLst>
                                    </p:anim>
                                    <p:anim calcmode="lin" valueType="num">
                                      <p:cBhvr>
                                        <p:cTn id="8" dur="1000" fill="hold"/>
                                        <p:tgtEl>
                                          <p:spTgt spid="3461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46115">
                                            <p:txEl>
                                              <p:pRg st="0" end="0"/>
                                            </p:txEl>
                                          </p:spTgt>
                                        </p:tgtEl>
                                        <p:attrNameLst>
                                          <p:attrName>style.visibility</p:attrName>
                                        </p:attrNameLst>
                                      </p:cBhvr>
                                      <p:to>
                                        <p:strVal val="visible"/>
                                      </p:to>
                                    </p:set>
                                    <p:anim calcmode="lin" valueType="num">
                                      <p:cBhvr>
                                        <p:cTn id="13" dur="1000" fill="hold"/>
                                        <p:tgtEl>
                                          <p:spTgt spid="34611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461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46115">
                                            <p:txEl>
                                              <p:pRg st="1" end="1"/>
                                            </p:txEl>
                                          </p:spTgt>
                                        </p:tgtEl>
                                        <p:attrNameLst>
                                          <p:attrName>style.visibility</p:attrName>
                                        </p:attrNameLst>
                                      </p:cBhvr>
                                      <p:to>
                                        <p:strVal val="visible"/>
                                      </p:to>
                                    </p:set>
                                    <p:anim calcmode="lin" valueType="num">
                                      <p:cBhvr>
                                        <p:cTn id="19" dur="1000" fill="hold"/>
                                        <p:tgtEl>
                                          <p:spTgt spid="346115">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4611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46115">
                                            <p:txEl>
                                              <p:pRg st="2" end="2"/>
                                            </p:txEl>
                                          </p:spTgt>
                                        </p:tgtEl>
                                        <p:attrNameLst>
                                          <p:attrName>style.visibility</p:attrName>
                                        </p:attrNameLst>
                                      </p:cBhvr>
                                      <p:to>
                                        <p:strVal val="visible"/>
                                      </p:to>
                                    </p:set>
                                    <p:anim calcmode="lin" valueType="num">
                                      <p:cBhvr>
                                        <p:cTn id="25" dur="1000" fill="hold"/>
                                        <p:tgtEl>
                                          <p:spTgt spid="346115">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34611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46115">
                                            <p:txEl>
                                              <p:pRg st="3" end="3"/>
                                            </p:txEl>
                                          </p:spTgt>
                                        </p:tgtEl>
                                        <p:attrNameLst>
                                          <p:attrName>style.visibility</p:attrName>
                                        </p:attrNameLst>
                                      </p:cBhvr>
                                      <p:to>
                                        <p:strVal val="visible"/>
                                      </p:to>
                                    </p:set>
                                    <p:anim calcmode="lin" valueType="num">
                                      <p:cBhvr>
                                        <p:cTn id="31" dur="1000" fill="hold"/>
                                        <p:tgtEl>
                                          <p:spTgt spid="34611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4611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346115">
                                            <p:txEl>
                                              <p:pRg st="4" end="4"/>
                                            </p:txEl>
                                          </p:spTgt>
                                        </p:tgtEl>
                                        <p:attrNameLst>
                                          <p:attrName>style.visibility</p:attrName>
                                        </p:attrNameLst>
                                      </p:cBhvr>
                                      <p:to>
                                        <p:strVal val="visible"/>
                                      </p:to>
                                    </p:set>
                                    <p:anim calcmode="lin" valueType="num">
                                      <p:cBhvr>
                                        <p:cTn id="37" dur="1000" fill="hold"/>
                                        <p:tgtEl>
                                          <p:spTgt spid="346115">
                                            <p:txEl>
                                              <p:pRg st="4" end="4"/>
                                            </p:txEl>
                                          </p:spTgt>
                                        </p:tgtEl>
                                        <p:attrNameLst>
                                          <p:attrName>ppt_w</p:attrName>
                                        </p:attrNameLst>
                                      </p:cBhvr>
                                      <p:tavLst>
                                        <p:tav tm="0">
                                          <p:val>
                                            <p:fltVal val="0"/>
                                          </p:val>
                                        </p:tav>
                                        <p:tav tm="100000">
                                          <p:val>
                                            <p:strVal val="#ppt_w"/>
                                          </p:val>
                                        </p:tav>
                                      </p:tavLst>
                                    </p:anim>
                                    <p:anim calcmode="lin" valueType="num">
                                      <p:cBhvr>
                                        <p:cTn id="38" dur="1000" fill="hold"/>
                                        <p:tgtEl>
                                          <p:spTgt spid="34611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346115">
                                            <p:txEl>
                                              <p:pRg st="5" end="5"/>
                                            </p:txEl>
                                          </p:spTgt>
                                        </p:tgtEl>
                                        <p:attrNameLst>
                                          <p:attrName>style.visibility</p:attrName>
                                        </p:attrNameLst>
                                      </p:cBhvr>
                                      <p:to>
                                        <p:strVal val="visible"/>
                                      </p:to>
                                    </p:set>
                                    <p:anim calcmode="lin" valueType="num">
                                      <p:cBhvr>
                                        <p:cTn id="43" dur="1000" fill="hold"/>
                                        <p:tgtEl>
                                          <p:spTgt spid="346115">
                                            <p:txEl>
                                              <p:pRg st="5" end="5"/>
                                            </p:txEl>
                                          </p:spTgt>
                                        </p:tgtEl>
                                        <p:attrNameLst>
                                          <p:attrName>ppt_w</p:attrName>
                                        </p:attrNameLst>
                                      </p:cBhvr>
                                      <p:tavLst>
                                        <p:tav tm="0">
                                          <p:val>
                                            <p:fltVal val="0"/>
                                          </p:val>
                                        </p:tav>
                                        <p:tav tm="100000">
                                          <p:val>
                                            <p:strVal val="#ppt_w"/>
                                          </p:val>
                                        </p:tav>
                                      </p:tavLst>
                                    </p:anim>
                                    <p:anim calcmode="lin" valueType="num">
                                      <p:cBhvr>
                                        <p:cTn id="44" dur="1000" fill="hold"/>
                                        <p:tgtEl>
                                          <p:spTgt spid="346115">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346115">
                                            <p:txEl>
                                              <p:pRg st="6" end="6"/>
                                            </p:txEl>
                                          </p:spTgt>
                                        </p:tgtEl>
                                        <p:attrNameLst>
                                          <p:attrName>style.visibility</p:attrName>
                                        </p:attrNameLst>
                                      </p:cBhvr>
                                      <p:to>
                                        <p:strVal val="visible"/>
                                      </p:to>
                                    </p:set>
                                    <p:anim calcmode="lin" valueType="num">
                                      <p:cBhvr>
                                        <p:cTn id="49" dur="1000" fill="hold"/>
                                        <p:tgtEl>
                                          <p:spTgt spid="346115">
                                            <p:txEl>
                                              <p:pRg st="6" end="6"/>
                                            </p:txEl>
                                          </p:spTgt>
                                        </p:tgtEl>
                                        <p:attrNameLst>
                                          <p:attrName>ppt_w</p:attrName>
                                        </p:attrNameLst>
                                      </p:cBhvr>
                                      <p:tavLst>
                                        <p:tav tm="0">
                                          <p:val>
                                            <p:fltVal val="0"/>
                                          </p:val>
                                        </p:tav>
                                        <p:tav tm="100000">
                                          <p:val>
                                            <p:strVal val="#ppt_w"/>
                                          </p:val>
                                        </p:tav>
                                      </p:tavLst>
                                    </p:anim>
                                    <p:anim calcmode="lin" valueType="num">
                                      <p:cBhvr>
                                        <p:cTn id="50" dur="1000" fill="hold"/>
                                        <p:tgtEl>
                                          <p:spTgt spid="346115">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346115">
                                            <p:txEl>
                                              <p:pRg st="7" end="7"/>
                                            </p:txEl>
                                          </p:spTgt>
                                        </p:tgtEl>
                                        <p:attrNameLst>
                                          <p:attrName>style.visibility</p:attrName>
                                        </p:attrNameLst>
                                      </p:cBhvr>
                                      <p:to>
                                        <p:strVal val="visible"/>
                                      </p:to>
                                    </p:set>
                                    <p:anim calcmode="lin" valueType="num">
                                      <p:cBhvr>
                                        <p:cTn id="55" dur="1000" fill="hold"/>
                                        <p:tgtEl>
                                          <p:spTgt spid="346115">
                                            <p:txEl>
                                              <p:pRg st="7" end="7"/>
                                            </p:txEl>
                                          </p:spTgt>
                                        </p:tgtEl>
                                        <p:attrNameLst>
                                          <p:attrName>ppt_w</p:attrName>
                                        </p:attrNameLst>
                                      </p:cBhvr>
                                      <p:tavLst>
                                        <p:tav tm="0">
                                          <p:val>
                                            <p:fltVal val="0"/>
                                          </p:val>
                                        </p:tav>
                                        <p:tav tm="100000">
                                          <p:val>
                                            <p:strVal val="#ppt_w"/>
                                          </p:val>
                                        </p:tav>
                                      </p:tavLst>
                                    </p:anim>
                                    <p:anim calcmode="lin" valueType="num">
                                      <p:cBhvr>
                                        <p:cTn id="56" dur="1000" fill="hold"/>
                                        <p:tgtEl>
                                          <p:spTgt spid="346115">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346115">
                                            <p:txEl>
                                              <p:pRg st="8" end="8"/>
                                            </p:txEl>
                                          </p:spTgt>
                                        </p:tgtEl>
                                        <p:attrNameLst>
                                          <p:attrName>style.visibility</p:attrName>
                                        </p:attrNameLst>
                                      </p:cBhvr>
                                      <p:to>
                                        <p:strVal val="visible"/>
                                      </p:to>
                                    </p:set>
                                    <p:anim calcmode="lin" valueType="num">
                                      <p:cBhvr>
                                        <p:cTn id="61" dur="1000" fill="hold"/>
                                        <p:tgtEl>
                                          <p:spTgt spid="346115">
                                            <p:txEl>
                                              <p:pRg st="8" end="8"/>
                                            </p:txEl>
                                          </p:spTgt>
                                        </p:tgtEl>
                                        <p:attrNameLst>
                                          <p:attrName>ppt_w</p:attrName>
                                        </p:attrNameLst>
                                      </p:cBhvr>
                                      <p:tavLst>
                                        <p:tav tm="0">
                                          <p:val>
                                            <p:fltVal val="0"/>
                                          </p:val>
                                        </p:tav>
                                        <p:tav tm="100000">
                                          <p:val>
                                            <p:strVal val="#ppt_w"/>
                                          </p:val>
                                        </p:tav>
                                      </p:tavLst>
                                    </p:anim>
                                    <p:anim calcmode="lin" valueType="num">
                                      <p:cBhvr>
                                        <p:cTn id="62" dur="1000" fill="hold"/>
                                        <p:tgtEl>
                                          <p:spTgt spid="346115">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346115">
                                            <p:txEl>
                                              <p:pRg st="9" end="9"/>
                                            </p:txEl>
                                          </p:spTgt>
                                        </p:tgtEl>
                                        <p:attrNameLst>
                                          <p:attrName>style.visibility</p:attrName>
                                        </p:attrNameLst>
                                      </p:cBhvr>
                                      <p:to>
                                        <p:strVal val="visible"/>
                                      </p:to>
                                    </p:set>
                                    <p:anim calcmode="lin" valueType="num">
                                      <p:cBhvr>
                                        <p:cTn id="67" dur="1000" fill="hold"/>
                                        <p:tgtEl>
                                          <p:spTgt spid="346115">
                                            <p:txEl>
                                              <p:pRg st="9" end="9"/>
                                            </p:txEl>
                                          </p:spTgt>
                                        </p:tgtEl>
                                        <p:attrNameLst>
                                          <p:attrName>ppt_w</p:attrName>
                                        </p:attrNameLst>
                                      </p:cBhvr>
                                      <p:tavLst>
                                        <p:tav tm="0">
                                          <p:val>
                                            <p:fltVal val="0"/>
                                          </p:val>
                                        </p:tav>
                                        <p:tav tm="100000">
                                          <p:val>
                                            <p:strVal val="#ppt_w"/>
                                          </p:val>
                                        </p:tav>
                                      </p:tavLst>
                                    </p:anim>
                                    <p:anim calcmode="lin" valueType="num">
                                      <p:cBhvr>
                                        <p:cTn id="68" dur="1000" fill="hold"/>
                                        <p:tgtEl>
                                          <p:spTgt spid="346115">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xit" presetSubtype="10" fill="hold" grpId="1" nodeType="clickEffect">
                                  <p:stCondLst>
                                    <p:cond delay="0"/>
                                  </p:stCondLst>
                                  <p:childTnLst>
                                    <p:anim calcmode="lin" valueType="num">
                                      <p:cBhvr>
                                        <p:cTn id="72" dur="500"/>
                                        <p:tgtEl>
                                          <p:spTgt spid="346114"/>
                                        </p:tgtEl>
                                        <p:attrNameLst>
                                          <p:attrName>ppt_w</p:attrName>
                                        </p:attrNameLst>
                                      </p:cBhvr>
                                      <p:tavLst>
                                        <p:tav tm="0">
                                          <p:val>
                                            <p:strVal val="ppt_w"/>
                                          </p:val>
                                        </p:tav>
                                        <p:tav tm="100000">
                                          <p:val>
                                            <p:fltVal val="0"/>
                                          </p:val>
                                        </p:tav>
                                      </p:tavLst>
                                    </p:anim>
                                    <p:anim calcmode="lin" valueType="num">
                                      <p:cBhvr>
                                        <p:cTn id="73" dur="500"/>
                                        <p:tgtEl>
                                          <p:spTgt spid="346114"/>
                                        </p:tgtEl>
                                        <p:attrNameLst>
                                          <p:attrName>ppt_h</p:attrName>
                                        </p:attrNameLst>
                                      </p:cBhvr>
                                      <p:tavLst>
                                        <p:tav tm="0">
                                          <p:val>
                                            <p:strVal val="ppt_h"/>
                                          </p:val>
                                        </p:tav>
                                        <p:tav tm="100000">
                                          <p:val>
                                            <p:strVal val="ppt_h"/>
                                          </p:val>
                                        </p:tav>
                                      </p:tavLst>
                                    </p:anim>
                                    <p:set>
                                      <p:cBhvr>
                                        <p:cTn id="74" dur="1" fill="hold">
                                          <p:stCondLst>
                                            <p:cond delay="499"/>
                                          </p:stCondLst>
                                        </p:cTn>
                                        <p:tgtEl>
                                          <p:spTgt spid="346114"/>
                                        </p:tgtEl>
                                        <p:attrNameLst>
                                          <p:attrName>style.visibility</p:attrName>
                                        </p:attrNameLst>
                                      </p:cBhvr>
                                      <p:to>
                                        <p:strVal val="hidden"/>
                                      </p:to>
                                    </p:set>
                                  </p:childTnLst>
                                </p:cTn>
                              </p:par>
                              <p:par>
                                <p:cTn id="75" presetID="17" presetClass="exit" presetSubtype="10" fill="hold" grpId="1" nodeType="withEffect">
                                  <p:stCondLst>
                                    <p:cond delay="0"/>
                                  </p:stCondLst>
                                  <p:childTnLst>
                                    <p:anim calcmode="lin" valueType="num">
                                      <p:cBhvr>
                                        <p:cTn id="76" dur="500"/>
                                        <p:tgtEl>
                                          <p:spTgt spid="346115">
                                            <p:txEl>
                                              <p:pRg st="0" end="0"/>
                                            </p:txEl>
                                          </p:spTgt>
                                        </p:tgtEl>
                                        <p:attrNameLst>
                                          <p:attrName>ppt_w</p:attrName>
                                        </p:attrNameLst>
                                      </p:cBhvr>
                                      <p:tavLst>
                                        <p:tav tm="0">
                                          <p:val>
                                            <p:strVal val="ppt_w"/>
                                          </p:val>
                                        </p:tav>
                                        <p:tav tm="100000">
                                          <p:val>
                                            <p:fltVal val="0"/>
                                          </p:val>
                                        </p:tav>
                                      </p:tavLst>
                                    </p:anim>
                                    <p:anim calcmode="lin" valueType="num">
                                      <p:cBhvr>
                                        <p:cTn id="77" dur="500"/>
                                        <p:tgtEl>
                                          <p:spTgt spid="346115">
                                            <p:txEl>
                                              <p:pRg st="0" end="0"/>
                                            </p:txEl>
                                          </p:spTgt>
                                        </p:tgtEl>
                                        <p:attrNameLst>
                                          <p:attrName>ppt_h</p:attrName>
                                        </p:attrNameLst>
                                      </p:cBhvr>
                                      <p:tavLst>
                                        <p:tav tm="0">
                                          <p:val>
                                            <p:strVal val="ppt_h"/>
                                          </p:val>
                                        </p:tav>
                                        <p:tav tm="100000">
                                          <p:val>
                                            <p:strVal val="ppt_h"/>
                                          </p:val>
                                        </p:tav>
                                      </p:tavLst>
                                    </p:anim>
                                    <p:set>
                                      <p:cBhvr>
                                        <p:cTn id="78" dur="1" fill="hold">
                                          <p:stCondLst>
                                            <p:cond delay="499"/>
                                          </p:stCondLst>
                                        </p:cTn>
                                        <p:tgtEl>
                                          <p:spTgt spid="346115">
                                            <p:txEl>
                                              <p:pRg st="0" end="0"/>
                                            </p:txEl>
                                          </p:spTgt>
                                        </p:tgtEl>
                                        <p:attrNameLst>
                                          <p:attrName>style.visibility</p:attrName>
                                        </p:attrNameLst>
                                      </p:cBhvr>
                                      <p:to>
                                        <p:strVal val="hidden"/>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7" presetClass="exit" presetSubtype="10" fill="hold" grpId="1" nodeType="clickEffect">
                                  <p:stCondLst>
                                    <p:cond delay="0"/>
                                  </p:stCondLst>
                                  <p:childTnLst>
                                    <p:anim calcmode="lin" valueType="num">
                                      <p:cBhvr>
                                        <p:cTn id="82" dur="500"/>
                                        <p:tgtEl>
                                          <p:spTgt spid="346115">
                                            <p:txEl>
                                              <p:pRg st="1" end="1"/>
                                            </p:txEl>
                                          </p:spTgt>
                                        </p:tgtEl>
                                        <p:attrNameLst>
                                          <p:attrName>ppt_w</p:attrName>
                                        </p:attrNameLst>
                                      </p:cBhvr>
                                      <p:tavLst>
                                        <p:tav tm="0">
                                          <p:val>
                                            <p:strVal val="ppt_w"/>
                                          </p:val>
                                        </p:tav>
                                        <p:tav tm="100000">
                                          <p:val>
                                            <p:fltVal val="0"/>
                                          </p:val>
                                        </p:tav>
                                      </p:tavLst>
                                    </p:anim>
                                    <p:anim calcmode="lin" valueType="num">
                                      <p:cBhvr>
                                        <p:cTn id="83" dur="500"/>
                                        <p:tgtEl>
                                          <p:spTgt spid="346115">
                                            <p:txEl>
                                              <p:pRg st="1" end="1"/>
                                            </p:txEl>
                                          </p:spTgt>
                                        </p:tgtEl>
                                        <p:attrNameLst>
                                          <p:attrName>ppt_h</p:attrName>
                                        </p:attrNameLst>
                                      </p:cBhvr>
                                      <p:tavLst>
                                        <p:tav tm="0">
                                          <p:val>
                                            <p:strVal val="ppt_h"/>
                                          </p:val>
                                        </p:tav>
                                        <p:tav tm="100000">
                                          <p:val>
                                            <p:strVal val="ppt_h"/>
                                          </p:val>
                                        </p:tav>
                                      </p:tavLst>
                                    </p:anim>
                                    <p:set>
                                      <p:cBhvr>
                                        <p:cTn id="84" dur="1" fill="hold">
                                          <p:stCondLst>
                                            <p:cond delay="499"/>
                                          </p:stCondLst>
                                        </p:cTn>
                                        <p:tgtEl>
                                          <p:spTgt spid="346115">
                                            <p:txEl>
                                              <p:pRg st="1" end="1"/>
                                            </p:txEl>
                                          </p:spTgt>
                                        </p:tgtEl>
                                        <p:attrNameLst>
                                          <p:attrName>style.visibility</p:attrName>
                                        </p:attrNameLst>
                                      </p:cBhvr>
                                      <p:to>
                                        <p:strVal val="hidden"/>
                                      </p:to>
                                    </p:set>
                                  </p:childTnLst>
                                </p:cTn>
                              </p:par>
                              <p:par>
                                <p:cTn id="85" presetID="17" presetClass="exit" presetSubtype="10" fill="hold" grpId="1" nodeType="withEffect">
                                  <p:stCondLst>
                                    <p:cond delay="0"/>
                                  </p:stCondLst>
                                  <p:childTnLst>
                                    <p:anim calcmode="lin" valueType="num">
                                      <p:cBhvr>
                                        <p:cTn id="86" dur="500"/>
                                        <p:tgtEl>
                                          <p:spTgt spid="346115">
                                            <p:txEl>
                                              <p:pRg st="2" end="2"/>
                                            </p:txEl>
                                          </p:spTgt>
                                        </p:tgtEl>
                                        <p:attrNameLst>
                                          <p:attrName>ppt_w</p:attrName>
                                        </p:attrNameLst>
                                      </p:cBhvr>
                                      <p:tavLst>
                                        <p:tav tm="0">
                                          <p:val>
                                            <p:strVal val="ppt_w"/>
                                          </p:val>
                                        </p:tav>
                                        <p:tav tm="100000">
                                          <p:val>
                                            <p:fltVal val="0"/>
                                          </p:val>
                                        </p:tav>
                                      </p:tavLst>
                                    </p:anim>
                                    <p:anim calcmode="lin" valueType="num">
                                      <p:cBhvr>
                                        <p:cTn id="87" dur="500"/>
                                        <p:tgtEl>
                                          <p:spTgt spid="346115">
                                            <p:txEl>
                                              <p:pRg st="2" end="2"/>
                                            </p:txEl>
                                          </p:spTgt>
                                        </p:tgtEl>
                                        <p:attrNameLst>
                                          <p:attrName>ppt_h</p:attrName>
                                        </p:attrNameLst>
                                      </p:cBhvr>
                                      <p:tavLst>
                                        <p:tav tm="0">
                                          <p:val>
                                            <p:strVal val="ppt_h"/>
                                          </p:val>
                                        </p:tav>
                                        <p:tav tm="100000">
                                          <p:val>
                                            <p:strVal val="ppt_h"/>
                                          </p:val>
                                        </p:tav>
                                      </p:tavLst>
                                    </p:anim>
                                    <p:set>
                                      <p:cBhvr>
                                        <p:cTn id="88" dur="1" fill="hold">
                                          <p:stCondLst>
                                            <p:cond delay="499"/>
                                          </p:stCondLst>
                                        </p:cTn>
                                        <p:tgtEl>
                                          <p:spTgt spid="346115">
                                            <p:txEl>
                                              <p:pRg st="2" end="2"/>
                                            </p:txEl>
                                          </p:spTgt>
                                        </p:tgtEl>
                                        <p:attrNameLst>
                                          <p:attrName>style.visibility</p:attrName>
                                        </p:attrNameLst>
                                      </p:cBhvr>
                                      <p:to>
                                        <p:strVal val="hidden"/>
                                      </p:to>
                                    </p:set>
                                  </p:childTnLst>
                                </p:cTn>
                              </p:par>
                              <p:par>
                                <p:cTn id="89" presetID="17" presetClass="exit" presetSubtype="10" fill="hold" grpId="1" nodeType="withEffect">
                                  <p:stCondLst>
                                    <p:cond delay="0"/>
                                  </p:stCondLst>
                                  <p:childTnLst>
                                    <p:anim calcmode="lin" valueType="num">
                                      <p:cBhvr>
                                        <p:cTn id="90" dur="500"/>
                                        <p:tgtEl>
                                          <p:spTgt spid="346115">
                                            <p:txEl>
                                              <p:pRg st="3" end="3"/>
                                            </p:txEl>
                                          </p:spTgt>
                                        </p:tgtEl>
                                        <p:attrNameLst>
                                          <p:attrName>ppt_w</p:attrName>
                                        </p:attrNameLst>
                                      </p:cBhvr>
                                      <p:tavLst>
                                        <p:tav tm="0">
                                          <p:val>
                                            <p:strVal val="ppt_w"/>
                                          </p:val>
                                        </p:tav>
                                        <p:tav tm="100000">
                                          <p:val>
                                            <p:fltVal val="0"/>
                                          </p:val>
                                        </p:tav>
                                      </p:tavLst>
                                    </p:anim>
                                    <p:anim calcmode="lin" valueType="num">
                                      <p:cBhvr>
                                        <p:cTn id="91" dur="500"/>
                                        <p:tgtEl>
                                          <p:spTgt spid="346115">
                                            <p:txEl>
                                              <p:pRg st="3" end="3"/>
                                            </p:txEl>
                                          </p:spTgt>
                                        </p:tgtEl>
                                        <p:attrNameLst>
                                          <p:attrName>ppt_h</p:attrName>
                                        </p:attrNameLst>
                                      </p:cBhvr>
                                      <p:tavLst>
                                        <p:tav tm="0">
                                          <p:val>
                                            <p:strVal val="ppt_h"/>
                                          </p:val>
                                        </p:tav>
                                        <p:tav tm="100000">
                                          <p:val>
                                            <p:strVal val="ppt_h"/>
                                          </p:val>
                                        </p:tav>
                                      </p:tavLst>
                                    </p:anim>
                                    <p:set>
                                      <p:cBhvr>
                                        <p:cTn id="92" dur="1" fill="hold">
                                          <p:stCondLst>
                                            <p:cond delay="499"/>
                                          </p:stCondLst>
                                        </p:cTn>
                                        <p:tgtEl>
                                          <p:spTgt spid="346115">
                                            <p:txEl>
                                              <p:pRg st="3" end="3"/>
                                            </p:txEl>
                                          </p:spTgt>
                                        </p:tgtEl>
                                        <p:attrNameLst>
                                          <p:attrName>style.visibility</p:attrName>
                                        </p:attrNameLst>
                                      </p:cBhvr>
                                      <p:to>
                                        <p:strVal val="hidden"/>
                                      </p:to>
                                    </p:set>
                                  </p:childTnLst>
                                </p:cTn>
                              </p:par>
                              <p:par>
                                <p:cTn id="93" presetID="17" presetClass="exit" presetSubtype="10" fill="hold" grpId="1" nodeType="withEffect">
                                  <p:stCondLst>
                                    <p:cond delay="0"/>
                                  </p:stCondLst>
                                  <p:childTnLst>
                                    <p:anim calcmode="lin" valueType="num">
                                      <p:cBhvr>
                                        <p:cTn id="94" dur="500"/>
                                        <p:tgtEl>
                                          <p:spTgt spid="346115">
                                            <p:txEl>
                                              <p:pRg st="4" end="4"/>
                                            </p:txEl>
                                          </p:spTgt>
                                        </p:tgtEl>
                                        <p:attrNameLst>
                                          <p:attrName>ppt_w</p:attrName>
                                        </p:attrNameLst>
                                      </p:cBhvr>
                                      <p:tavLst>
                                        <p:tav tm="0">
                                          <p:val>
                                            <p:strVal val="ppt_w"/>
                                          </p:val>
                                        </p:tav>
                                        <p:tav tm="100000">
                                          <p:val>
                                            <p:fltVal val="0"/>
                                          </p:val>
                                        </p:tav>
                                      </p:tavLst>
                                    </p:anim>
                                    <p:anim calcmode="lin" valueType="num">
                                      <p:cBhvr>
                                        <p:cTn id="95" dur="500"/>
                                        <p:tgtEl>
                                          <p:spTgt spid="346115">
                                            <p:txEl>
                                              <p:pRg st="4" end="4"/>
                                            </p:txEl>
                                          </p:spTgt>
                                        </p:tgtEl>
                                        <p:attrNameLst>
                                          <p:attrName>ppt_h</p:attrName>
                                        </p:attrNameLst>
                                      </p:cBhvr>
                                      <p:tavLst>
                                        <p:tav tm="0">
                                          <p:val>
                                            <p:strVal val="ppt_h"/>
                                          </p:val>
                                        </p:tav>
                                        <p:tav tm="100000">
                                          <p:val>
                                            <p:strVal val="ppt_h"/>
                                          </p:val>
                                        </p:tav>
                                      </p:tavLst>
                                    </p:anim>
                                    <p:set>
                                      <p:cBhvr>
                                        <p:cTn id="96" dur="1" fill="hold">
                                          <p:stCondLst>
                                            <p:cond delay="499"/>
                                          </p:stCondLst>
                                        </p:cTn>
                                        <p:tgtEl>
                                          <p:spTgt spid="346115">
                                            <p:txEl>
                                              <p:pRg st="4" end="4"/>
                                            </p:txEl>
                                          </p:spTgt>
                                        </p:tgtEl>
                                        <p:attrNameLst>
                                          <p:attrName>style.visibility</p:attrName>
                                        </p:attrNameLst>
                                      </p:cBhvr>
                                      <p:to>
                                        <p:strVal val="hidden"/>
                                      </p:to>
                                    </p:set>
                                  </p:childTnLst>
                                </p:cTn>
                              </p:par>
                              <p:par>
                                <p:cTn id="97" presetID="17" presetClass="exit" presetSubtype="10" fill="hold" grpId="1" nodeType="withEffect">
                                  <p:stCondLst>
                                    <p:cond delay="0"/>
                                  </p:stCondLst>
                                  <p:childTnLst>
                                    <p:anim calcmode="lin" valueType="num">
                                      <p:cBhvr>
                                        <p:cTn id="98" dur="500"/>
                                        <p:tgtEl>
                                          <p:spTgt spid="346115">
                                            <p:txEl>
                                              <p:pRg st="5" end="5"/>
                                            </p:txEl>
                                          </p:spTgt>
                                        </p:tgtEl>
                                        <p:attrNameLst>
                                          <p:attrName>ppt_w</p:attrName>
                                        </p:attrNameLst>
                                      </p:cBhvr>
                                      <p:tavLst>
                                        <p:tav tm="0">
                                          <p:val>
                                            <p:strVal val="ppt_w"/>
                                          </p:val>
                                        </p:tav>
                                        <p:tav tm="100000">
                                          <p:val>
                                            <p:fltVal val="0"/>
                                          </p:val>
                                        </p:tav>
                                      </p:tavLst>
                                    </p:anim>
                                    <p:anim calcmode="lin" valueType="num">
                                      <p:cBhvr>
                                        <p:cTn id="99" dur="500"/>
                                        <p:tgtEl>
                                          <p:spTgt spid="346115">
                                            <p:txEl>
                                              <p:pRg st="5" end="5"/>
                                            </p:txEl>
                                          </p:spTgt>
                                        </p:tgtEl>
                                        <p:attrNameLst>
                                          <p:attrName>ppt_h</p:attrName>
                                        </p:attrNameLst>
                                      </p:cBhvr>
                                      <p:tavLst>
                                        <p:tav tm="0">
                                          <p:val>
                                            <p:strVal val="ppt_h"/>
                                          </p:val>
                                        </p:tav>
                                        <p:tav tm="100000">
                                          <p:val>
                                            <p:strVal val="ppt_h"/>
                                          </p:val>
                                        </p:tav>
                                      </p:tavLst>
                                    </p:anim>
                                    <p:set>
                                      <p:cBhvr>
                                        <p:cTn id="100" dur="1" fill="hold">
                                          <p:stCondLst>
                                            <p:cond delay="499"/>
                                          </p:stCondLst>
                                        </p:cTn>
                                        <p:tgtEl>
                                          <p:spTgt spid="346115">
                                            <p:txEl>
                                              <p:pRg st="5" end="5"/>
                                            </p:txEl>
                                          </p:spTgt>
                                        </p:tgtEl>
                                        <p:attrNameLst>
                                          <p:attrName>style.visibility</p:attrName>
                                        </p:attrNameLst>
                                      </p:cBhvr>
                                      <p:to>
                                        <p:strVal val="hidden"/>
                                      </p:to>
                                    </p:set>
                                  </p:childTnLst>
                                </p:cTn>
                              </p:par>
                              <p:par>
                                <p:cTn id="101" presetID="17" presetClass="exit" presetSubtype="10" fill="hold" grpId="1" nodeType="withEffect">
                                  <p:stCondLst>
                                    <p:cond delay="0"/>
                                  </p:stCondLst>
                                  <p:childTnLst>
                                    <p:anim calcmode="lin" valueType="num">
                                      <p:cBhvr>
                                        <p:cTn id="102" dur="500"/>
                                        <p:tgtEl>
                                          <p:spTgt spid="346115">
                                            <p:txEl>
                                              <p:pRg st="6" end="6"/>
                                            </p:txEl>
                                          </p:spTgt>
                                        </p:tgtEl>
                                        <p:attrNameLst>
                                          <p:attrName>ppt_w</p:attrName>
                                        </p:attrNameLst>
                                      </p:cBhvr>
                                      <p:tavLst>
                                        <p:tav tm="0">
                                          <p:val>
                                            <p:strVal val="ppt_w"/>
                                          </p:val>
                                        </p:tav>
                                        <p:tav tm="100000">
                                          <p:val>
                                            <p:fltVal val="0"/>
                                          </p:val>
                                        </p:tav>
                                      </p:tavLst>
                                    </p:anim>
                                    <p:anim calcmode="lin" valueType="num">
                                      <p:cBhvr>
                                        <p:cTn id="103" dur="500"/>
                                        <p:tgtEl>
                                          <p:spTgt spid="346115">
                                            <p:txEl>
                                              <p:pRg st="6" end="6"/>
                                            </p:txEl>
                                          </p:spTgt>
                                        </p:tgtEl>
                                        <p:attrNameLst>
                                          <p:attrName>ppt_h</p:attrName>
                                        </p:attrNameLst>
                                      </p:cBhvr>
                                      <p:tavLst>
                                        <p:tav tm="0">
                                          <p:val>
                                            <p:strVal val="ppt_h"/>
                                          </p:val>
                                        </p:tav>
                                        <p:tav tm="100000">
                                          <p:val>
                                            <p:strVal val="ppt_h"/>
                                          </p:val>
                                        </p:tav>
                                      </p:tavLst>
                                    </p:anim>
                                    <p:set>
                                      <p:cBhvr>
                                        <p:cTn id="104" dur="1" fill="hold">
                                          <p:stCondLst>
                                            <p:cond delay="499"/>
                                          </p:stCondLst>
                                        </p:cTn>
                                        <p:tgtEl>
                                          <p:spTgt spid="346115">
                                            <p:txEl>
                                              <p:pRg st="6" end="6"/>
                                            </p:txEl>
                                          </p:spTgt>
                                        </p:tgtEl>
                                        <p:attrNameLst>
                                          <p:attrName>style.visibility</p:attrName>
                                        </p:attrNameLst>
                                      </p:cBhvr>
                                      <p:to>
                                        <p:strVal val="hidden"/>
                                      </p:to>
                                    </p:set>
                                  </p:childTnLst>
                                </p:cTn>
                              </p:par>
                              <p:par>
                                <p:cTn id="105" presetID="17" presetClass="exit" presetSubtype="10" fill="hold" grpId="1" nodeType="withEffect">
                                  <p:stCondLst>
                                    <p:cond delay="0"/>
                                  </p:stCondLst>
                                  <p:childTnLst>
                                    <p:anim calcmode="lin" valueType="num">
                                      <p:cBhvr>
                                        <p:cTn id="106" dur="500"/>
                                        <p:tgtEl>
                                          <p:spTgt spid="346115">
                                            <p:txEl>
                                              <p:pRg st="7" end="7"/>
                                            </p:txEl>
                                          </p:spTgt>
                                        </p:tgtEl>
                                        <p:attrNameLst>
                                          <p:attrName>ppt_w</p:attrName>
                                        </p:attrNameLst>
                                      </p:cBhvr>
                                      <p:tavLst>
                                        <p:tav tm="0">
                                          <p:val>
                                            <p:strVal val="ppt_w"/>
                                          </p:val>
                                        </p:tav>
                                        <p:tav tm="100000">
                                          <p:val>
                                            <p:fltVal val="0"/>
                                          </p:val>
                                        </p:tav>
                                      </p:tavLst>
                                    </p:anim>
                                    <p:anim calcmode="lin" valueType="num">
                                      <p:cBhvr>
                                        <p:cTn id="107" dur="500"/>
                                        <p:tgtEl>
                                          <p:spTgt spid="346115">
                                            <p:txEl>
                                              <p:pRg st="7" end="7"/>
                                            </p:txEl>
                                          </p:spTgt>
                                        </p:tgtEl>
                                        <p:attrNameLst>
                                          <p:attrName>ppt_h</p:attrName>
                                        </p:attrNameLst>
                                      </p:cBhvr>
                                      <p:tavLst>
                                        <p:tav tm="0">
                                          <p:val>
                                            <p:strVal val="ppt_h"/>
                                          </p:val>
                                        </p:tav>
                                        <p:tav tm="100000">
                                          <p:val>
                                            <p:strVal val="ppt_h"/>
                                          </p:val>
                                        </p:tav>
                                      </p:tavLst>
                                    </p:anim>
                                    <p:set>
                                      <p:cBhvr>
                                        <p:cTn id="108" dur="1" fill="hold">
                                          <p:stCondLst>
                                            <p:cond delay="499"/>
                                          </p:stCondLst>
                                        </p:cTn>
                                        <p:tgtEl>
                                          <p:spTgt spid="346115">
                                            <p:txEl>
                                              <p:pRg st="7" end="7"/>
                                            </p:txEl>
                                          </p:spTgt>
                                        </p:tgtEl>
                                        <p:attrNameLst>
                                          <p:attrName>style.visibility</p:attrName>
                                        </p:attrNameLst>
                                      </p:cBhvr>
                                      <p:to>
                                        <p:strVal val="hidden"/>
                                      </p:to>
                                    </p:set>
                                  </p:childTnLst>
                                </p:cTn>
                              </p:par>
                              <p:par>
                                <p:cTn id="109" presetID="17" presetClass="exit" presetSubtype="10" fill="hold" grpId="1" nodeType="withEffect">
                                  <p:stCondLst>
                                    <p:cond delay="0"/>
                                  </p:stCondLst>
                                  <p:childTnLst>
                                    <p:anim calcmode="lin" valueType="num">
                                      <p:cBhvr>
                                        <p:cTn id="110" dur="500"/>
                                        <p:tgtEl>
                                          <p:spTgt spid="346115">
                                            <p:txEl>
                                              <p:pRg st="8" end="8"/>
                                            </p:txEl>
                                          </p:spTgt>
                                        </p:tgtEl>
                                        <p:attrNameLst>
                                          <p:attrName>ppt_w</p:attrName>
                                        </p:attrNameLst>
                                      </p:cBhvr>
                                      <p:tavLst>
                                        <p:tav tm="0">
                                          <p:val>
                                            <p:strVal val="ppt_w"/>
                                          </p:val>
                                        </p:tav>
                                        <p:tav tm="100000">
                                          <p:val>
                                            <p:fltVal val="0"/>
                                          </p:val>
                                        </p:tav>
                                      </p:tavLst>
                                    </p:anim>
                                    <p:anim calcmode="lin" valueType="num">
                                      <p:cBhvr>
                                        <p:cTn id="111" dur="500"/>
                                        <p:tgtEl>
                                          <p:spTgt spid="346115">
                                            <p:txEl>
                                              <p:pRg st="8" end="8"/>
                                            </p:txEl>
                                          </p:spTgt>
                                        </p:tgtEl>
                                        <p:attrNameLst>
                                          <p:attrName>ppt_h</p:attrName>
                                        </p:attrNameLst>
                                      </p:cBhvr>
                                      <p:tavLst>
                                        <p:tav tm="0">
                                          <p:val>
                                            <p:strVal val="ppt_h"/>
                                          </p:val>
                                        </p:tav>
                                        <p:tav tm="100000">
                                          <p:val>
                                            <p:strVal val="ppt_h"/>
                                          </p:val>
                                        </p:tav>
                                      </p:tavLst>
                                    </p:anim>
                                    <p:set>
                                      <p:cBhvr>
                                        <p:cTn id="112" dur="1" fill="hold">
                                          <p:stCondLst>
                                            <p:cond delay="499"/>
                                          </p:stCondLst>
                                        </p:cTn>
                                        <p:tgtEl>
                                          <p:spTgt spid="346115">
                                            <p:txEl>
                                              <p:pRg st="8" end="8"/>
                                            </p:txEl>
                                          </p:spTgt>
                                        </p:tgtEl>
                                        <p:attrNameLst>
                                          <p:attrName>style.visibility</p:attrName>
                                        </p:attrNameLst>
                                      </p:cBhvr>
                                      <p:to>
                                        <p:strVal val="hidden"/>
                                      </p:to>
                                    </p:set>
                                  </p:childTnLst>
                                </p:cTn>
                              </p:par>
                              <p:par>
                                <p:cTn id="113" presetID="17" presetClass="exit" presetSubtype="10" fill="hold" grpId="1" nodeType="withEffect">
                                  <p:stCondLst>
                                    <p:cond delay="0"/>
                                  </p:stCondLst>
                                  <p:childTnLst>
                                    <p:anim calcmode="lin" valueType="num">
                                      <p:cBhvr>
                                        <p:cTn id="114" dur="500"/>
                                        <p:tgtEl>
                                          <p:spTgt spid="346115">
                                            <p:txEl>
                                              <p:pRg st="9" end="9"/>
                                            </p:txEl>
                                          </p:spTgt>
                                        </p:tgtEl>
                                        <p:attrNameLst>
                                          <p:attrName>ppt_w</p:attrName>
                                        </p:attrNameLst>
                                      </p:cBhvr>
                                      <p:tavLst>
                                        <p:tav tm="0">
                                          <p:val>
                                            <p:strVal val="ppt_w"/>
                                          </p:val>
                                        </p:tav>
                                        <p:tav tm="100000">
                                          <p:val>
                                            <p:fltVal val="0"/>
                                          </p:val>
                                        </p:tav>
                                      </p:tavLst>
                                    </p:anim>
                                    <p:anim calcmode="lin" valueType="num">
                                      <p:cBhvr>
                                        <p:cTn id="115" dur="500"/>
                                        <p:tgtEl>
                                          <p:spTgt spid="346115">
                                            <p:txEl>
                                              <p:pRg st="9" end="9"/>
                                            </p:txEl>
                                          </p:spTgt>
                                        </p:tgtEl>
                                        <p:attrNameLst>
                                          <p:attrName>ppt_h</p:attrName>
                                        </p:attrNameLst>
                                      </p:cBhvr>
                                      <p:tavLst>
                                        <p:tav tm="0">
                                          <p:val>
                                            <p:strVal val="ppt_h"/>
                                          </p:val>
                                        </p:tav>
                                        <p:tav tm="100000">
                                          <p:val>
                                            <p:strVal val="ppt_h"/>
                                          </p:val>
                                        </p:tav>
                                      </p:tavLst>
                                    </p:anim>
                                    <p:set>
                                      <p:cBhvr>
                                        <p:cTn id="116" dur="1" fill="hold">
                                          <p:stCondLst>
                                            <p:cond delay="499"/>
                                          </p:stCondLst>
                                        </p:cTn>
                                        <p:tgtEl>
                                          <p:spTgt spid="346115">
                                            <p:txEl>
                                              <p:pRg st="9" end="9"/>
                                            </p:txEl>
                                          </p:spTgt>
                                        </p:tgtEl>
                                        <p:attrNameLst>
                                          <p:attrName>style.visibility</p:attrName>
                                        </p:attrNameLst>
                                      </p:cBhvr>
                                      <p:to>
                                        <p:strVal val="hidden"/>
                                      </p:to>
                                    </p:set>
                                  </p:childTnLst>
                                </p:cTn>
                              </p:par>
                              <p:par>
                                <p:cTn id="117" presetID="17" presetClass="exit" presetSubtype="10" fill="hold" nodeType="withEffect">
                                  <p:stCondLst>
                                    <p:cond delay="0"/>
                                  </p:stCondLst>
                                  <p:childTnLst>
                                    <p:anim calcmode="lin" valueType="num">
                                      <p:cBhvr>
                                        <p:cTn id="118" dur="500"/>
                                        <p:tgtEl>
                                          <p:spTgt spid="346116"/>
                                        </p:tgtEl>
                                        <p:attrNameLst>
                                          <p:attrName>ppt_w</p:attrName>
                                        </p:attrNameLst>
                                      </p:cBhvr>
                                      <p:tavLst>
                                        <p:tav tm="0">
                                          <p:val>
                                            <p:strVal val="ppt_w"/>
                                          </p:val>
                                        </p:tav>
                                        <p:tav tm="100000">
                                          <p:val>
                                            <p:fltVal val="0"/>
                                          </p:val>
                                        </p:tav>
                                      </p:tavLst>
                                    </p:anim>
                                    <p:anim calcmode="lin" valueType="num">
                                      <p:cBhvr>
                                        <p:cTn id="119" dur="500"/>
                                        <p:tgtEl>
                                          <p:spTgt spid="346116"/>
                                        </p:tgtEl>
                                        <p:attrNameLst>
                                          <p:attrName>ppt_h</p:attrName>
                                        </p:attrNameLst>
                                      </p:cBhvr>
                                      <p:tavLst>
                                        <p:tav tm="0">
                                          <p:val>
                                            <p:strVal val="ppt_h"/>
                                          </p:val>
                                        </p:tav>
                                        <p:tav tm="100000">
                                          <p:val>
                                            <p:strVal val="ppt_h"/>
                                          </p:val>
                                        </p:tav>
                                      </p:tavLst>
                                    </p:anim>
                                    <p:set>
                                      <p:cBhvr>
                                        <p:cTn id="120" dur="1" fill="hold">
                                          <p:stCondLst>
                                            <p:cond delay="499"/>
                                          </p:stCondLst>
                                        </p:cTn>
                                        <p:tgtEl>
                                          <p:spTgt spid="3461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4" grpId="0"/>
      <p:bldP spid="346114" grpId="1"/>
      <p:bldP spid="346115" grpId="0" build="p"/>
      <p:bldP spid="346115" grpId="1" build="p"/>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7138" name="Rectangle 2"/>
          <p:cNvSpPr>
            <a:spLocks noGrp="1" noChangeArrowheads="1"/>
          </p:cNvSpPr>
          <p:nvPr>
            <p:ph type="title" idx="4294967295"/>
          </p:nvPr>
        </p:nvSpPr>
        <p:spPr>
          <a:xfrm>
            <a:off x="457200" y="76200"/>
            <a:ext cx="8229600" cy="1139825"/>
          </a:xfrm>
        </p:spPr>
        <p:txBody>
          <a:bodyPr anchorCtr="1"/>
          <a:lstStyle/>
          <a:p>
            <a:pPr eaLnBrk="1" hangingPunct="1">
              <a:defRPr/>
            </a:pPr>
            <a:r>
              <a:rPr lang="en-US" smtClean="0">
                <a:solidFill>
                  <a:schemeClr val="tx1"/>
                </a:solidFill>
                <a:ea typeface="ＭＳ Ｐゴシック" pitchFamily="34" charset="-128"/>
              </a:rPr>
              <a:t>The Dark Side of Louis Pasteur</a:t>
            </a:r>
          </a:p>
        </p:txBody>
      </p:sp>
      <p:pic>
        <p:nvPicPr>
          <p:cNvPr id="347139" name="Picture 3" descr="Slide 1-17"/>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992188" y="1219200"/>
            <a:ext cx="3427412" cy="5105400"/>
          </a:xfrm>
          <a:noFill/>
          <a:extLst>
            <a:ext uri="{909E8E84-426E-40DD-AFC4-6F175D3DCCD1}">
              <a14:hiddenFill xmlns:a14="http://schemas.microsoft.com/office/drawing/2010/main">
                <a:solidFill>
                  <a:srgbClr val="FFFFFF"/>
                </a:solidFill>
              </a14:hiddenFill>
            </a:ext>
          </a:extLst>
        </p:spPr>
      </p:pic>
      <p:pic>
        <p:nvPicPr>
          <p:cNvPr id="347140" name="Picture 4" descr="Slide 1-16"/>
          <p:cNvPicPr>
            <a:picLocks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4648200" y="1219200"/>
            <a:ext cx="3511550" cy="51816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942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7138"/>
                                        </p:tgtEl>
                                        <p:attrNameLst>
                                          <p:attrName>style.visibility</p:attrName>
                                        </p:attrNameLst>
                                      </p:cBhvr>
                                      <p:to>
                                        <p:strVal val="visible"/>
                                      </p:to>
                                    </p:set>
                                    <p:animEffect transition="in" filter="fade">
                                      <p:cBhvr>
                                        <p:cTn id="7" dur="2000"/>
                                        <p:tgtEl>
                                          <p:spTgt spid="3471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347139"/>
                                        </p:tgtEl>
                                        <p:attrNameLst>
                                          <p:attrName>style.visibility</p:attrName>
                                        </p:attrNameLst>
                                      </p:cBhvr>
                                      <p:to>
                                        <p:strVal val="visible"/>
                                      </p:to>
                                    </p:set>
                                    <p:anim calcmode="lin" valueType="num">
                                      <p:cBhvr>
                                        <p:cTn id="12" dur="1000" fill="hold"/>
                                        <p:tgtEl>
                                          <p:spTgt spid="347139"/>
                                        </p:tgtEl>
                                        <p:attrNameLst>
                                          <p:attrName>ppt_w</p:attrName>
                                        </p:attrNameLst>
                                      </p:cBhvr>
                                      <p:tavLst>
                                        <p:tav tm="0">
                                          <p:val>
                                            <p:strVal val="#ppt_w*0.70"/>
                                          </p:val>
                                        </p:tav>
                                        <p:tav tm="100000">
                                          <p:val>
                                            <p:strVal val="#ppt_w"/>
                                          </p:val>
                                        </p:tav>
                                      </p:tavLst>
                                    </p:anim>
                                    <p:anim calcmode="lin" valueType="num">
                                      <p:cBhvr>
                                        <p:cTn id="13" dur="1000" fill="hold"/>
                                        <p:tgtEl>
                                          <p:spTgt spid="347139"/>
                                        </p:tgtEl>
                                        <p:attrNameLst>
                                          <p:attrName>ppt_h</p:attrName>
                                        </p:attrNameLst>
                                      </p:cBhvr>
                                      <p:tavLst>
                                        <p:tav tm="0">
                                          <p:val>
                                            <p:strVal val="#ppt_h"/>
                                          </p:val>
                                        </p:tav>
                                        <p:tav tm="100000">
                                          <p:val>
                                            <p:strVal val="#ppt_h"/>
                                          </p:val>
                                        </p:tav>
                                      </p:tavLst>
                                    </p:anim>
                                    <p:animEffect transition="in" filter="fade">
                                      <p:cBhvr>
                                        <p:cTn id="14" dur="1000"/>
                                        <p:tgtEl>
                                          <p:spTgt spid="34713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347140"/>
                                        </p:tgtEl>
                                        <p:attrNameLst>
                                          <p:attrName>style.visibility</p:attrName>
                                        </p:attrNameLst>
                                      </p:cBhvr>
                                      <p:to>
                                        <p:strVal val="visible"/>
                                      </p:to>
                                    </p:set>
                                    <p:anim calcmode="lin" valueType="num">
                                      <p:cBhvr>
                                        <p:cTn id="19" dur="1000" fill="hold"/>
                                        <p:tgtEl>
                                          <p:spTgt spid="347140"/>
                                        </p:tgtEl>
                                        <p:attrNameLst>
                                          <p:attrName>ppt_w</p:attrName>
                                        </p:attrNameLst>
                                      </p:cBhvr>
                                      <p:tavLst>
                                        <p:tav tm="0">
                                          <p:val>
                                            <p:strVal val="#ppt_w*0.70"/>
                                          </p:val>
                                        </p:tav>
                                        <p:tav tm="100000">
                                          <p:val>
                                            <p:strVal val="#ppt_w"/>
                                          </p:val>
                                        </p:tav>
                                      </p:tavLst>
                                    </p:anim>
                                    <p:anim calcmode="lin" valueType="num">
                                      <p:cBhvr>
                                        <p:cTn id="20" dur="1000" fill="hold"/>
                                        <p:tgtEl>
                                          <p:spTgt spid="347140"/>
                                        </p:tgtEl>
                                        <p:attrNameLst>
                                          <p:attrName>ppt_h</p:attrName>
                                        </p:attrNameLst>
                                      </p:cBhvr>
                                      <p:tavLst>
                                        <p:tav tm="0">
                                          <p:val>
                                            <p:strVal val="#ppt_h"/>
                                          </p:val>
                                        </p:tav>
                                        <p:tav tm="100000">
                                          <p:val>
                                            <p:strVal val="#ppt_h"/>
                                          </p:val>
                                        </p:tav>
                                      </p:tavLst>
                                    </p:anim>
                                    <p:animEffect transition="in" filter="fade">
                                      <p:cBhvr>
                                        <p:cTn id="21" dur="1000"/>
                                        <p:tgtEl>
                                          <p:spTgt spid="34714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xit" presetSubtype="10" fill="hold" grpId="1" nodeType="clickEffect">
                                  <p:stCondLst>
                                    <p:cond delay="0"/>
                                  </p:stCondLst>
                                  <p:childTnLst>
                                    <p:anim calcmode="lin" valueType="num">
                                      <p:cBhvr>
                                        <p:cTn id="25" dur="500"/>
                                        <p:tgtEl>
                                          <p:spTgt spid="347138"/>
                                        </p:tgtEl>
                                        <p:attrNameLst>
                                          <p:attrName>ppt_w</p:attrName>
                                        </p:attrNameLst>
                                      </p:cBhvr>
                                      <p:tavLst>
                                        <p:tav tm="0">
                                          <p:val>
                                            <p:strVal val="ppt_w"/>
                                          </p:val>
                                        </p:tav>
                                        <p:tav tm="100000">
                                          <p:val>
                                            <p:fltVal val="0"/>
                                          </p:val>
                                        </p:tav>
                                      </p:tavLst>
                                    </p:anim>
                                    <p:anim calcmode="lin" valueType="num">
                                      <p:cBhvr>
                                        <p:cTn id="26" dur="500"/>
                                        <p:tgtEl>
                                          <p:spTgt spid="347138"/>
                                        </p:tgtEl>
                                        <p:attrNameLst>
                                          <p:attrName>ppt_h</p:attrName>
                                        </p:attrNameLst>
                                      </p:cBhvr>
                                      <p:tavLst>
                                        <p:tav tm="0">
                                          <p:val>
                                            <p:strVal val="ppt_h"/>
                                          </p:val>
                                        </p:tav>
                                        <p:tav tm="100000">
                                          <p:val>
                                            <p:strVal val="ppt_h"/>
                                          </p:val>
                                        </p:tav>
                                      </p:tavLst>
                                    </p:anim>
                                    <p:set>
                                      <p:cBhvr>
                                        <p:cTn id="27" dur="1" fill="hold">
                                          <p:stCondLst>
                                            <p:cond delay="499"/>
                                          </p:stCondLst>
                                        </p:cTn>
                                        <p:tgtEl>
                                          <p:spTgt spid="347138"/>
                                        </p:tgtEl>
                                        <p:attrNameLst>
                                          <p:attrName>style.visibility</p:attrName>
                                        </p:attrNameLst>
                                      </p:cBhvr>
                                      <p:to>
                                        <p:strVal val="hidden"/>
                                      </p:to>
                                    </p:set>
                                  </p:childTnLst>
                                </p:cTn>
                              </p:par>
                              <p:par>
                                <p:cTn id="28" presetID="17" presetClass="exit" presetSubtype="10" fill="hold" nodeType="withEffect">
                                  <p:stCondLst>
                                    <p:cond delay="0"/>
                                  </p:stCondLst>
                                  <p:childTnLst>
                                    <p:anim calcmode="lin" valueType="num">
                                      <p:cBhvr>
                                        <p:cTn id="29" dur="500"/>
                                        <p:tgtEl>
                                          <p:spTgt spid="347139"/>
                                        </p:tgtEl>
                                        <p:attrNameLst>
                                          <p:attrName>ppt_w</p:attrName>
                                        </p:attrNameLst>
                                      </p:cBhvr>
                                      <p:tavLst>
                                        <p:tav tm="0">
                                          <p:val>
                                            <p:strVal val="ppt_w"/>
                                          </p:val>
                                        </p:tav>
                                        <p:tav tm="100000">
                                          <p:val>
                                            <p:fltVal val="0"/>
                                          </p:val>
                                        </p:tav>
                                      </p:tavLst>
                                    </p:anim>
                                    <p:anim calcmode="lin" valueType="num">
                                      <p:cBhvr>
                                        <p:cTn id="30" dur="500"/>
                                        <p:tgtEl>
                                          <p:spTgt spid="347139"/>
                                        </p:tgtEl>
                                        <p:attrNameLst>
                                          <p:attrName>ppt_h</p:attrName>
                                        </p:attrNameLst>
                                      </p:cBhvr>
                                      <p:tavLst>
                                        <p:tav tm="0">
                                          <p:val>
                                            <p:strVal val="ppt_h"/>
                                          </p:val>
                                        </p:tav>
                                        <p:tav tm="100000">
                                          <p:val>
                                            <p:strVal val="ppt_h"/>
                                          </p:val>
                                        </p:tav>
                                      </p:tavLst>
                                    </p:anim>
                                    <p:set>
                                      <p:cBhvr>
                                        <p:cTn id="31" dur="1" fill="hold">
                                          <p:stCondLst>
                                            <p:cond delay="499"/>
                                          </p:stCondLst>
                                        </p:cTn>
                                        <p:tgtEl>
                                          <p:spTgt spid="347139"/>
                                        </p:tgtEl>
                                        <p:attrNameLst>
                                          <p:attrName>style.visibility</p:attrName>
                                        </p:attrNameLst>
                                      </p:cBhvr>
                                      <p:to>
                                        <p:strVal val="hidden"/>
                                      </p:to>
                                    </p:set>
                                  </p:childTnLst>
                                </p:cTn>
                              </p:par>
                              <p:par>
                                <p:cTn id="32" presetID="17" presetClass="exit" presetSubtype="10" fill="hold" nodeType="withEffect">
                                  <p:stCondLst>
                                    <p:cond delay="0"/>
                                  </p:stCondLst>
                                  <p:childTnLst>
                                    <p:anim calcmode="lin" valueType="num">
                                      <p:cBhvr>
                                        <p:cTn id="33" dur="500"/>
                                        <p:tgtEl>
                                          <p:spTgt spid="347140"/>
                                        </p:tgtEl>
                                        <p:attrNameLst>
                                          <p:attrName>ppt_w</p:attrName>
                                        </p:attrNameLst>
                                      </p:cBhvr>
                                      <p:tavLst>
                                        <p:tav tm="0">
                                          <p:val>
                                            <p:strVal val="ppt_w"/>
                                          </p:val>
                                        </p:tav>
                                        <p:tav tm="100000">
                                          <p:val>
                                            <p:fltVal val="0"/>
                                          </p:val>
                                        </p:tav>
                                      </p:tavLst>
                                    </p:anim>
                                    <p:anim calcmode="lin" valueType="num">
                                      <p:cBhvr>
                                        <p:cTn id="34" dur="500"/>
                                        <p:tgtEl>
                                          <p:spTgt spid="347140"/>
                                        </p:tgtEl>
                                        <p:attrNameLst>
                                          <p:attrName>ppt_h</p:attrName>
                                        </p:attrNameLst>
                                      </p:cBhvr>
                                      <p:tavLst>
                                        <p:tav tm="0">
                                          <p:val>
                                            <p:strVal val="ppt_h"/>
                                          </p:val>
                                        </p:tav>
                                        <p:tav tm="100000">
                                          <p:val>
                                            <p:strVal val="ppt_h"/>
                                          </p:val>
                                        </p:tav>
                                      </p:tavLst>
                                    </p:anim>
                                    <p:set>
                                      <p:cBhvr>
                                        <p:cTn id="35" dur="1" fill="hold">
                                          <p:stCondLst>
                                            <p:cond delay="499"/>
                                          </p:stCondLst>
                                        </p:cTn>
                                        <p:tgtEl>
                                          <p:spTgt spid="3471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p:bldP spid="347138" grpId="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idx="4294967295"/>
          </p:nvPr>
        </p:nvSpPr>
        <p:spPr/>
        <p:txBody>
          <a:bodyPr anchorCtr="1"/>
          <a:lstStyle/>
          <a:p>
            <a:pPr eaLnBrk="1" hangingPunct="1">
              <a:defRPr/>
            </a:pPr>
            <a:r>
              <a:rPr lang="en-US" smtClean="0">
                <a:solidFill>
                  <a:schemeClr val="tx1"/>
                </a:solidFill>
                <a:ea typeface="ＭＳ Ｐゴシック" pitchFamily="34" charset="-128"/>
              </a:rPr>
              <a:t>Emile Rouz &amp; Alexandre Yersin</a:t>
            </a:r>
          </a:p>
        </p:txBody>
      </p:sp>
      <p:sp>
        <p:nvSpPr>
          <p:cNvPr id="345091" name="Rectangle 3"/>
          <p:cNvSpPr>
            <a:spLocks noGrp="1" noChangeArrowheads="1"/>
          </p:cNvSpPr>
          <p:nvPr>
            <p:ph type="body" idx="4294967295"/>
          </p:nvPr>
        </p:nvSpPr>
        <p:spPr/>
        <p:txBody>
          <a:bodyPr/>
          <a:lstStyle/>
          <a:p>
            <a:pPr eaLnBrk="1" hangingPunct="1">
              <a:lnSpc>
                <a:spcPct val="80000"/>
              </a:lnSpc>
              <a:defRPr/>
            </a:pPr>
            <a:r>
              <a:rPr lang="en-US" sz="2800" smtClean="0">
                <a:ea typeface="ＭＳ Ｐゴシック" pitchFamily="34" charset="-128"/>
              </a:rPr>
              <a:t>1889</a:t>
            </a:r>
          </a:p>
          <a:p>
            <a:pPr eaLnBrk="1" hangingPunct="1">
              <a:lnSpc>
                <a:spcPct val="80000"/>
              </a:lnSpc>
              <a:defRPr/>
            </a:pPr>
            <a:r>
              <a:rPr lang="en-US" sz="2800" smtClean="0">
                <a:ea typeface="ＭＳ Ｐゴシック" pitchFamily="34" charset="-128"/>
              </a:rPr>
              <a:t>Protégé</a:t>
            </a:r>
            <a:r>
              <a:rPr lang="ja-JP" altLang="en-US" sz="2800" smtClean="0">
                <a:ea typeface="ＭＳ Ｐゴシック" pitchFamily="34" charset="-128"/>
              </a:rPr>
              <a:t>’</a:t>
            </a:r>
            <a:r>
              <a:rPr lang="en-US" altLang="ja-JP" sz="2800" smtClean="0">
                <a:ea typeface="ＭＳ Ｐゴシック" pitchFamily="34" charset="-128"/>
              </a:rPr>
              <a:t>s of Louis Pasteur.</a:t>
            </a:r>
          </a:p>
          <a:p>
            <a:pPr eaLnBrk="1" hangingPunct="1">
              <a:lnSpc>
                <a:spcPct val="80000"/>
              </a:lnSpc>
              <a:defRPr/>
            </a:pPr>
            <a:r>
              <a:rPr lang="en-US" sz="2800" smtClean="0">
                <a:ea typeface="ＭＳ Ｐゴシック" pitchFamily="34" charset="-128"/>
              </a:rPr>
              <a:t>They grew a broth thick with diptheria bacteria and used compressed air to force the broth through a filter of unglazed porcelain.</a:t>
            </a:r>
          </a:p>
          <a:p>
            <a:pPr eaLnBrk="1" hangingPunct="1">
              <a:lnSpc>
                <a:spcPct val="80000"/>
              </a:lnSpc>
              <a:defRPr/>
            </a:pPr>
            <a:r>
              <a:rPr lang="en-US" sz="2800" smtClean="0">
                <a:ea typeface="ＭＳ Ｐゴシック" pitchFamily="34" charset="-128"/>
              </a:rPr>
              <a:t>NO bacteria or solids could pass through the porcelain – only liquid.</a:t>
            </a:r>
          </a:p>
          <a:p>
            <a:pPr eaLnBrk="1" hangingPunct="1">
              <a:lnSpc>
                <a:spcPct val="80000"/>
              </a:lnSpc>
              <a:defRPr/>
            </a:pPr>
            <a:r>
              <a:rPr lang="en-US" sz="2800" smtClean="0">
                <a:ea typeface="ＭＳ Ｐゴシック" pitchFamily="34" charset="-128"/>
              </a:rPr>
              <a:t>They then sterilized the liquid.</a:t>
            </a:r>
          </a:p>
          <a:p>
            <a:pPr eaLnBrk="1" hangingPunct="1">
              <a:lnSpc>
                <a:spcPct val="80000"/>
              </a:lnSpc>
              <a:defRPr/>
            </a:pPr>
            <a:r>
              <a:rPr lang="en-US" sz="2800" smtClean="0">
                <a:ea typeface="ＭＳ Ｐゴシック" pitchFamily="34" charset="-128"/>
              </a:rPr>
              <a:t>They took the sterilized liquid of diptheria toxin and injected into animals.</a:t>
            </a:r>
          </a:p>
          <a:p>
            <a:pPr eaLnBrk="1" hangingPunct="1">
              <a:lnSpc>
                <a:spcPct val="80000"/>
              </a:lnSpc>
              <a:defRPr/>
            </a:pPr>
            <a:r>
              <a:rPr lang="en-US" sz="2800" smtClean="0">
                <a:ea typeface="ＭＳ Ｐゴシック" pitchFamily="34" charset="-128"/>
              </a:rPr>
              <a:t>The liquid killed not the bacteria! </a:t>
            </a:r>
          </a:p>
        </p:txBody>
      </p:sp>
    </p:spTree>
    <p:extLst>
      <p:ext uri="{BB962C8B-B14F-4D97-AF65-F5344CB8AC3E}">
        <p14:creationId xmlns:p14="http://schemas.microsoft.com/office/powerpoint/2010/main" val="3498663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1625" y="152400"/>
            <a:ext cx="8510588" cy="914400"/>
          </a:xfrm>
        </p:spPr>
        <p:txBody>
          <a:bodyPr/>
          <a:lstStyle/>
          <a:p>
            <a:r>
              <a:rPr lang="en-US" smtClean="0">
                <a:ea typeface="ＭＳ Ｐゴシック" pitchFamily="34" charset="-128"/>
              </a:rPr>
              <a:t>Bell</a:t>
            </a:r>
            <a:r>
              <a:rPr lang="ja-JP" altLang="en-US" smtClean="0">
                <a:ea typeface="ＭＳ Ｐゴシック" pitchFamily="34" charset="-128"/>
              </a:rPr>
              <a:t>’</a:t>
            </a:r>
            <a:r>
              <a:rPr lang="en-US" altLang="ja-JP" smtClean="0">
                <a:ea typeface="ＭＳ Ｐゴシック" pitchFamily="34" charset="-128"/>
              </a:rPr>
              <a:t>s Palsy/Facial Paralysis</a:t>
            </a:r>
            <a:endParaRPr lang="en-US" smtClean="0">
              <a:ea typeface="ＭＳ Ｐゴシック" pitchFamily="34" charset="-128"/>
            </a:endParaRPr>
          </a:p>
        </p:txBody>
      </p:sp>
      <p:pic>
        <p:nvPicPr>
          <p:cNvPr id="41986" name="Content Placeholder 8" descr="IMG00150-20101012-1718.jpg"/>
          <p:cNvPicPr>
            <a:picLocks noGrp="1" noChangeAspect="1"/>
          </p:cNvPicPr>
          <p:nvPr>
            <p:ph sz="quarter" idx="1"/>
          </p:nvPr>
        </p:nvPicPr>
        <p:blipFill>
          <a:blip r:embed="rId3" cstate="print"/>
          <a:srcRect/>
          <a:stretch>
            <a:fillRect/>
          </a:stretch>
        </p:blipFill>
        <p:spPr>
          <a:xfrm>
            <a:off x="5105400" y="1143000"/>
            <a:ext cx="3151188" cy="2363788"/>
          </a:xfrm>
        </p:spPr>
      </p:pic>
      <p:pic>
        <p:nvPicPr>
          <p:cNvPr id="41987" name="Content Placeholder 9" descr="IMG00148-20101012-1717 (1).jpg"/>
          <p:cNvPicPr>
            <a:picLocks noGrp="1" noChangeAspect="1"/>
          </p:cNvPicPr>
          <p:nvPr>
            <p:ph sz="quarter" idx="2"/>
          </p:nvPr>
        </p:nvPicPr>
        <p:blipFill>
          <a:blip r:embed="rId4" cstate="print"/>
          <a:srcRect/>
          <a:stretch>
            <a:fillRect/>
          </a:stretch>
        </p:blipFill>
        <p:spPr>
          <a:xfrm>
            <a:off x="762000" y="1125538"/>
            <a:ext cx="3276600" cy="2457450"/>
          </a:xfrm>
        </p:spPr>
      </p:pic>
      <p:pic>
        <p:nvPicPr>
          <p:cNvPr id="41988" name="Content Placeholder 6" descr="crystallized virus.JPG"/>
          <p:cNvPicPr>
            <a:picLocks noGrp="1" noChangeAspect="1"/>
          </p:cNvPicPr>
          <p:nvPr>
            <p:ph sz="quarter" idx="3"/>
          </p:nvPr>
        </p:nvPicPr>
        <p:blipFill>
          <a:blip r:embed="rId5" cstate="print"/>
          <a:srcRect/>
          <a:stretch>
            <a:fillRect/>
          </a:stretch>
        </p:blipFill>
        <p:spPr>
          <a:xfrm>
            <a:off x="319088" y="3687763"/>
            <a:ext cx="4024312" cy="3017837"/>
          </a:xfrm>
        </p:spPr>
      </p:pic>
      <p:pic>
        <p:nvPicPr>
          <p:cNvPr id="41989" name="Content Placeholder 7" descr="Healthy-WBC 041004 LB2.jpg"/>
          <p:cNvPicPr>
            <a:picLocks noGrp="1" noChangeAspect="1"/>
          </p:cNvPicPr>
          <p:nvPr>
            <p:ph sz="quarter" idx="4"/>
          </p:nvPr>
        </p:nvPicPr>
        <p:blipFill>
          <a:blip r:embed="rId6" cstate="print"/>
          <a:srcRect/>
          <a:stretch>
            <a:fillRect/>
          </a:stretch>
        </p:blipFill>
        <p:spPr>
          <a:xfrm>
            <a:off x="4665663" y="3632200"/>
            <a:ext cx="4097337" cy="3073400"/>
          </a:xfr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9" name="Rectangle 3"/>
          <p:cNvSpPr>
            <a:spLocks noGrp="1" noChangeArrowheads="1"/>
          </p:cNvSpPr>
          <p:nvPr>
            <p:ph type="body" idx="4294967295"/>
          </p:nvPr>
        </p:nvSpPr>
        <p:spPr>
          <a:xfrm>
            <a:off x="304800" y="1905000"/>
            <a:ext cx="8610600" cy="4221163"/>
          </a:xfrm>
        </p:spPr>
        <p:txBody>
          <a:bodyPr/>
          <a:lstStyle/>
          <a:p>
            <a:pPr eaLnBrk="1" hangingPunct="1">
              <a:defRPr/>
            </a:pPr>
            <a:r>
              <a:rPr lang="en-US" sz="4000" smtClean="0">
                <a:ea typeface="ＭＳ Ｐゴシック" pitchFamily="34" charset="-128"/>
              </a:rPr>
              <a:t>1994 Dr. Robert O. Young discovers the pH factor in triggering biological transformation of the red blood cells into bacteria and yeast</a:t>
            </a:r>
            <a:r>
              <a:rPr lang="en-US" sz="6000" smtClean="0">
                <a:ea typeface="ＭＳ Ｐゴシック" pitchFamily="34" charset="-128"/>
              </a:rPr>
              <a:t>.</a:t>
            </a:r>
          </a:p>
        </p:txBody>
      </p:sp>
    </p:spTree>
    <p:extLst>
      <p:ext uri="{BB962C8B-B14F-4D97-AF65-F5344CB8AC3E}">
        <p14:creationId xmlns:p14="http://schemas.microsoft.com/office/powerpoint/2010/main" val="47138510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rrowheads="1"/>
          </p:cNvSpPr>
          <p:nvPr>
            <p:ph type="title"/>
          </p:nvPr>
        </p:nvSpPr>
        <p:spPr>
          <a:xfrm>
            <a:off x="301625" y="152400"/>
            <a:ext cx="8540750" cy="990600"/>
          </a:xfrm>
        </p:spPr>
        <p:txBody>
          <a:bodyPr/>
          <a:lstStyle/>
          <a:p>
            <a:pPr eaLnBrk="1" hangingPunct="1">
              <a:defRPr/>
            </a:pPr>
            <a:r>
              <a:rPr lang="en-US" sz="4000" smtClean="0">
                <a:solidFill>
                  <a:schemeClr val="tx1"/>
                </a:solidFill>
                <a:ea typeface="ＭＳ Ｐゴシック" pitchFamily="34" charset="-128"/>
              </a:rPr>
              <a:t>The Phenomenon of Pleomorphism Documented March 15</a:t>
            </a:r>
            <a:r>
              <a:rPr lang="en-US" sz="4000" baseline="30000" smtClean="0">
                <a:solidFill>
                  <a:schemeClr val="tx1"/>
                </a:solidFill>
                <a:ea typeface="ＭＳ Ｐゴシック" pitchFamily="34" charset="-128"/>
              </a:rPr>
              <a:t>th</a:t>
            </a:r>
            <a:r>
              <a:rPr lang="en-US" sz="4000" smtClean="0">
                <a:solidFill>
                  <a:schemeClr val="tx1"/>
                </a:solidFill>
                <a:ea typeface="ＭＳ Ｐゴシック" pitchFamily="34" charset="-128"/>
              </a:rPr>
              <a:t>, 1967</a:t>
            </a:r>
          </a:p>
        </p:txBody>
      </p:sp>
      <p:sp>
        <p:nvSpPr>
          <p:cNvPr id="168963" name="Rectangle 3"/>
          <p:cNvSpPr>
            <a:spLocks noGrp="1" noRot="1" noChangeArrowheads="1"/>
          </p:cNvSpPr>
          <p:nvPr>
            <p:ph type="body" sz="half" idx="2"/>
          </p:nvPr>
        </p:nvSpPr>
        <p:spPr>
          <a:xfrm>
            <a:off x="4495800" y="1295400"/>
            <a:ext cx="4572000" cy="5486400"/>
          </a:xfrm>
        </p:spPr>
        <p:txBody>
          <a:bodyPr/>
          <a:lstStyle/>
          <a:p>
            <a:pPr eaLnBrk="1" hangingPunct="1">
              <a:lnSpc>
                <a:spcPct val="80000"/>
              </a:lnSpc>
              <a:defRPr/>
            </a:pPr>
            <a:r>
              <a:rPr lang="en-US" sz="1800" smtClean="0">
                <a:ea typeface="ＭＳ Ｐゴシック" pitchFamily="34" charset="-128"/>
              </a:rPr>
              <a:t>Published paper in the Annals of the New York Academy of Sciences, Volume 141, ART.1, pages 1-671.</a:t>
            </a:r>
          </a:p>
          <a:p>
            <a:pPr eaLnBrk="1" hangingPunct="1">
              <a:lnSpc>
                <a:spcPct val="80000"/>
              </a:lnSpc>
              <a:defRPr/>
            </a:pPr>
            <a:r>
              <a:rPr lang="en-US" sz="1800" smtClean="0">
                <a:ea typeface="ＭＳ Ｐゴシック" pitchFamily="34" charset="-128"/>
              </a:rPr>
              <a:t>Page 178 -180, </a:t>
            </a:r>
            <a:r>
              <a:rPr lang="ja-JP" altLang="en-US" sz="1800" smtClean="0">
                <a:ea typeface="ＭＳ Ｐゴシック" pitchFamily="34" charset="-128"/>
              </a:rPr>
              <a:t>“</a:t>
            </a:r>
            <a:r>
              <a:rPr lang="en-US" altLang="ja-JP" sz="1800" smtClean="0">
                <a:ea typeface="ＭＳ Ｐゴシック" pitchFamily="34" charset="-128"/>
              </a:rPr>
              <a:t>Experimental Isolation of Organisms</a:t>
            </a:r>
            <a:r>
              <a:rPr lang="ja-JP" altLang="en-US" sz="1800" smtClean="0">
                <a:ea typeface="ＭＳ Ｐゴシック" pitchFamily="34" charset="-128"/>
              </a:rPr>
              <a:t>”</a:t>
            </a:r>
            <a:r>
              <a:rPr lang="en-US" altLang="ja-JP" sz="1800" smtClean="0">
                <a:ea typeface="ＭＳ Ｐゴシック" pitchFamily="34" charset="-128"/>
              </a:rPr>
              <a:t> from cancerous tumors</a:t>
            </a:r>
          </a:p>
          <a:p>
            <a:pPr eaLnBrk="1" hangingPunct="1">
              <a:lnSpc>
                <a:spcPct val="80000"/>
              </a:lnSpc>
              <a:defRPr/>
            </a:pPr>
            <a:r>
              <a:rPr lang="en-US" sz="1800" smtClean="0">
                <a:ea typeface="ＭＳ Ｐゴシック" pitchFamily="34" charset="-128"/>
              </a:rPr>
              <a:t>Page 179, 2) Pleomorphism, </a:t>
            </a:r>
            <a:r>
              <a:rPr lang="ja-JP" altLang="en-US" sz="1800" smtClean="0">
                <a:ea typeface="ＭＳ Ｐゴシック" pitchFamily="34" charset="-128"/>
              </a:rPr>
              <a:t>“</a:t>
            </a:r>
            <a:r>
              <a:rPr lang="en-US" altLang="ja-JP" sz="1800" smtClean="0">
                <a:ea typeface="ＭＳ Ｐゴシック" pitchFamily="34" charset="-128"/>
              </a:rPr>
              <a:t>one of the chief characteristics of these organisms in their pleomorphism, allowing them to appear in different forms at different times even though they originated from a single plate colony . . . First culture from this cancerous node consisted of diphtheroid in form with many acid-fast particles . . on further subculture on tryticase soy agar, long filamentous forms appeared . . . later cultured on von Brehmer</a:t>
            </a:r>
            <a:r>
              <a:rPr lang="ja-JP" altLang="en-US" sz="1800" smtClean="0">
                <a:ea typeface="ＭＳ Ｐゴシック" pitchFamily="34" charset="-128"/>
              </a:rPr>
              <a:t>’</a:t>
            </a:r>
            <a:r>
              <a:rPr lang="en-US" altLang="ja-JP" sz="1800" smtClean="0">
                <a:ea typeface="ＭＳ Ｐゴシック" pitchFamily="34" charset="-128"/>
              </a:rPr>
              <a:t>s medium, the filamentous form seemed to be lost and pure coccoid forms appeared with some tendency to aggregate in line formation . . . Continued culture on this medium yielded dispersed isolated cocci, many which were acid-fast.</a:t>
            </a:r>
          </a:p>
          <a:p>
            <a:pPr eaLnBrk="1" hangingPunct="1">
              <a:lnSpc>
                <a:spcPct val="80000"/>
              </a:lnSpc>
              <a:defRPr/>
            </a:pPr>
            <a:endParaRPr lang="en-US" sz="1800" smtClean="0">
              <a:ea typeface="ＭＳ Ｐゴシック" pitchFamily="34" charset="-128"/>
            </a:endParaRPr>
          </a:p>
        </p:txBody>
      </p:sp>
      <p:pic>
        <p:nvPicPr>
          <p:cNvPr id="168964" name="Picture 4" descr="scan0114"/>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9750" y="1371600"/>
            <a:ext cx="3471863" cy="5334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648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68962"/>
                                        </p:tgtEl>
                                        <p:attrNameLst>
                                          <p:attrName>style.visibility</p:attrName>
                                        </p:attrNameLst>
                                      </p:cBhvr>
                                      <p:to>
                                        <p:strVal val="visible"/>
                                      </p:to>
                                    </p:set>
                                    <p:anim calcmode="lin" valueType="num">
                                      <p:cBhvr>
                                        <p:cTn id="7" dur="1000" fill="hold"/>
                                        <p:tgtEl>
                                          <p:spTgt spid="168962"/>
                                        </p:tgtEl>
                                        <p:attrNameLst>
                                          <p:attrName>ppt_w</p:attrName>
                                        </p:attrNameLst>
                                      </p:cBhvr>
                                      <p:tavLst>
                                        <p:tav tm="0">
                                          <p:val>
                                            <p:fltVal val="0"/>
                                          </p:val>
                                        </p:tav>
                                        <p:tav tm="100000">
                                          <p:val>
                                            <p:strVal val="#ppt_w"/>
                                          </p:val>
                                        </p:tav>
                                      </p:tavLst>
                                    </p:anim>
                                    <p:anim calcmode="lin" valueType="num">
                                      <p:cBhvr>
                                        <p:cTn id="8" dur="1000" fill="hold"/>
                                        <p:tgtEl>
                                          <p:spTgt spid="168962"/>
                                        </p:tgtEl>
                                        <p:attrNameLst>
                                          <p:attrName>ppt_h</p:attrName>
                                        </p:attrNameLst>
                                      </p:cBhvr>
                                      <p:tavLst>
                                        <p:tav tm="0">
                                          <p:val>
                                            <p:fltVal val="0"/>
                                          </p:val>
                                        </p:tav>
                                        <p:tav tm="100000">
                                          <p:val>
                                            <p:strVal val="#ppt_h"/>
                                          </p:val>
                                        </p:tav>
                                      </p:tavLst>
                                    </p:anim>
                                    <p:animEffect transition="in" filter="fade">
                                      <p:cBhvr>
                                        <p:cTn id="9" dur="1000"/>
                                        <p:tgtEl>
                                          <p:spTgt spid="168962"/>
                                        </p:tgtEl>
                                      </p:cBhvr>
                                    </p:animEffect>
                                  </p:childTnLst>
                                </p:cTn>
                              </p:par>
                              <p:par>
                                <p:cTn id="10" presetID="53" presetClass="entr" presetSubtype="0" fill="hold" nodeType="withEffect">
                                  <p:stCondLst>
                                    <p:cond delay="0"/>
                                  </p:stCondLst>
                                  <p:childTnLst>
                                    <p:set>
                                      <p:cBhvr>
                                        <p:cTn id="11" dur="1" fill="hold">
                                          <p:stCondLst>
                                            <p:cond delay="0"/>
                                          </p:stCondLst>
                                        </p:cTn>
                                        <p:tgtEl>
                                          <p:spTgt spid="168964"/>
                                        </p:tgtEl>
                                        <p:attrNameLst>
                                          <p:attrName>style.visibility</p:attrName>
                                        </p:attrNameLst>
                                      </p:cBhvr>
                                      <p:to>
                                        <p:strVal val="visible"/>
                                      </p:to>
                                    </p:set>
                                    <p:anim calcmode="lin" valueType="num">
                                      <p:cBhvr>
                                        <p:cTn id="12" dur="1000" fill="hold"/>
                                        <p:tgtEl>
                                          <p:spTgt spid="168964"/>
                                        </p:tgtEl>
                                        <p:attrNameLst>
                                          <p:attrName>ppt_w</p:attrName>
                                        </p:attrNameLst>
                                      </p:cBhvr>
                                      <p:tavLst>
                                        <p:tav tm="0">
                                          <p:val>
                                            <p:fltVal val="0"/>
                                          </p:val>
                                        </p:tav>
                                        <p:tav tm="100000">
                                          <p:val>
                                            <p:strVal val="#ppt_w"/>
                                          </p:val>
                                        </p:tav>
                                      </p:tavLst>
                                    </p:anim>
                                    <p:anim calcmode="lin" valueType="num">
                                      <p:cBhvr>
                                        <p:cTn id="13" dur="1000" fill="hold"/>
                                        <p:tgtEl>
                                          <p:spTgt spid="168964"/>
                                        </p:tgtEl>
                                        <p:attrNameLst>
                                          <p:attrName>ppt_h</p:attrName>
                                        </p:attrNameLst>
                                      </p:cBhvr>
                                      <p:tavLst>
                                        <p:tav tm="0">
                                          <p:val>
                                            <p:fltVal val="0"/>
                                          </p:val>
                                        </p:tav>
                                        <p:tav tm="100000">
                                          <p:val>
                                            <p:strVal val="#ppt_h"/>
                                          </p:val>
                                        </p:tav>
                                      </p:tavLst>
                                    </p:anim>
                                    <p:animEffect transition="in" filter="fade">
                                      <p:cBhvr>
                                        <p:cTn id="14" dur="1000"/>
                                        <p:tgtEl>
                                          <p:spTgt spid="16896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68963">
                                            <p:txEl>
                                              <p:pRg st="0" end="0"/>
                                            </p:txEl>
                                          </p:spTgt>
                                        </p:tgtEl>
                                        <p:attrNameLst>
                                          <p:attrName>style.visibility</p:attrName>
                                        </p:attrNameLst>
                                      </p:cBhvr>
                                      <p:to>
                                        <p:strVal val="visible"/>
                                      </p:to>
                                    </p:set>
                                    <p:anim calcmode="lin" valueType="num">
                                      <p:cBhvr>
                                        <p:cTn id="19" dur="500" fill="hold"/>
                                        <p:tgtEl>
                                          <p:spTgt spid="16896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6896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168963">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68963">
                                            <p:txEl>
                                              <p:pRg st="1" end="1"/>
                                            </p:txEl>
                                          </p:spTgt>
                                        </p:tgtEl>
                                        <p:attrNameLst>
                                          <p:attrName>style.visibility</p:attrName>
                                        </p:attrNameLst>
                                      </p:cBhvr>
                                      <p:to>
                                        <p:strVal val="visible"/>
                                      </p:to>
                                    </p:set>
                                    <p:anim calcmode="lin" valueType="num">
                                      <p:cBhvr>
                                        <p:cTn id="26" dur="500" fill="hold"/>
                                        <p:tgtEl>
                                          <p:spTgt spid="16896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68963">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168963">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68963">
                                            <p:txEl>
                                              <p:pRg st="2" end="2"/>
                                            </p:txEl>
                                          </p:spTgt>
                                        </p:tgtEl>
                                        <p:attrNameLst>
                                          <p:attrName>style.visibility</p:attrName>
                                        </p:attrNameLst>
                                      </p:cBhvr>
                                      <p:to>
                                        <p:strVal val="visible"/>
                                      </p:to>
                                    </p:set>
                                    <p:anim calcmode="lin" valueType="num">
                                      <p:cBhvr>
                                        <p:cTn id="33" dur="500" fill="hold"/>
                                        <p:tgtEl>
                                          <p:spTgt spid="168963">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168963">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168963">
                                            <p:txEl>
                                              <p:pRg st="2" end="2"/>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xit" presetSubtype="0" fill="hold" grpId="1" nodeType="clickEffect">
                                  <p:stCondLst>
                                    <p:cond delay="0"/>
                                  </p:stCondLst>
                                  <p:childTnLst>
                                    <p:anim calcmode="lin" valueType="num">
                                      <p:cBhvr>
                                        <p:cTn id="39" dur="500"/>
                                        <p:tgtEl>
                                          <p:spTgt spid="168962"/>
                                        </p:tgtEl>
                                        <p:attrNameLst>
                                          <p:attrName>ppt_w</p:attrName>
                                        </p:attrNameLst>
                                      </p:cBhvr>
                                      <p:tavLst>
                                        <p:tav tm="0">
                                          <p:val>
                                            <p:strVal val="ppt_w"/>
                                          </p:val>
                                        </p:tav>
                                        <p:tav tm="100000">
                                          <p:val>
                                            <p:fltVal val="0"/>
                                          </p:val>
                                        </p:tav>
                                      </p:tavLst>
                                    </p:anim>
                                    <p:anim calcmode="lin" valueType="num">
                                      <p:cBhvr>
                                        <p:cTn id="40" dur="500"/>
                                        <p:tgtEl>
                                          <p:spTgt spid="168962"/>
                                        </p:tgtEl>
                                        <p:attrNameLst>
                                          <p:attrName>ppt_h</p:attrName>
                                        </p:attrNameLst>
                                      </p:cBhvr>
                                      <p:tavLst>
                                        <p:tav tm="0">
                                          <p:val>
                                            <p:strVal val="ppt_h"/>
                                          </p:val>
                                        </p:tav>
                                        <p:tav tm="100000">
                                          <p:val>
                                            <p:fltVal val="0"/>
                                          </p:val>
                                        </p:tav>
                                      </p:tavLst>
                                    </p:anim>
                                    <p:animEffect transition="out" filter="fade">
                                      <p:cBhvr>
                                        <p:cTn id="41" dur="500"/>
                                        <p:tgtEl>
                                          <p:spTgt spid="168962"/>
                                        </p:tgtEl>
                                      </p:cBhvr>
                                    </p:animEffect>
                                    <p:set>
                                      <p:cBhvr>
                                        <p:cTn id="42" dur="1" fill="hold">
                                          <p:stCondLst>
                                            <p:cond delay="499"/>
                                          </p:stCondLst>
                                        </p:cTn>
                                        <p:tgtEl>
                                          <p:spTgt spid="168962"/>
                                        </p:tgtEl>
                                        <p:attrNameLst>
                                          <p:attrName>style.visibility</p:attrName>
                                        </p:attrNameLst>
                                      </p:cBhvr>
                                      <p:to>
                                        <p:strVal val="hidden"/>
                                      </p:to>
                                    </p:set>
                                  </p:childTnLst>
                                </p:cTn>
                              </p:par>
                              <p:par>
                                <p:cTn id="43" presetID="53" presetClass="exit" presetSubtype="0" fill="hold" nodeType="withEffect">
                                  <p:stCondLst>
                                    <p:cond delay="0"/>
                                  </p:stCondLst>
                                  <p:childTnLst>
                                    <p:anim calcmode="lin" valueType="num">
                                      <p:cBhvr>
                                        <p:cTn id="44" dur="500"/>
                                        <p:tgtEl>
                                          <p:spTgt spid="168964"/>
                                        </p:tgtEl>
                                        <p:attrNameLst>
                                          <p:attrName>ppt_w</p:attrName>
                                        </p:attrNameLst>
                                      </p:cBhvr>
                                      <p:tavLst>
                                        <p:tav tm="0">
                                          <p:val>
                                            <p:strVal val="ppt_w"/>
                                          </p:val>
                                        </p:tav>
                                        <p:tav tm="100000">
                                          <p:val>
                                            <p:fltVal val="0"/>
                                          </p:val>
                                        </p:tav>
                                      </p:tavLst>
                                    </p:anim>
                                    <p:anim calcmode="lin" valueType="num">
                                      <p:cBhvr>
                                        <p:cTn id="45" dur="500"/>
                                        <p:tgtEl>
                                          <p:spTgt spid="168964"/>
                                        </p:tgtEl>
                                        <p:attrNameLst>
                                          <p:attrName>ppt_h</p:attrName>
                                        </p:attrNameLst>
                                      </p:cBhvr>
                                      <p:tavLst>
                                        <p:tav tm="0">
                                          <p:val>
                                            <p:strVal val="ppt_h"/>
                                          </p:val>
                                        </p:tav>
                                        <p:tav tm="100000">
                                          <p:val>
                                            <p:fltVal val="0"/>
                                          </p:val>
                                        </p:tav>
                                      </p:tavLst>
                                    </p:anim>
                                    <p:animEffect transition="out" filter="fade">
                                      <p:cBhvr>
                                        <p:cTn id="46" dur="500"/>
                                        <p:tgtEl>
                                          <p:spTgt spid="168964"/>
                                        </p:tgtEl>
                                      </p:cBhvr>
                                    </p:animEffect>
                                    <p:set>
                                      <p:cBhvr>
                                        <p:cTn id="47" dur="1" fill="hold">
                                          <p:stCondLst>
                                            <p:cond delay="499"/>
                                          </p:stCondLst>
                                        </p:cTn>
                                        <p:tgtEl>
                                          <p:spTgt spid="168964"/>
                                        </p:tgtEl>
                                        <p:attrNameLst>
                                          <p:attrName>style.visibility</p:attrName>
                                        </p:attrNameLst>
                                      </p:cBhvr>
                                      <p:to>
                                        <p:strVal val="hidden"/>
                                      </p:to>
                                    </p:set>
                                  </p:childTnLst>
                                </p:cTn>
                              </p:par>
                              <p:par>
                                <p:cTn id="48" presetID="53" presetClass="exit" presetSubtype="0" fill="hold" grpId="1" nodeType="withEffect">
                                  <p:stCondLst>
                                    <p:cond delay="0"/>
                                  </p:stCondLst>
                                  <p:childTnLst>
                                    <p:anim calcmode="lin" valueType="num">
                                      <p:cBhvr>
                                        <p:cTn id="49" dur="500"/>
                                        <p:tgtEl>
                                          <p:spTgt spid="168963">
                                            <p:txEl>
                                              <p:pRg st="0" end="0"/>
                                            </p:txEl>
                                          </p:spTgt>
                                        </p:tgtEl>
                                        <p:attrNameLst>
                                          <p:attrName>ppt_w</p:attrName>
                                        </p:attrNameLst>
                                      </p:cBhvr>
                                      <p:tavLst>
                                        <p:tav tm="0">
                                          <p:val>
                                            <p:strVal val="ppt_w"/>
                                          </p:val>
                                        </p:tav>
                                        <p:tav tm="100000">
                                          <p:val>
                                            <p:fltVal val="0"/>
                                          </p:val>
                                        </p:tav>
                                      </p:tavLst>
                                    </p:anim>
                                    <p:anim calcmode="lin" valueType="num">
                                      <p:cBhvr>
                                        <p:cTn id="50" dur="500"/>
                                        <p:tgtEl>
                                          <p:spTgt spid="168963">
                                            <p:txEl>
                                              <p:pRg st="0" end="0"/>
                                            </p:txEl>
                                          </p:spTgt>
                                        </p:tgtEl>
                                        <p:attrNameLst>
                                          <p:attrName>ppt_h</p:attrName>
                                        </p:attrNameLst>
                                      </p:cBhvr>
                                      <p:tavLst>
                                        <p:tav tm="0">
                                          <p:val>
                                            <p:strVal val="ppt_h"/>
                                          </p:val>
                                        </p:tav>
                                        <p:tav tm="100000">
                                          <p:val>
                                            <p:fltVal val="0"/>
                                          </p:val>
                                        </p:tav>
                                      </p:tavLst>
                                    </p:anim>
                                    <p:animEffect transition="out" filter="fade">
                                      <p:cBhvr>
                                        <p:cTn id="51" dur="500"/>
                                        <p:tgtEl>
                                          <p:spTgt spid="168963">
                                            <p:txEl>
                                              <p:pRg st="0" end="0"/>
                                            </p:txEl>
                                          </p:spTgt>
                                        </p:tgtEl>
                                      </p:cBhvr>
                                    </p:animEffect>
                                    <p:set>
                                      <p:cBhvr>
                                        <p:cTn id="52" dur="1" fill="hold">
                                          <p:stCondLst>
                                            <p:cond delay="499"/>
                                          </p:stCondLst>
                                        </p:cTn>
                                        <p:tgtEl>
                                          <p:spTgt spid="168963">
                                            <p:txEl>
                                              <p:pRg st="0" end="0"/>
                                            </p:txEl>
                                          </p:spTgt>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53" presetClass="exit" presetSubtype="0" fill="hold" grpId="1" nodeType="clickEffect">
                                  <p:stCondLst>
                                    <p:cond delay="0"/>
                                  </p:stCondLst>
                                  <p:childTnLst>
                                    <p:anim calcmode="lin" valueType="num">
                                      <p:cBhvr>
                                        <p:cTn id="56" dur="500"/>
                                        <p:tgtEl>
                                          <p:spTgt spid="168963">
                                            <p:txEl>
                                              <p:pRg st="1" end="1"/>
                                            </p:txEl>
                                          </p:spTgt>
                                        </p:tgtEl>
                                        <p:attrNameLst>
                                          <p:attrName>ppt_w</p:attrName>
                                        </p:attrNameLst>
                                      </p:cBhvr>
                                      <p:tavLst>
                                        <p:tav tm="0">
                                          <p:val>
                                            <p:strVal val="ppt_w"/>
                                          </p:val>
                                        </p:tav>
                                        <p:tav tm="100000">
                                          <p:val>
                                            <p:fltVal val="0"/>
                                          </p:val>
                                        </p:tav>
                                      </p:tavLst>
                                    </p:anim>
                                    <p:anim calcmode="lin" valueType="num">
                                      <p:cBhvr>
                                        <p:cTn id="57" dur="500"/>
                                        <p:tgtEl>
                                          <p:spTgt spid="168963">
                                            <p:txEl>
                                              <p:pRg st="1" end="1"/>
                                            </p:txEl>
                                          </p:spTgt>
                                        </p:tgtEl>
                                        <p:attrNameLst>
                                          <p:attrName>ppt_h</p:attrName>
                                        </p:attrNameLst>
                                      </p:cBhvr>
                                      <p:tavLst>
                                        <p:tav tm="0">
                                          <p:val>
                                            <p:strVal val="ppt_h"/>
                                          </p:val>
                                        </p:tav>
                                        <p:tav tm="100000">
                                          <p:val>
                                            <p:fltVal val="0"/>
                                          </p:val>
                                        </p:tav>
                                      </p:tavLst>
                                    </p:anim>
                                    <p:animEffect transition="out" filter="fade">
                                      <p:cBhvr>
                                        <p:cTn id="58" dur="500"/>
                                        <p:tgtEl>
                                          <p:spTgt spid="168963">
                                            <p:txEl>
                                              <p:pRg st="1" end="1"/>
                                            </p:txEl>
                                          </p:spTgt>
                                        </p:tgtEl>
                                      </p:cBhvr>
                                    </p:animEffect>
                                    <p:set>
                                      <p:cBhvr>
                                        <p:cTn id="59" dur="1" fill="hold">
                                          <p:stCondLst>
                                            <p:cond delay="499"/>
                                          </p:stCondLst>
                                        </p:cTn>
                                        <p:tgtEl>
                                          <p:spTgt spid="168963">
                                            <p:txEl>
                                              <p:pRg st="1" end="1"/>
                                            </p:txEl>
                                          </p:spTgt>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53" presetClass="exit" presetSubtype="0" fill="hold" grpId="1" nodeType="clickEffect">
                                  <p:stCondLst>
                                    <p:cond delay="0"/>
                                  </p:stCondLst>
                                  <p:childTnLst>
                                    <p:anim calcmode="lin" valueType="num">
                                      <p:cBhvr>
                                        <p:cTn id="63" dur="500"/>
                                        <p:tgtEl>
                                          <p:spTgt spid="168963">
                                            <p:txEl>
                                              <p:pRg st="2" end="2"/>
                                            </p:txEl>
                                          </p:spTgt>
                                        </p:tgtEl>
                                        <p:attrNameLst>
                                          <p:attrName>ppt_w</p:attrName>
                                        </p:attrNameLst>
                                      </p:cBhvr>
                                      <p:tavLst>
                                        <p:tav tm="0">
                                          <p:val>
                                            <p:strVal val="ppt_w"/>
                                          </p:val>
                                        </p:tav>
                                        <p:tav tm="100000">
                                          <p:val>
                                            <p:fltVal val="0"/>
                                          </p:val>
                                        </p:tav>
                                      </p:tavLst>
                                    </p:anim>
                                    <p:anim calcmode="lin" valueType="num">
                                      <p:cBhvr>
                                        <p:cTn id="64" dur="500"/>
                                        <p:tgtEl>
                                          <p:spTgt spid="168963">
                                            <p:txEl>
                                              <p:pRg st="2" end="2"/>
                                            </p:txEl>
                                          </p:spTgt>
                                        </p:tgtEl>
                                        <p:attrNameLst>
                                          <p:attrName>ppt_h</p:attrName>
                                        </p:attrNameLst>
                                      </p:cBhvr>
                                      <p:tavLst>
                                        <p:tav tm="0">
                                          <p:val>
                                            <p:strVal val="ppt_h"/>
                                          </p:val>
                                        </p:tav>
                                        <p:tav tm="100000">
                                          <p:val>
                                            <p:fltVal val="0"/>
                                          </p:val>
                                        </p:tav>
                                      </p:tavLst>
                                    </p:anim>
                                    <p:animEffect transition="out" filter="fade">
                                      <p:cBhvr>
                                        <p:cTn id="65" dur="500"/>
                                        <p:tgtEl>
                                          <p:spTgt spid="168963">
                                            <p:txEl>
                                              <p:pRg st="2" end="2"/>
                                            </p:txEl>
                                          </p:spTgt>
                                        </p:tgtEl>
                                      </p:cBhvr>
                                    </p:animEffect>
                                    <p:set>
                                      <p:cBhvr>
                                        <p:cTn id="66" dur="1" fill="hold">
                                          <p:stCondLst>
                                            <p:cond delay="499"/>
                                          </p:stCondLst>
                                        </p:cTn>
                                        <p:tgtEl>
                                          <p:spTgt spid="16896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2" grpId="0"/>
      <p:bldP spid="168962" grpId="1"/>
      <p:bldP spid="168963" grpId="0" build="p"/>
      <p:bldP spid="168963" grpId="1"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rrowheads="1"/>
          </p:cNvSpPr>
          <p:nvPr>
            <p:ph type="subTitle" idx="1"/>
          </p:nvPr>
        </p:nvSpPr>
        <p:spPr>
          <a:xfrm>
            <a:off x="250825" y="2133600"/>
            <a:ext cx="8642350" cy="2663825"/>
          </a:xfrm>
        </p:spPr>
        <p:txBody>
          <a:bodyPr/>
          <a:lstStyle/>
          <a:p>
            <a:pPr eaLnBrk="1" hangingPunct="1">
              <a:defRPr/>
            </a:pPr>
            <a:r>
              <a:rPr lang="ja-JP" altLang="en-US" sz="3800" b="1" smtClean="0">
                <a:latin typeface="Calligraph421 BT" pitchFamily="66" charset="0"/>
                <a:ea typeface="ＭＳ Ｐゴシック" pitchFamily="34" charset="-128"/>
              </a:rPr>
              <a:t>“</a:t>
            </a:r>
            <a:r>
              <a:rPr lang="en-US" altLang="ja-JP" sz="3800" b="1" smtClean="0">
                <a:latin typeface="Calligraph421 BT" pitchFamily="66" charset="0"/>
                <a:ea typeface="ＭＳ Ｐゴシック" pitchFamily="34" charset="-128"/>
              </a:rPr>
              <a:t>The Human Body is an acid producing organism by function yet it is an alkaline organism by design</a:t>
            </a:r>
            <a:r>
              <a:rPr lang="ja-JP" altLang="en-US" sz="3800" b="1" smtClean="0">
                <a:latin typeface="Calligraph421 BT" pitchFamily="66" charset="0"/>
                <a:ea typeface="ＭＳ Ｐゴシック" pitchFamily="34" charset="-128"/>
              </a:rPr>
              <a:t>”</a:t>
            </a:r>
            <a:endParaRPr lang="en-US" altLang="ja-JP" sz="3800" b="1" smtClean="0">
              <a:latin typeface="Calligraph421 BT" pitchFamily="66" charset="0"/>
              <a:ea typeface="ＭＳ Ｐゴシック" pitchFamily="34" charset="-128"/>
            </a:endParaRPr>
          </a:p>
          <a:p>
            <a:pPr eaLnBrk="1" hangingPunct="1">
              <a:defRPr/>
            </a:pPr>
            <a:r>
              <a:rPr lang="en-US" sz="3800" b="1" smtClean="0">
                <a:latin typeface="Calligraph421 BT" pitchFamily="66" charset="0"/>
                <a:ea typeface="ＭＳ Ｐゴシック" pitchFamily="34" charset="-128"/>
              </a:rPr>
              <a:t>Dr. Robert O. Young</a:t>
            </a:r>
          </a:p>
        </p:txBody>
      </p:sp>
      <p:sp>
        <p:nvSpPr>
          <p:cNvPr id="23555" name="Text Box 4"/>
          <p:cNvSpPr txBox="1">
            <a:spLocks noChangeArrowheads="1"/>
          </p:cNvSpPr>
          <p:nvPr/>
        </p:nvSpPr>
        <p:spPr bwMode="auto">
          <a:xfrm>
            <a:off x="654050" y="6230938"/>
            <a:ext cx="370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cs typeface="Arial" charset="0"/>
              </a:rPr>
              <a:t>www.articlesofhealth.blogspot.com</a:t>
            </a:r>
          </a:p>
        </p:txBody>
      </p:sp>
    </p:spTree>
    <p:extLst>
      <p:ext uri="{BB962C8B-B14F-4D97-AF65-F5344CB8AC3E}">
        <p14:creationId xmlns:p14="http://schemas.microsoft.com/office/powerpoint/2010/main" val="3413312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0994">
                                            <p:txEl>
                                              <p:pRg st="0" end="0"/>
                                            </p:txEl>
                                          </p:spTgt>
                                        </p:tgtEl>
                                        <p:attrNameLst>
                                          <p:attrName>style.visibility</p:attrName>
                                        </p:attrNameLst>
                                      </p:cBhvr>
                                      <p:to>
                                        <p:strVal val="visible"/>
                                      </p:to>
                                    </p:set>
                                    <p:animEffect transition="in" filter="fade">
                                      <p:cBhvr>
                                        <p:cTn id="7" dur="1000"/>
                                        <p:tgtEl>
                                          <p:spTgt spid="340994">
                                            <p:txEl>
                                              <p:pRg st="0" end="0"/>
                                            </p:txEl>
                                          </p:spTgt>
                                        </p:tgtEl>
                                      </p:cBhvr>
                                    </p:animEffect>
                                    <p:anim calcmode="lin" valueType="num">
                                      <p:cBhvr>
                                        <p:cTn id="8" dur="1000" fill="hold"/>
                                        <p:tgtEl>
                                          <p:spTgt spid="34099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4099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0994">
                                            <p:txEl>
                                              <p:pRg st="1" end="1"/>
                                            </p:txEl>
                                          </p:spTgt>
                                        </p:tgtEl>
                                        <p:attrNameLst>
                                          <p:attrName>style.visibility</p:attrName>
                                        </p:attrNameLst>
                                      </p:cBhvr>
                                      <p:to>
                                        <p:strVal val="visible"/>
                                      </p:to>
                                    </p:set>
                                    <p:animEffect transition="in" filter="fade">
                                      <p:cBhvr>
                                        <p:cTn id="14" dur="1000"/>
                                        <p:tgtEl>
                                          <p:spTgt spid="340994">
                                            <p:txEl>
                                              <p:pRg st="1" end="1"/>
                                            </p:txEl>
                                          </p:spTgt>
                                        </p:tgtEl>
                                      </p:cBhvr>
                                    </p:animEffect>
                                    <p:anim calcmode="lin" valueType="num">
                                      <p:cBhvr>
                                        <p:cTn id="15" dur="1000" fill="hold"/>
                                        <p:tgtEl>
                                          <p:spTgt spid="34099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4099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4"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rrowheads="1"/>
          </p:cNvSpPr>
          <p:nvPr>
            <p:ph type="ctrTitle"/>
          </p:nvPr>
        </p:nvSpPr>
        <p:spPr>
          <a:xfrm>
            <a:off x="685800" y="1143000"/>
            <a:ext cx="7772400" cy="2362200"/>
          </a:xfrm>
        </p:spPr>
        <p:txBody>
          <a:bodyPr/>
          <a:lstStyle/>
          <a:p>
            <a:pPr eaLnBrk="1" hangingPunct="1">
              <a:defRPr/>
            </a:pPr>
            <a:r>
              <a:rPr lang="en-US" sz="5400" smtClean="0">
                <a:ea typeface="ＭＳ Ｐゴシック" pitchFamily="34" charset="-128"/>
              </a:rPr>
              <a:t>Understanding Acid/Alkaline</a:t>
            </a:r>
          </a:p>
        </p:txBody>
      </p:sp>
      <p:sp>
        <p:nvSpPr>
          <p:cNvPr id="343043" name="Rectangle 3"/>
          <p:cNvSpPr>
            <a:spLocks noGrp="1" noRot="1" noChangeArrowheads="1"/>
          </p:cNvSpPr>
          <p:nvPr>
            <p:ph type="subTitle" idx="1"/>
          </p:nvPr>
        </p:nvSpPr>
        <p:spPr/>
        <p:txBody>
          <a:bodyPr/>
          <a:lstStyle/>
          <a:p>
            <a:pPr eaLnBrk="1" hangingPunct="1">
              <a:defRPr/>
            </a:pPr>
            <a:r>
              <a:rPr lang="en-US" sz="10600" smtClean="0">
                <a:ea typeface="ＭＳ Ｐゴシック" pitchFamily="34" charset="-128"/>
              </a:rPr>
              <a:t>Balance</a:t>
            </a:r>
          </a:p>
        </p:txBody>
      </p:sp>
      <p:sp>
        <p:nvSpPr>
          <p:cNvPr id="24580" name="Text Box 5"/>
          <p:cNvSpPr txBox="1">
            <a:spLocks noChangeArrowheads="1"/>
          </p:cNvSpPr>
          <p:nvPr/>
        </p:nvSpPr>
        <p:spPr bwMode="auto">
          <a:xfrm>
            <a:off x="735013" y="6230938"/>
            <a:ext cx="370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cs typeface="Arial" charset="0"/>
              </a:rPr>
              <a:t>www.articlesofhealth.blogspot.com</a:t>
            </a:r>
          </a:p>
        </p:txBody>
      </p:sp>
    </p:spTree>
    <p:extLst>
      <p:ext uri="{BB962C8B-B14F-4D97-AF65-F5344CB8AC3E}">
        <p14:creationId xmlns:p14="http://schemas.microsoft.com/office/powerpoint/2010/main" val="2396684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43042"/>
                                        </p:tgtEl>
                                        <p:attrNameLst>
                                          <p:attrName>style.visibility</p:attrName>
                                        </p:attrNameLst>
                                      </p:cBhvr>
                                      <p:to>
                                        <p:strVal val="visible"/>
                                      </p:to>
                                    </p:set>
                                    <p:anim calcmode="lin" valueType="num">
                                      <p:cBhvr>
                                        <p:cTn id="7" dur="1000" fill="hold"/>
                                        <p:tgtEl>
                                          <p:spTgt spid="343042"/>
                                        </p:tgtEl>
                                        <p:attrNameLst>
                                          <p:attrName>ppt_w</p:attrName>
                                        </p:attrNameLst>
                                      </p:cBhvr>
                                      <p:tavLst>
                                        <p:tav tm="0">
                                          <p:val>
                                            <p:strVal val="#ppt_w+.3"/>
                                          </p:val>
                                        </p:tav>
                                        <p:tav tm="100000">
                                          <p:val>
                                            <p:strVal val="#ppt_w"/>
                                          </p:val>
                                        </p:tav>
                                      </p:tavLst>
                                    </p:anim>
                                    <p:anim calcmode="lin" valueType="num">
                                      <p:cBhvr>
                                        <p:cTn id="8" dur="1000" fill="hold"/>
                                        <p:tgtEl>
                                          <p:spTgt spid="343042"/>
                                        </p:tgtEl>
                                        <p:attrNameLst>
                                          <p:attrName>ppt_h</p:attrName>
                                        </p:attrNameLst>
                                      </p:cBhvr>
                                      <p:tavLst>
                                        <p:tav tm="0">
                                          <p:val>
                                            <p:strVal val="#ppt_h"/>
                                          </p:val>
                                        </p:tav>
                                        <p:tav tm="100000">
                                          <p:val>
                                            <p:strVal val="#ppt_h"/>
                                          </p:val>
                                        </p:tav>
                                      </p:tavLst>
                                    </p:anim>
                                    <p:animEffect transition="in" filter="fade">
                                      <p:cBhvr>
                                        <p:cTn id="9" dur="1000"/>
                                        <p:tgtEl>
                                          <p:spTgt spid="34304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343043">
                                            <p:txEl>
                                              <p:pRg st="0" end="0"/>
                                            </p:txEl>
                                          </p:spTgt>
                                        </p:tgtEl>
                                        <p:attrNameLst>
                                          <p:attrName>style.visibility</p:attrName>
                                        </p:attrNameLst>
                                      </p:cBhvr>
                                      <p:to>
                                        <p:strVal val="visible"/>
                                      </p:to>
                                    </p:set>
                                    <p:animEffect transition="in" filter="fade">
                                      <p:cBhvr>
                                        <p:cTn id="14" dur="1000"/>
                                        <p:tgtEl>
                                          <p:spTgt spid="343043">
                                            <p:txEl>
                                              <p:pRg st="0" end="0"/>
                                            </p:txEl>
                                          </p:spTgt>
                                        </p:tgtEl>
                                      </p:cBhvr>
                                    </p:animEffect>
                                    <p:anim calcmode="lin" valueType="num">
                                      <p:cBhvr>
                                        <p:cTn id="15" dur="1000" fill="hold"/>
                                        <p:tgtEl>
                                          <p:spTgt spid="343043">
                                            <p:txEl>
                                              <p:pRg st="0" end="0"/>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343043">
                                            <p:txEl>
                                              <p:pRg st="0" end="0"/>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4304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2" grpId="0"/>
      <p:bldP spid="343043"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Rot="1" noChangeArrowheads="1"/>
          </p:cNvSpPr>
          <p:nvPr>
            <p:ph type="title"/>
          </p:nvPr>
        </p:nvSpPr>
        <p:spPr>
          <a:xfrm>
            <a:off x="457200" y="152400"/>
            <a:ext cx="8229600" cy="762000"/>
          </a:xfrm>
        </p:spPr>
        <p:txBody>
          <a:bodyPr/>
          <a:lstStyle/>
          <a:p>
            <a:pPr eaLnBrk="1" hangingPunct="1">
              <a:defRPr/>
            </a:pPr>
            <a:r>
              <a:rPr lang="en-US" smtClean="0">
                <a:ea typeface="ＭＳ Ｐゴシック" pitchFamily="34" charset="-128"/>
              </a:rPr>
              <a:t>The pH Scale</a:t>
            </a:r>
          </a:p>
        </p:txBody>
      </p:sp>
      <p:sp>
        <p:nvSpPr>
          <p:cNvPr id="344067" name="Rectangle 3"/>
          <p:cNvSpPr>
            <a:spLocks noGrp="1" noRot="1" noChangeArrowheads="1"/>
          </p:cNvSpPr>
          <p:nvPr>
            <p:ph type="body" sz="half" idx="1"/>
          </p:nvPr>
        </p:nvSpPr>
        <p:spPr>
          <a:xfrm>
            <a:off x="152400" y="1066800"/>
            <a:ext cx="4343400" cy="5562600"/>
          </a:xfrm>
        </p:spPr>
        <p:txBody>
          <a:bodyPr/>
          <a:lstStyle/>
          <a:p>
            <a:pPr eaLnBrk="1" hangingPunct="1">
              <a:lnSpc>
                <a:spcPct val="90000"/>
              </a:lnSpc>
              <a:defRPr/>
            </a:pPr>
            <a:r>
              <a:rPr lang="en-US" sz="2400" smtClean="0">
                <a:ea typeface="ＭＳ Ｐゴシック" pitchFamily="34" charset="-128"/>
              </a:rPr>
              <a:t>The pH scale is logarithmic and a change of 1 reflects a tenfold change in pH.</a:t>
            </a:r>
          </a:p>
          <a:p>
            <a:pPr eaLnBrk="1" hangingPunct="1">
              <a:lnSpc>
                <a:spcPct val="90000"/>
              </a:lnSpc>
              <a:defRPr/>
            </a:pPr>
            <a:r>
              <a:rPr lang="en-US" sz="2400" smtClean="0">
                <a:ea typeface="ＭＳ Ｐゴシック" pitchFamily="34" charset="-128"/>
              </a:rPr>
              <a:t>An acid pH of 6 is ten times more acidic than neutral.</a:t>
            </a:r>
          </a:p>
          <a:p>
            <a:pPr eaLnBrk="1" hangingPunct="1">
              <a:lnSpc>
                <a:spcPct val="90000"/>
              </a:lnSpc>
              <a:defRPr/>
            </a:pPr>
            <a:r>
              <a:rPr lang="en-US" sz="2400" smtClean="0">
                <a:ea typeface="ＭＳ Ｐゴシック" pitchFamily="34" charset="-128"/>
              </a:rPr>
              <a:t>A base ph of 8 is ten times more alkaline than neutral.</a:t>
            </a:r>
          </a:p>
          <a:p>
            <a:pPr eaLnBrk="1" hangingPunct="1">
              <a:lnSpc>
                <a:spcPct val="90000"/>
              </a:lnSpc>
              <a:defRPr/>
            </a:pPr>
            <a:r>
              <a:rPr lang="en-US" sz="2400" smtClean="0">
                <a:ea typeface="ＭＳ Ｐゴシック" pitchFamily="34" charset="-128"/>
              </a:rPr>
              <a:t>Low pH values indicates high concentrations of H+ or protons.</a:t>
            </a:r>
          </a:p>
          <a:p>
            <a:pPr eaLnBrk="1" hangingPunct="1">
              <a:lnSpc>
                <a:spcPct val="90000"/>
              </a:lnSpc>
              <a:defRPr/>
            </a:pPr>
            <a:r>
              <a:rPr lang="en-US" sz="2400" smtClean="0">
                <a:ea typeface="ＭＳ Ｐゴシック" pitchFamily="34" charset="-128"/>
              </a:rPr>
              <a:t>High pH values indicate low concentrations of H+ or protons and high concentrations of OH- or electrons.</a:t>
            </a:r>
          </a:p>
        </p:txBody>
      </p:sp>
      <p:pic>
        <p:nvPicPr>
          <p:cNvPr id="344068" name="Picture 4" descr="pHscale2"/>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00600" y="990600"/>
            <a:ext cx="4024313" cy="56388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245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44066"/>
                                        </p:tgtEl>
                                        <p:attrNameLst>
                                          <p:attrName>style.visibility</p:attrName>
                                        </p:attrNameLst>
                                      </p:cBhvr>
                                      <p:to>
                                        <p:strVal val="visible"/>
                                      </p:to>
                                    </p:set>
                                    <p:anim calcmode="lin" valueType="num">
                                      <p:cBhvr>
                                        <p:cTn id="7" dur="1000" fill="hold"/>
                                        <p:tgtEl>
                                          <p:spTgt spid="344066"/>
                                        </p:tgtEl>
                                        <p:attrNameLst>
                                          <p:attrName>ppt_w</p:attrName>
                                        </p:attrNameLst>
                                      </p:cBhvr>
                                      <p:tavLst>
                                        <p:tav tm="0">
                                          <p:val>
                                            <p:strVal val="#ppt_w+.3"/>
                                          </p:val>
                                        </p:tav>
                                        <p:tav tm="100000">
                                          <p:val>
                                            <p:strVal val="#ppt_w"/>
                                          </p:val>
                                        </p:tav>
                                      </p:tavLst>
                                    </p:anim>
                                    <p:anim calcmode="lin" valueType="num">
                                      <p:cBhvr>
                                        <p:cTn id="8" dur="1000" fill="hold"/>
                                        <p:tgtEl>
                                          <p:spTgt spid="344066"/>
                                        </p:tgtEl>
                                        <p:attrNameLst>
                                          <p:attrName>ppt_h</p:attrName>
                                        </p:attrNameLst>
                                      </p:cBhvr>
                                      <p:tavLst>
                                        <p:tav tm="0">
                                          <p:val>
                                            <p:strVal val="#ppt_h"/>
                                          </p:val>
                                        </p:tav>
                                        <p:tav tm="100000">
                                          <p:val>
                                            <p:strVal val="#ppt_h"/>
                                          </p:val>
                                        </p:tav>
                                      </p:tavLst>
                                    </p:anim>
                                    <p:animEffect transition="in" filter="fade">
                                      <p:cBhvr>
                                        <p:cTn id="9" dur="1000"/>
                                        <p:tgtEl>
                                          <p:spTgt spid="34406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344068"/>
                                        </p:tgtEl>
                                        <p:attrNameLst>
                                          <p:attrName>style.visibility</p:attrName>
                                        </p:attrNameLst>
                                      </p:cBhvr>
                                      <p:to>
                                        <p:strVal val="visible"/>
                                      </p:to>
                                    </p:set>
                                    <p:animEffect transition="in" filter="dissolve">
                                      <p:cBhvr>
                                        <p:cTn id="14" dur="500"/>
                                        <p:tgtEl>
                                          <p:spTgt spid="344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descr="pHscal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09800"/>
            <a:ext cx="236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6115" name="Picture 3" descr="RBC's Healthy 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2438400"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6116" name="Picture 4" descr="redbloodcells"/>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916238" y="1196975"/>
            <a:ext cx="3352800" cy="2139950"/>
          </a:xfrm>
          <a:noFill/>
          <a:extLst>
            <a:ext uri="{909E8E84-426E-40DD-AFC4-6F175D3DCCD1}">
              <a14:hiddenFill xmlns:a14="http://schemas.microsoft.com/office/drawing/2010/main">
                <a:solidFill>
                  <a:srgbClr val="FFFFFF"/>
                </a:solidFill>
              </a14:hiddenFill>
            </a:ext>
          </a:extLst>
        </p:spPr>
      </p:pic>
      <p:pic>
        <p:nvPicPr>
          <p:cNvPr id="346117" name="Picture 5" descr="RBC Stacking with Y Form Yea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0763" y="3352800"/>
            <a:ext cx="17732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8" name="Rectangle 6"/>
          <p:cNvSpPr>
            <a:spLocks noGrp="1" noRot="1" noChangeArrowheads="1"/>
          </p:cNvSpPr>
          <p:nvPr>
            <p:ph type="title"/>
          </p:nvPr>
        </p:nvSpPr>
        <p:spPr/>
        <p:txBody>
          <a:bodyPr/>
          <a:lstStyle/>
          <a:p>
            <a:pPr eaLnBrk="1" hangingPunct="1">
              <a:defRPr/>
            </a:pPr>
            <a:r>
              <a:rPr lang="en-US" sz="3200" smtClean="0">
                <a:latin typeface="Arial Unicode MS" pitchFamily="34" charset="-128"/>
                <a:ea typeface="ＭＳ Ｐゴシック" pitchFamily="34" charset="-128"/>
              </a:rPr>
              <a:t>Blood &amp; Tissue pH</a:t>
            </a:r>
          </a:p>
        </p:txBody>
      </p:sp>
      <p:sp>
        <p:nvSpPr>
          <p:cNvPr id="26631" name="Line 7"/>
          <p:cNvSpPr>
            <a:spLocks noChangeShapeType="1"/>
          </p:cNvSpPr>
          <p:nvPr/>
        </p:nvSpPr>
        <p:spPr bwMode="auto">
          <a:xfrm>
            <a:off x="609600" y="5029200"/>
            <a:ext cx="6553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2" name="Line 8"/>
          <p:cNvSpPr>
            <a:spLocks noChangeShapeType="1"/>
          </p:cNvSpPr>
          <p:nvPr/>
        </p:nvSpPr>
        <p:spPr bwMode="auto">
          <a:xfrm>
            <a:off x="3429000" y="44958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3" name="Text Box 9"/>
          <p:cNvSpPr txBox="1">
            <a:spLocks noChangeArrowheads="1"/>
          </p:cNvSpPr>
          <p:nvPr/>
        </p:nvSpPr>
        <p:spPr bwMode="auto">
          <a:xfrm>
            <a:off x="533400" y="5257800"/>
            <a:ext cx="807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US" sz="2800">
                <a:latin typeface="Tahoma" pitchFamily="34" charset="0"/>
              </a:rPr>
              <a:t>1  2  3  4  5  6  7  8  9  10  11  12  13  14</a:t>
            </a:r>
            <a:r>
              <a:rPr lang="en-US">
                <a:latin typeface="Tahoma" pitchFamily="34" charset="0"/>
              </a:rPr>
              <a:t> </a:t>
            </a:r>
          </a:p>
        </p:txBody>
      </p:sp>
      <p:sp>
        <p:nvSpPr>
          <p:cNvPr id="26634" name="Line 10"/>
          <p:cNvSpPr>
            <a:spLocks noChangeShapeType="1"/>
          </p:cNvSpPr>
          <p:nvPr/>
        </p:nvSpPr>
        <p:spPr bwMode="auto">
          <a:xfrm>
            <a:off x="609600" y="4648200"/>
            <a:ext cx="1588"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5" name="Line 11"/>
          <p:cNvSpPr>
            <a:spLocks noChangeShapeType="1"/>
          </p:cNvSpPr>
          <p:nvPr/>
        </p:nvSpPr>
        <p:spPr bwMode="auto">
          <a:xfrm>
            <a:off x="7162800" y="4648200"/>
            <a:ext cx="1588"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6" name="Text Box 12"/>
          <p:cNvSpPr txBox="1">
            <a:spLocks noChangeArrowheads="1"/>
          </p:cNvSpPr>
          <p:nvPr/>
        </p:nvSpPr>
        <p:spPr bwMode="auto">
          <a:xfrm>
            <a:off x="2667000" y="3810000"/>
            <a:ext cx="14493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sz="4000">
                <a:latin typeface="Tahoma" pitchFamily="34" charset="0"/>
              </a:rPr>
              <a:t>7.365</a:t>
            </a:r>
          </a:p>
        </p:txBody>
      </p:sp>
      <p:pic>
        <p:nvPicPr>
          <p:cNvPr id="346125" name="Picture 13" descr="Prostate Cancer and Bowels 1115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3500438"/>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6126" name="Picture 14" descr="Healthy Blood Profile in 1st layer Center 1115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9450" y="152400"/>
            <a:ext cx="21145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9" name="Text Box 15"/>
          <p:cNvSpPr txBox="1">
            <a:spLocks noChangeArrowheads="1"/>
          </p:cNvSpPr>
          <p:nvPr/>
        </p:nvSpPr>
        <p:spPr bwMode="auto">
          <a:xfrm>
            <a:off x="1524000" y="41910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US" sz="1200">
                <a:latin typeface="Tahoma" pitchFamily="34" charset="0"/>
              </a:rPr>
              <a:t>Blood</a:t>
            </a:r>
          </a:p>
        </p:txBody>
      </p:sp>
    </p:spTree>
    <p:extLst>
      <p:ext uri="{BB962C8B-B14F-4D97-AF65-F5344CB8AC3E}">
        <p14:creationId xmlns:p14="http://schemas.microsoft.com/office/powerpoint/2010/main" val="39681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6118"/>
                                        </p:tgtEl>
                                        <p:attrNameLst>
                                          <p:attrName>style.visibility</p:attrName>
                                        </p:attrNameLst>
                                      </p:cBhvr>
                                      <p:to>
                                        <p:strVal val="visible"/>
                                      </p:to>
                                    </p:set>
                                    <p:anim calcmode="lin" valueType="num">
                                      <p:cBhvr additive="base">
                                        <p:cTn id="7" dur="500" fill="hold"/>
                                        <p:tgtEl>
                                          <p:spTgt spid="346118"/>
                                        </p:tgtEl>
                                        <p:attrNameLst>
                                          <p:attrName>ppt_x</p:attrName>
                                        </p:attrNameLst>
                                      </p:cBhvr>
                                      <p:tavLst>
                                        <p:tav tm="0">
                                          <p:val>
                                            <p:strVal val="#ppt_x"/>
                                          </p:val>
                                        </p:tav>
                                        <p:tav tm="100000">
                                          <p:val>
                                            <p:strVal val="#ppt_x"/>
                                          </p:val>
                                        </p:tav>
                                      </p:tavLst>
                                    </p:anim>
                                    <p:anim calcmode="lin" valueType="num">
                                      <p:cBhvr additive="base">
                                        <p:cTn id="8" dur="500" fill="hold"/>
                                        <p:tgtEl>
                                          <p:spTgt spid="3461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346116"/>
                                        </p:tgtEl>
                                        <p:attrNameLst>
                                          <p:attrName>style.visibility</p:attrName>
                                        </p:attrNameLst>
                                      </p:cBhvr>
                                      <p:to>
                                        <p:strVal val="visible"/>
                                      </p:to>
                                    </p:set>
                                    <p:animEffect transition="in" filter="fade">
                                      <p:cBhvr>
                                        <p:cTn id="13" dur="2000"/>
                                        <p:tgtEl>
                                          <p:spTgt spid="34611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46115"/>
                                        </p:tgtEl>
                                        <p:attrNameLst>
                                          <p:attrName>style.visibility</p:attrName>
                                        </p:attrNameLst>
                                      </p:cBhvr>
                                      <p:to>
                                        <p:strVal val="visible"/>
                                      </p:to>
                                    </p:set>
                                    <p:animEffect transition="in" filter="fade">
                                      <p:cBhvr>
                                        <p:cTn id="18" dur="2000"/>
                                        <p:tgtEl>
                                          <p:spTgt spid="34611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46126"/>
                                        </p:tgtEl>
                                        <p:attrNameLst>
                                          <p:attrName>style.visibility</p:attrName>
                                        </p:attrNameLst>
                                      </p:cBhvr>
                                      <p:to>
                                        <p:strVal val="visible"/>
                                      </p:to>
                                    </p:set>
                                    <p:animEffect transition="in" filter="fade">
                                      <p:cBhvr>
                                        <p:cTn id="23" dur="2000"/>
                                        <p:tgtEl>
                                          <p:spTgt spid="34612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346125"/>
                                        </p:tgtEl>
                                        <p:attrNameLst>
                                          <p:attrName>style.visibility</p:attrName>
                                        </p:attrNameLst>
                                      </p:cBhvr>
                                      <p:to>
                                        <p:strVal val="visible"/>
                                      </p:to>
                                    </p:set>
                                    <p:animEffect transition="in" filter="fade">
                                      <p:cBhvr>
                                        <p:cTn id="28" dur="2000"/>
                                        <p:tgtEl>
                                          <p:spTgt spid="34612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346117"/>
                                        </p:tgtEl>
                                        <p:attrNameLst>
                                          <p:attrName>style.visibility</p:attrName>
                                        </p:attrNameLst>
                                      </p:cBhvr>
                                      <p:to>
                                        <p:strVal val="visible"/>
                                      </p:to>
                                    </p:set>
                                    <p:animEffect transition="in" filter="fade">
                                      <p:cBhvr>
                                        <p:cTn id="33" dur="2000"/>
                                        <p:tgtEl>
                                          <p:spTgt spid="34611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346114"/>
                                        </p:tgtEl>
                                        <p:attrNameLst>
                                          <p:attrName>style.visibility</p:attrName>
                                        </p:attrNameLst>
                                      </p:cBhvr>
                                      <p:to>
                                        <p:strVal val="visible"/>
                                      </p:to>
                                    </p:set>
                                    <p:animEffect transition="in" filter="fade">
                                      <p:cBhvr>
                                        <p:cTn id="38" dur="2000"/>
                                        <p:tgtEl>
                                          <p:spTgt spid="34611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xit" presetSubtype="10" fill="hold" grpId="1" nodeType="clickEffect">
                                  <p:stCondLst>
                                    <p:cond delay="0"/>
                                  </p:stCondLst>
                                  <p:childTnLst>
                                    <p:animEffect transition="out" filter="checkerboard(across)">
                                      <p:cBhvr>
                                        <p:cTn id="42" dur="500"/>
                                        <p:tgtEl>
                                          <p:spTgt spid="346118"/>
                                        </p:tgtEl>
                                      </p:cBhvr>
                                    </p:animEffect>
                                    <p:set>
                                      <p:cBhvr>
                                        <p:cTn id="43" dur="1" fill="hold">
                                          <p:stCondLst>
                                            <p:cond delay="499"/>
                                          </p:stCondLst>
                                        </p:cTn>
                                        <p:tgtEl>
                                          <p:spTgt spid="3461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8" grpId="0"/>
      <p:bldP spid="346118" grpId="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Rot="1" noChangeArrowheads="1"/>
          </p:cNvSpPr>
          <p:nvPr>
            <p:ph type="title"/>
          </p:nvPr>
        </p:nvSpPr>
        <p:spPr>
          <a:xfrm>
            <a:off x="250825" y="76200"/>
            <a:ext cx="8642350" cy="1344613"/>
          </a:xfrm>
        </p:spPr>
        <p:txBody>
          <a:bodyPr/>
          <a:lstStyle/>
          <a:p>
            <a:pPr eaLnBrk="1" hangingPunct="1">
              <a:defRPr/>
            </a:pPr>
            <a:r>
              <a:rPr lang="en-US" sz="4000" smtClean="0">
                <a:ea typeface="ＭＳ Ｐゴシック" pitchFamily="34" charset="-128"/>
              </a:rPr>
              <a:t>Blood pH must be kept close to 7.36</a:t>
            </a:r>
          </a:p>
        </p:txBody>
      </p:sp>
      <p:sp>
        <p:nvSpPr>
          <p:cNvPr id="347139" name="Text Box 3"/>
          <p:cNvSpPr txBox="1">
            <a:spLocks noChangeArrowheads="1"/>
          </p:cNvSpPr>
          <p:nvPr/>
        </p:nvSpPr>
        <p:spPr bwMode="auto">
          <a:xfrm>
            <a:off x="4267200" y="3581400"/>
            <a:ext cx="47466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sz="2800">
                <a:latin typeface="Tahoma" pitchFamily="34" charset="0"/>
              </a:rPr>
              <a:t>This is the blood</a:t>
            </a:r>
            <a:r>
              <a:rPr lang="ja-JP" altLang="en-US" sz="2800">
                <a:latin typeface="Tahoma" pitchFamily="34" charset="0"/>
              </a:rPr>
              <a:t>’</a:t>
            </a:r>
            <a:r>
              <a:rPr lang="en-US" altLang="ja-JP" sz="2800">
                <a:latin typeface="Tahoma" pitchFamily="34" charset="0"/>
              </a:rPr>
              <a:t>s correct pH</a:t>
            </a:r>
            <a:endParaRPr lang="en-US" sz="2800">
              <a:latin typeface="Tahoma" pitchFamily="34" charset="0"/>
            </a:endParaRPr>
          </a:p>
        </p:txBody>
      </p:sp>
      <p:sp>
        <p:nvSpPr>
          <p:cNvPr id="3076" name="Text Box 4"/>
          <p:cNvSpPr txBox="1">
            <a:spLocks noChangeArrowheads="1"/>
          </p:cNvSpPr>
          <p:nvPr/>
        </p:nvSpPr>
        <p:spPr bwMode="auto">
          <a:xfrm>
            <a:off x="533400" y="1371600"/>
            <a:ext cx="3749675"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buFontTx/>
              <a:buChar char="•"/>
            </a:pPr>
            <a:r>
              <a:rPr lang="en-US">
                <a:latin typeface="Tahoma" pitchFamily="34" charset="0"/>
              </a:rPr>
              <a:t> Hydrogen ion is extremely reactive and effects many molecules which regulate physiological processes.</a:t>
            </a:r>
          </a:p>
          <a:p>
            <a:endParaRPr lang="en-US">
              <a:latin typeface="Tahoma" pitchFamily="34" charset="0"/>
            </a:endParaRPr>
          </a:p>
          <a:p>
            <a:pPr>
              <a:buFontTx/>
              <a:buChar char="•"/>
            </a:pPr>
            <a:r>
              <a:rPr lang="en-US">
                <a:latin typeface="Tahoma" pitchFamily="34" charset="0"/>
              </a:rPr>
              <a:t> Blood is set at a slightly alkaline level of 7.365, (pH 7.0 is neutral).</a:t>
            </a:r>
          </a:p>
          <a:p>
            <a:pPr>
              <a:buFontTx/>
              <a:buChar char="•"/>
            </a:pPr>
            <a:endParaRPr lang="en-US">
              <a:latin typeface="Tahoma" pitchFamily="34" charset="0"/>
            </a:endParaRPr>
          </a:p>
          <a:p>
            <a:pPr>
              <a:buFontTx/>
              <a:buChar char="•"/>
            </a:pPr>
            <a:r>
              <a:rPr lang="en-US">
                <a:latin typeface="Tahoma" pitchFamily="34" charset="0"/>
              </a:rPr>
              <a:t> A change of pH of 0.2 units in either direction is considered serious.</a:t>
            </a:r>
          </a:p>
          <a:p>
            <a:pPr>
              <a:buFontTx/>
              <a:buChar char="•"/>
            </a:pPr>
            <a:endParaRPr lang="en-US">
              <a:latin typeface="Tahoma" pitchFamily="34" charset="0"/>
            </a:endParaRPr>
          </a:p>
          <a:p>
            <a:pPr>
              <a:buFontTx/>
              <a:buChar char="•"/>
            </a:pPr>
            <a:r>
              <a:rPr lang="en-US">
                <a:latin typeface="Tahoma" pitchFamily="34" charset="0"/>
              </a:rPr>
              <a:t> Blood pH below 6.9 or above 7.9 are usually fatal if they last more than a short time.</a:t>
            </a:r>
          </a:p>
          <a:p>
            <a:pPr>
              <a:buFontTx/>
              <a:buChar char="•"/>
            </a:pPr>
            <a:endParaRPr lang="en-US">
              <a:latin typeface="Tahoma" pitchFamily="34" charset="0"/>
            </a:endParaRPr>
          </a:p>
          <a:p>
            <a:pPr>
              <a:buFontTx/>
              <a:buChar char="•"/>
            </a:pPr>
            <a:r>
              <a:rPr lang="en-US">
                <a:latin typeface="Tahoma" pitchFamily="34" charset="0"/>
              </a:rPr>
              <a:t> The correct urine and saliva pH is 7.2 or higher.</a:t>
            </a:r>
          </a:p>
        </p:txBody>
      </p:sp>
      <p:sp>
        <p:nvSpPr>
          <p:cNvPr id="3077" name="Line 5"/>
          <p:cNvSpPr>
            <a:spLocks noChangeShapeType="1"/>
          </p:cNvSpPr>
          <p:nvPr/>
        </p:nvSpPr>
        <p:spPr bwMode="auto">
          <a:xfrm>
            <a:off x="4343400" y="2590800"/>
            <a:ext cx="45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8" name="Line 6"/>
          <p:cNvSpPr>
            <a:spLocks noChangeShapeType="1"/>
          </p:cNvSpPr>
          <p:nvPr/>
        </p:nvSpPr>
        <p:spPr bwMode="auto">
          <a:xfrm>
            <a:off x="6324600" y="25908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9" name="Text Box 7"/>
          <p:cNvSpPr txBox="1">
            <a:spLocks noChangeArrowheads="1"/>
          </p:cNvSpPr>
          <p:nvPr/>
        </p:nvSpPr>
        <p:spPr bwMode="auto">
          <a:xfrm>
            <a:off x="4267200" y="3124200"/>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US" sz="2000">
                <a:latin typeface="Tahoma" pitchFamily="34" charset="0"/>
              </a:rPr>
              <a:t>1  2  3  4  5  6  7  8  9  10  11  12  13  14</a:t>
            </a:r>
            <a:r>
              <a:rPr lang="en-US">
                <a:latin typeface="Tahoma" pitchFamily="34" charset="0"/>
              </a:rPr>
              <a:t> </a:t>
            </a:r>
          </a:p>
        </p:txBody>
      </p:sp>
      <p:sp>
        <p:nvSpPr>
          <p:cNvPr id="3080" name="Line 8"/>
          <p:cNvSpPr>
            <a:spLocks noChangeShapeType="1"/>
          </p:cNvSpPr>
          <p:nvPr/>
        </p:nvSpPr>
        <p:spPr bwMode="auto">
          <a:xfrm>
            <a:off x="4343400" y="2590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1" name="Line 9"/>
          <p:cNvSpPr>
            <a:spLocks noChangeShapeType="1"/>
          </p:cNvSpPr>
          <p:nvPr/>
        </p:nvSpPr>
        <p:spPr bwMode="auto">
          <a:xfrm>
            <a:off x="8915400" y="2590800"/>
            <a:ext cx="1588"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7146" name="Text Box 10"/>
          <p:cNvSpPr txBox="1">
            <a:spLocks noChangeArrowheads="1"/>
          </p:cNvSpPr>
          <p:nvPr/>
        </p:nvSpPr>
        <p:spPr bwMode="auto">
          <a:xfrm>
            <a:off x="5562600" y="1828800"/>
            <a:ext cx="14493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sz="4000">
                <a:latin typeface="Tahoma" pitchFamily="34" charset="0"/>
              </a:rPr>
              <a:t>7.365</a:t>
            </a:r>
          </a:p>
        </p:txBody>
      </p:sp>
      <p:pic>
        <p:nvPicPr>
          <p:cNvPr id="347147" name="Picture 11" descr="Slide 1-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4267200"/>
            <a:ext cx="3276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3509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47147"/>
                                        </p:tgtEl>
                                        <p:attrNameLst>
                                          <p:attrName>style.visibility</p:attrName>
                                        </p:attrNameLst>
                                      </p:cBhvr>
                                      <p:to>
                                        <p:strVal val="visible"/>
                                      </p:to>
                                    </p:set>
                                    <p:anim calcmode="lin" valueType="num">
                                      <p:cBhvr>
                                        <p:cTn id="7" dur="1000" fill="hold"/>
                                        <p:tgtEl>
                                          <p:spTgt spid="347147"/>
                                        </p:tgtEl>
                                        <p:attrNameLst>
                                          <p:attrName>ppt_w</p:attrName>
                                        </p:attrNameLst>
                                      </p:cBhvr>
                                      <p:tavLst>
                                        <p:tav tm="0">
                                          <p:val>
                                            <p:strVal val="#ppt_w*0.70"/>
                                          </p:val>
                                        </p:tav>
                                        <p:tav tm="100000">
                                          <p:val>
                                            <p:strVal val="#ppt_w"/>
                                          </p:val>
                                        </p:tav>
                                      </p:tavLst>
                                    </p:anim>
                                    <p:anim calcmode="lin" valueType="num">
                                      <p:cBhvr>
                                        <p:cTn id="8" dur="1000" fill="hold"/>
                                        <p:tgtEl>
                                          <p:spTgt spid="347147"/>
                                        </p:tgtEl>
                                        <p:attrNameLst>
                                          <p:attrName>ppt_h</p:attrName>
                                        </p:attrNameLst>
                                      </p:cBhvr>
                                      <p:tavLst>
                                        <p:tav tm="0">
                                          <p:val>
                                            <p:strVal val="#ppt_h"/>
                                          </p:val>
                                        </p:tav>
                                        <p:tav tm="100000">
                                          <p:val>
                                            <p:strVal val="#ppt_h"/>
                                          </p:val>
                                        </p:tav>
                                      </p:tavLst>
                                    </p:anim>
                                    <p:animEffect transition="in" filter="fade">
                                      <p:cBhvr>
                                        <p:cTn id="9" dur="1000"/>
                                        <p:tgtEl>
                                          <p:spTgt spid="347147"/>
                                        </p:tgtEl>
                                      </p:cBhvr>
                                    </p:animEffect>
                                  </p:childTnLst>
                                </p:cTn>
                              </p:par>
                              <p:par>
                                <p:cTn id="10" presetID="17" presetClass="exit" presetSubtype="10" fill="hold" nodeType="withEffect">
                                  <p:stCondLst>
                                    <p:cond delay="0"/>
                                  </p:stCondLst>
                                  <p:childTnLst>
                                    <p:anim calcmode="lin" valueType="num">
                                      <p:cBhvr>
                                        <p:cTn id="11" dur="500"/>
                                        <p:tgtEl>
                                          <p:spTgt spid="347147"/>
                                        </p:tgtEl>
                                        <p:attrNameLst>
                                          <p:attrName>ppt_w</p:attrName>
                                        </p:attrNameLst>
                                      </p:cBhvr>
                                      <p:tavLst>
                                        <p:tav tm="0">
                                          <p:val>
                                            <p:strVal val="ppt_w"/>
                                          </p:val>
                                        </p:tav>
                                        <p:tav tm="100000">
                                          <p:val>
                                            <p:fltVal val="0"/>
                                          </p:val>
                                        </p:tav>
                                      </p:tavLst>
                                    </p:anim>
                                    <p:anim calcmode="lin" valueType="num">
                                      <p:cBhvr>
                                        <p:cTn id="12" dur="500"/>
                                        <p:tgtEl>
                                          <p:spTgt spid="347147"/>
                                        </p:tgtEl>
                                        <p:attrNameLst>
                                          <p:attrName>ppt_h</p:attrName>
                                        </p:attrNameLst>
                                      </p:cBhvr>
                                      <p:tavLst>
                                        <p:tav tm="0">
                                          <p:val>
                                            <p:strVal val="ppt_h"/>
                                          </p:val>
                                        </p:tav>
                                        <p:tav tm="100000">
                                          <p:val>
                                            <p:strVal val="ppt_h"/>
                                          </p:val>
                                        </p:tav>
                                      </p:tavLst>
                                    </p:anim>
                                    <p:set>
                                      <p:cBhvr>
                                        <p:cTn id="13" dur="1" fill="hold">
                                          <p:stCondLst>
                                            <p:cond delay="499"/>
                                          </p:stCondLst>
                                        </p:cTn>
                                        <p:tgtEl>
                                          <p:spTgt spid="347147"/>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5" presetClass="entr" presetSubtype="0" fill="hold" grpId="0" nodeType="clickEffect">
                                  <p:stCondLst>
                                    <p:cond delay="0"/>
                                  </p:stCondLst>
                                  <p:iterate type="lt">
                                    <p:tmPct val="10000"/>
                                  </p:iterate>
                                  <p:childTnLst>
                                    <p:set>
                                      <p:cBhvr>
                                        <p:cTn id="17" dur="1" fill="hold">
                                          <p:stCondLst>
                                            <p:cond delay="0"/>
                                          </p:stCondLst>
                                        </p:cTn>
                                        <p:tgtEl>
                                          <p:spTgt spid="347138"/>
                                        </p:tgtEl>
                                        <p:attrNameLst>
                                          <p:attrName>style.visibility</p:attrName>
                                        </p:attrNameLst>
                                      </p:cBhvr>
                                      <p:to>
                                        <p:strVal val="visible"/>
                                      </p:to>
                                    </p:set>
                                    <p:animEffect transition="in" filter="fade">
                                      <p:cBhvr>
                                        <p:cTn id="18" dur="2000"/>
                                        <p:tgtEl>
                                          <p:spTgt spid="347138"/>
                                        </p:tgtEl>
                                      </p:cBhvr>
                                    </p:animEffect>
                                    <p:anim calcmode="lin" valueType="num">
                                      <p:cBhvr>
                                        <p:cTn id="19" dur="2000" fill="hold"/>
                                        <p:tgtEl>
                                          <p:spTgt spid="347138"/>
                                        </p:tgtEl>
                                        <p:attrNameLst>
                                          <p:attrName>ppt_w</p:attrName>
                                        </p:attrNameLst>
                                      </p:cBhvr>
                                      <p:tavLst>
                                        <p:tav tm="0" fmla="#ppt_w*sin(2.5*pi*$)">
                                          <p:val>
                                            <p:fltVal val="0"/>
                                          </p:val>
                                        </p:tav>
                                        <p:tav tm="100000">
                                          <p:val>
                                            <p:fltVal val="1"/>
                                          </p:val>
                                        </p:tav>
                                      </p:tavLst>
                                    </p:anim>
                                    <p:anim calcmode="lin" valueType="num">
                                      <p:cBhvr>
                                        <p:cTn id="20" dur="2000" fill="hold"/>
                                        <p:tgtEl>
                                          <p:spTgt spid="347138"/>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347146"/>
                                        </p:tgtEl>
                                        <p:attrNameLst>
                                          <p:attrName>style.visibility</p:attrName>
                                        </p:attrNameLst>
                                      </p:cBhvr>
                                      <p:to>
                                        <p:strVal val="visible"/>
                                      </p:to>
                                    </p:set>
                                    <p:anim calcmode="lin" valueType="num">
                                      <p:cBhvr>
                                        <p:cTn id="25" dur="1000" fill="hold"/>
                                        <p:tgtEl>
                                          <p:spTgt spid="347146"/>
                                        </p:tgtEl>
                                        <p:attrNameLst>
                                          <p:attrName>ppt_w</p:attrName>
                                        </p:attrNameLst>
                                      </p:cBhvr>
                                      <p:tavLst>
                                        <p:tav tm="0">
                                          <p:val>
                                            <p:strVal val="#ppt_w+.3"/>
                                          </p:val>
                                        </p:tav>
                                        <p:tav tm="100000">
                                          <p:val>
                                            <p:strVal val="#ppt_w"/>
                                          </p:val>
                                        </p:tav>
                                      </p:tavLst>
                                    </p:anim>
                                    <p:anim calcmode="lin" valueType="num">
                                      <p:cBhvr>
                                        <p:cTn id="26" dur="1000" fill="hold"/>
                                        <p:tgtEl>
                                          <p:spTgt spid="347146"/>
                                        </p:tgtEl>
                                        <p:attrNameLst>
                                          <p:attrName>ppt_h</p:attrName>
                                        </p:attrNameLst>
                                      </p:cBhvr>
                                      <p:tavLst>
                                        <p:tav tm="0">
                                          <p:val>
                                            <p:strVal val="#ppt_h"/>
                                          </p:val>
                                        </p:tav>
                                        <p:tav tm="100000">
                                          <p:val>
                                            <p:strVal val="#ppt_h"/>
                                          </p:val>
                                        </p:tav>
                                      </p:tavLst>
                                    </p:anim>
                                    <p:animEffect transition="in" filter="fade">
                                      <p:cBhvr>
                                        <p:cTn id="27" dur="1000"/>
                                        <p:tgtEl>
                                          <p:spTgt spid="3471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47139"/>
                                        </p:tgtEl>
                                        <p:attrNameLst>
                                          <p:attrName>style.visibility</p:attrName>
                                        </p:attrNameLst>
                                      </p:cBhvr>
                                      <p:to>
                                        <p:strVal val="visible"/>
                                      </p:to>
                                    </p:set>
                                    <p:anim calcmode="lin" valueType="num">
                                      <p:cBhvr additive="base">
                                        <p:cTn id="32" dur="500" fill="hold"/>
                                        <p:tgtEl>
                                          <p:spTgt spid="347139"/>
                                        </p:tgtEl>
                                        <p:attrNameLst>
                                          <p:attrName>ppt_x</p:attrName>
                                        </p:attrNameLst>
                                      </p:cBhvr>
                                      <p:tavLst>
                                        <p:tav tm="0">
                                          <p:val>
                                            <p:strVal val="#ppt_x"/>
                                          </p:val>
                                        </p:tav>
                                        <p:tav tm="100000">
                                          <p:val>
                                            <p:strVal val="#ppt_x"/>
                                          </p:val>
                                        </p:tav>
                                      </p:tavLst>
                                    </p:anim>
                                    <p:anim calcmode="lin" valueType="num">
                                      <p:cBhvr additive="base">
                                        <p:cTn id="33" dur="500" fill="hold"/>
                                        <p:tgtEl>
                                          <p:spTgt spid="347139"/>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347147"/>
                                        </p:tgtEl>
                                        <p:attrNameLst>
                                          <p:attrName>style.visibility</p:attrName>
                                        </p:attrNameLst>
                                      </p:cBhvr>
                                      <p:to>
                                        <p:strVal val="visible"/>
                                      </p:to>
                                    </p:set>
                                    <p:animEffect transition="in" filter="blinds(horizontal)">
                                      <p:cBhvr>
                                        <p:cTn id="38" dur="500"/>
                                        <p:tgtEl>
                                          <p:spTgt spid="347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p:bldP spid="347139" grpId="0"/>
      <p:bldP spid="34714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Rot="1" noChangeArrowheads="1"/>
          </p:cNvSpPr>
          <p:nvPr>
            <p:ph type="title"/>
          </p:nvPr>
        </p:nvSpPr>
        <p:spPr/>
        <p:txBody>
          <a:bodyPr/>
          <a:lstStyle/>
          <a:p>
            <a:pPr eaLnBrk="1" hangingPunct="1">
              <a:defRPr/>
            </a:pPr>
            <a:r>
              <a:rPr lang="en-US" sz="4000" smtClean="0">
                <a:ea typeface="ＭＳ Ｐゴシック" pitchFamily="34" charset="-128"/>
              </a:rPr>
              <a:t>Ratio for Neutralization of Acid &amp; pH Balance of the Blood &amp; Tissues</a:t>
            </a:r>
          </a:p>
        </p:txBody>
      </p:sp>
      <p:sp>
        <p:nvSpPr>
          <p:cNvPr id="349187" name="Rectangle 3"/>
          <p:cNvSpPr>
            <a:spLocks noGrp="1" noRot="1" noChangeArrowheads="1"/>
          </p:cNvSpPr>
          <p:nvPr>
            <p:ph type="body" idx="1"/>
          </p:nvPr>
        </p:nvSpPr>
        <p:spPr/>
        <p:txBody>
          <a:bodyPr/>
          <a:lstStyle/>
          <a:p>
            <a:pPr eaLnBrk="1" hangingPunct="1">
              <a:defRPr/>
            </a:pPr>
            <a:r>
              <a:rPr lang="en-US" smtClean="0">
                <a:ea typeface="ＭＳ Ｐゴシック" pitchFamily="34" charset="-128"/>
              </a:rPr>
              <a:t>It takes 20 parts of Alkalinity (Sodium Bicarbonate) to neutralize one part Acidity (Carbonic Acid) </a:t>
            </a:r>
          </a:p>
        </p:txBody>
      </p:sp>
      <p:pic>
        <p:nvPicPr>
          <p:cNvPr id="349188" name="Picture 4" descr="Tabl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2743200"/>
            <a:ext cx="5140325"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6"/>
          <p:cNvSpPr txBox="1">
            <a:spLocks noChangeArrowheads="1"/>
          </p:cNvSpPr>
          <p:nvPr/>
        </p:nvSpPr>
        <p:spPr bwMode="auto">
          <a:xfrm>
            <a:off x="107950" y="6113463"/>
            <a:ext cx="370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cs typeface="Arial" charset="0"/>
              </a:rPr>
              <a:t>www.articlesofhealth.blogspot.com</a:t>
            </a:r>
          </a:p>
        </p:txBody>
      </p:sp>
    </p:spTree>
    <p:extLst>
      <p:ext uri="{BB962C8B-B14F-4D97-AF65-F5344CB8AC3E}">
        <p14:creationId xmlns:p14="http://schemas.microsoft.com/office/powerpoint/2010/main" val="3025889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9188"/>
                                        </p:tgtEl>
                                        <p:attrNameLst>
                                          <p:attrName>style.visibility</p:attrName>
                                        </p:attrNameLst>
                                      </p:cBhvr>
                                      <p:to>
                                        <p:strVal val="visible"/>
                                      </p:to>
                                    </p:set>
                                    <p:anim calcmode="lin" valueType="num">
                                      <p:cBhvr additive="base">
                                        <p:cTn id="7" dur="500" fill="hold"/>
                                        <p:tgtEl>
                                          <p:spTgt spid="349188"/>
                                        </p:tgtEl>
                                        <p:attrNameLst>
                                          <p:attrName>ppt_x</p:attrName>
                                        </p:attrNameLst>
                                      </p:cBhvr>
                                      <p:tavLst>
                                        <p:tav tm="0">
                                          <p:val>
                                            <p:strVal val="#ppt_x"/>
                                          </p:val>
                                        </p:tav>
                                        <p:tav tm="100000">
                                          <p:val>
                                            <p:strVal val="#ppt_x"/>
                                          </p:val>
                                        </p:tav>
                                      </p:tavLst>
                                    </p:anim>
                                    <p:anim calcmode="lin" valueType="num">
                                      <p:cBhvr additive="base">
                                        <p:cTn id="8" dur="500" fill="hold"/>
                                        <p:tgtEl>
                                          <p:spTgt spid="3491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xit" presetSubtype="16" fill="hold" nodeType="clickEffect">
                                  <p:stCondLst>
                                    <p:cond delay="0"/>
                                  </p:stCondLst>
                                  <p:childTnLst>
                                    <p:animEffect transition="out" filter="box(in)">
                                      <p:cBhvr>
                                        <p:cTn id="12" dur="500"/>
                                        <p:tgtEl>
                                          <p:spTgt spid="349188"/>
                                        </p:tgtEl>
                                      </p:cBhvr>
                                    </p:animEffect>
                                    <p:set>
                                      <p:cBhvr>
                                        <p:cTn id="13" dur="1" fill="hold">
                                          <p:stCondLst>
                                            <p:cond delay="499"/>
                                          </p:stCondLst>
                                        </p:cTn>
                                        <p:tgtEl>
                                          <p:spTgt spid="3491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Rot="1" noChangeArrowheads="1"/>
          </p:cNvSpPr>
          <p:nvPr>
            <p:ph type="title"/>
          </p:nvPr>
        </p:nvSpPr>
        <p:spPr/>
        <p:txBody>
          <a:bodyPr/>
          <a:lstStyle/>
          <a:p>
            <a:pPr eaLnBrk="1" hangingPunct="1">
              <a:defRPr/>
            </a:pPr>
            <a:r>
              <a:rPr lang="en-US" smtClean="0">
                <a:ea typeface="ＭＳ Ｐゴシック" pitchFamily="34" charset="-128"/>
              </a:rPr>
              <a:t>The Major Buffers of Acidity</a:t>
            </a:r>
          </a:p>
        </p:txBody>
      </p:sp>
      <p:pic>
        <p:nvPicPr>
          <p:cNvPr id="351235" name="Picture 3" descr="alkalinebuffers"/>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11150" y="1676400"/>
            <a:ext cx="4370388" cy="4419600"/>
          </a:xfrm>
          <a:noFill/>
          <a:extLst>
            <a:ext uri="{909E8E84-426E-40DD-AFC4-6F175D3DCCD1}">
              <a14:hiddenFill xmlns:a14="http://schemas.microsoft.com/office/drawing/2010/main">
                <a:solidFill>
                  <a:srgbClr val="FFFFFF"/>
                </a:solidFill>
              </a14:hiddenFill>
            </a:ext>
          </a:extLst>
        </p:spPr>
      </p:pic>
      <p:sp>
        <p:nvSpPr>
          <p:cNvPr id="351236" name="Rectangle 4"/>
          <p:cNvSpPr>
            <a:spLocks noGrp="1" noRot="1" noChangeArrowheads="1"/>
          </p:cNvSpPr>
          <p:nvPr>
            <p:ph type="body" sz="half" idx="2"/>
          </p:nvPr>
        </p:nvSpPr>
        <p:spPr>
          <a:xfrm>
            <a:off x="4887913" y="1676400"/>
            <a:ext cx="3954462" cy="4422775"/>
          </a:xfrm>
        </p:spPr>
        <p:txBody>
          <a:bodyPr/>
          <a:lstStyle/>
          <a:p>
            <a:pPr eaLnBrk="1" hangingPunct="1">
              <a:defRPr/>
            </a:pPr>
            <a:r>
              <a:rPr lang="en-US" sz="2800" smtClean="0">
                <a:ea typeface="ＭＳ Ｐゴシック" pitchFamily="34" charset="-128"/>
              </a:rPr>
              <a:t>Bicarbonate</a:t>
            </a:r>
          </a:p>
          <a:p>
            <a:pPr eaLnBrk="1" hangingPunct="1">
              <a:defRPr/>
            </a:pPr>
            <a:r>
              <a:rPr lang="en-US" sz="2800" smtClean="0">
                <a:ea typeface="ＭＳ Ｐゴシック" pitchFamily="34" charset="-128"/>
              </a:rPr>
              <a:t>Hemoglobin</a:t>
            </a:r>
          </a:p>
          <a:p>
            <a:pPr eaLnBrk="1" hangingPunct="1">
              <a:defRPr/>
            </a:pPr>
            <a:r>
              <a:rPr lang="en-US" sz="2800" smtClean="0">
                <a:ea typeface="ＭＳ Ｐゴシック" pitchFamily="34" charset="-128"/>
              </a:rPr>
              <a:t>Phosphate</a:t>
            </a:r>
          </a:p>
          <a:p>
            <a:pPr eaLnBrk="1" hangingPunct="1">
              <a:defRPr/>
            </a:pPr>
            <a:r>
              <a:rPr lang="en-US" sz="2800" smtClean="0">
                <a:ea typeface="ＭＳ Ｐゴシック" pitchFamily="34" charset="-128"/>
              </a:rPr>
              <a:t>Plasma Proteins</a:t>
            </a:r>
          </a:p>
          <a:p>
            <a:pPr eaLnBrk="1" hangingPunct="1">
              <a:defRPr/>
            </a:pPr>
            <a:r>
              <a:rPr lang="en-US" sz="2800" smtClean="0">
                <a:ea typeface="ＭＳ Ｐゴシック" pitchFamily="34" charset="-128"/>
              </a:rPr>
              <a:t>Electrolyte Buffers</a:t>
            </a:r>
          </a:p>
          <a:p>
            <a:pPr eaLnBrk="1" hangingPunct="1">
              <a:defRPr/>
            </a:pPr>
            <a:r>
              <a:rPr lang="en-US" sz="2800" smtClean="0">
                <a:ea typeface="ＭＳ Ｐゴシック" pitchFamily="34" charset="-128"/>
              </a:rPr>
              <a:t>Low Density Lipos</a:t>
            </a:r>
          </a:p>
          <a:p>
            <a:pPr eaLnBrk="1" hangingPunct="1">
              <a:defRPr/>
            </a:pPr>
            <a:r>
              <a:rPr lang="en-US" sz="2800" smtClean="0">
                <a:ea typeface="ＭＳ Ｐゴシック" pitchFamily="34" charset="-128"/>
              </a:rPr>
              <a:t>Hormones</a:t>
            </a:r>
          </a:p>
          <a:p>
            <a:pPr eaLnBrk="1" hangingPunct="1">
              <a:defRPr/>
            </a:pPr>
            <a:r>
              <a:rPr lang="en-US" sz="2800" smtClean="0">
                <a:ea typeface="ＭＳ Ｐゴシック" pitchFamily="34" charset="-128"/>
              </a:rPr>
              <a:t>H2O</a:t>
            </a:r>
          </a:p>
        </p:txBody>
      </p:sp>
    </p:spTree>
    <p:extLst>
      <p:ext uri="{BB962C8B-B14F-4D97-AF65-F5344CB8AC3E}">
        <p14:creationId xmlns:p14="http://schemas.microsoft.com/office/powerpoint/2010/main" val="1305417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51234"/>
                                        </p:tgtEl>
                                        <p:attrNameLst>
                                          <p:attrName>style.visibility</p:attrName>
                                        </p:attrNameLst>
                                      </p:cBhvr>
                                      <p:to>
                                        <p:strVal val="visible"/>
                                      </p:to>
                                    </p:set>
                                    <p:anim calcmode="lin" valueType="num">
                                      <p:cBhvr>
                                        <p:cTn id="7" dur="1000" fill="hold"/>
                                        <p:tgtEl>
                                          <p:spTgt spid="351234"/>
                                        </p:tgtEl>
                                        <p:attrNameLst>
                                          <p:attrName>ppt_w</p:attrName>
                                        </p:attrNameLst>
                                      </p:cBhvr>
                                      <p:tavLst>
                                        <p:tav tm="0">
                                          <p:val>
                                            <p:strVal val="#ppt_w+.3"/>
                                          </p:val>
                                        </p:tav>
                                        <p:tav tm="100000">
                                          <p:val>
                                            <p:strVal val="#ppt_w"/>
                                          </p:val>
                                        </p:tav>
                                      </p:tavLst>
                                    </p:anim>
                                    <p:anim calcmode="lin" valueType="num">
                                      <p:cBhvr>
                                        <p:cTn id="8" dur="1000" fill="hold"/>
                                        <p:tgtEl>
                                          <p:spTgt spid="351234"/>
                                        </p:tgtEl>
                                        <p:attrNameLst>
                                          <p:attrName>ppt_h</p:attrName>
                                        </p:attrNameLst>
                                      </p:cBhvr>
                                      <p:tavLst>
                                        <p:tav tm="0">
                                          <p:val>
                                            <p:strVal val="#ppt_h"/>
                                          </p:val>
                                        </p:tav>
                                        <p:tav tm="100000">
                                          <p:val>
                                            <p:strVal val="#ppt_h"/>
                                          </p:val>
                                        </p:tav>
                                      </p:tavLst>
                                    </p:anim>
                                    <p:animEffect transition="in" filter="fade">
                                      <p:cBhvr>
                                        <p:cTn id="9" dur="1000"/>
                                        <p:tgtEl>
                                          <p:spTgt spid="35123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nodeType="clickEffect">
                                  <p:stCondLst>
                                    <p:cond delay="0"/>
                                  </p:stCondLst>
                                  <p:childTnLst>
                                    <p:set>
                                      <p:cBhvr>
                                        <p:cTn id="13" dur="1" fill="hold">
                                          <p:stCondLst>
                                            <p:cond delay="0"/>
                                          </p:stCondLst>
                                        </p:cTn>
                                        <p:tgtEl>
                                          <p:spTgt spid="351235"/>
                                        </p:tgtEl>
                                        <p:attrNameLst>
                                          <p:attrName>style.visibility</p:attrName>
                                        </p:attrNameLst>
                                      </p:cBhvr>
                                      <p:to>
                                        <p:strVal val="visible"/>
                                      </p:to>
                                    </p:set>
                                    <p:animEffect transition="in" filter="blinds(horizontal)">
                                      <p:cBhvr>
                                        <p:cTn id="14" dur="500"/>
                                        <p:tgtEl>
                                          <p:spTgt spid="351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Rot="1" noChangeArrowheads="1"/>
          </p:cNvSpPr>
          <p:nvPr>
            <p:ph type="title"/>
          </p:nvPr>
        </p:nvSpPr>
        <p:spPr>
          <a:xfrm>
            <a:off x="457200" y="-171450"/>
            <a:ext cx="8229600" cy="1143000"/>
          </a:xfrm>
        </p:spPr>
        <p:txBody>
          <a:bodyPr/>
          <a:lstStyle/>
          <a:p>
            <a:pPr eaLnBrk="1" hangingPunct="1">
              <a:defRPr/>
            </a:pPr>
            <a:r>
              <a:rPr lang="en-US" smtClean="0">
                <a:ea typeface="ＭＳ Ｐゴシック" pitchFamily="34" charset="-128"/>
              </a:rPr>
              <a:t>How We Become Acidic</a:t>
            </a:r>
          </a:p>
        </p:txBody>
      </p:sp>
      <p:sp>
        <p:nvSpPr>
          <p:cNvPr id="352259" name="Rectangle 3"/>
          <p:cNvSpPr>
            <a:spLocks noGrp="1" noRot="1" noChangeArrowheads="1"/>
          </p:cNvSpPr>
          <p:nvPr>
            <p:ph type="body" idx="1"/>
          </p:nvPr>
        </p:nvSpPr>
        <p:spPr>
          <a:xfrm>
            <a:off x="684213" y="836613"/>
            <a:ext cx="8153400" cy="5805487"/>
          </a:xfrm>
        </p:spPr>
        <p:txBody>
          <a:bodyPr/>
          <a:lstStyle/>
          <a:p>
            <a:pPr eaLnBrk="1" hangingPunct="1">
              <a:lnSpc>
                <a:spcPct val="90000"/>
              </a:lnSpc>
              <a:defRPr/>
            </a:pPr>
            <a:r>
              <a:rPr lang="en-US" sz="2800" smtClean="0">
                <a:ea typeface="ＭＳ Ｐゴシック" pitchFamily="34" charset="-128"/>
              </a:rPr>
              <a:t>Mainly due to over consumption of:</a:t>
            </a:r>
          </a:p>
          <a:p>
            <a:pPr lvl="1" eaLnBrk="1" hangingPunct="1">
              <a:lnSpc>
                <a:spcPct val="90000"/>
              </a:lnSpc>
              <a:defRPr/>
            </a:pPr>
            <a:r>
              <a:rPr lang="en-US" smtClean="0">
                <a:ea typeface="ＭＳ Ｐゴシック" pitchFamily="34" charset="-128"/>
              </a:rPr>
              <a:t>1st  Ingestion Protein </a:t>
            </a:r>
          </a:p>
          <a:p>
            <a:pPr lvl="1" eaLnBrk="1" hangingPunct="1">
              <a:lnSpc>
                <a:spcPct val="90000"/>
              </a:lnSpc>
              <a:defRPr/>
            </a:pPr>
            <a:r>
              <a:rPr lang="en-US" smtClean="0">
                <a:ea typeface="ＭＳ Ｐゴシック" pitchFamily="34" charset="-128"/>
              </a:rPr>
              <a:t>2nd Indirect &amp; Direct Ingestion of Sugar</a:t>
            </a:r>
          </a:p>
          <a:p>
            <a:pPr eaLnBrk="1" hangingPunct="1">
              <a:lnSpc>
                <a:spcPct val="90000"/>
              </a:lnSpc>
              <a:defRPr/>
            </a:pPr>
            <a:r>
              <a:rPr lang="en-US" sz="2800" smtClean="0">
                <a:ea typeface="ＭＳ Ｐゴシック" pitchFamily="34" charset="-128"/>
              </a:rPr>
              <a:t>When protein breaks down it forms strong acids including nitric, sulphuric, phosphoric and uric acid</a:t>
            </a:r>
          </a:p>
          <a:p>
            <a:pPr lvl="1" eaLnBrk="1" hangingPunct="1">
              <a:lnSpc>
                <a:spcPct val="90000"/>
              </a:lnSpc>
              <a:defRPr/>
            </a:pPr>
            <a:r>
              <a:rPr lang="en-US" smtClean="0">
                <a:ea typeface="ＭＳ Ｐゴシック" pitchFamily="34" charset="-128"/>
              </a:rPr>
              <a:t>like </a:t>
            </a:r>
            <a:r>
              <a:rPr lang="ja-JP" altLang="en-US" smtClean="0">
                <a:ea typeface="ＭＳ Ｐゴシック" pitchFamily="34" charset="-128"/>
              </a:rPr>
              <a:t>“</a:t>
            </a:r>
            <a:r>
              <a:rPr lang="en-US" altLang="ja-JP" smtClean="0">
                <a:ea typeface="ＭＳ Ｐゴシック" pitchFamily="34" charset="-128"/>
              </a:rPr>
              <a:t>battery acids</a:t>
            </a:r>
            <a:r>
              <a:rPr lang="ja-JP" altLang="en-US" smtClean="0">
                <a:ea typeface="ＭＳ Ｐゴシック" pitchFamily="34" charset="-128"/>
              </a:rPr>
              <a:t>”</a:t>
            </a:r>
            <a:r>
              <a:rPr lang="en-US" altLang="ja-JP" smtClean="0">
                <a:ea typeface="ＭＳ Ｐゴシック" pitchFamily="34" charset="-128"/>
              </a:rPr>
              <a:t> they will burn holes in clothes, metal, and human cells</a:t>
            </a:r>
          </a:p>
          <a:p>
            <a:pPr eaLnBrk="1" hangingPunct="1">
              <a:lnSpc>
                <a:spcPct val="90000"/>
              </a:lnSpc>
              <a:defRPr/>
            </a:pPr>
            <a:r>
              <a:rPr lang="en-US" sz="2800" smtClean="0">
                <a:ea typeface="ＭＳ Ｐゴシック" pitchFamily="34" charset="-128"/>
              </a:rPr>
              <a:t>We need less than 5 grams of protein daily</a:t>
            </a:r>
          </a:p>
          <a:p>
            <a:pPr eaLnBrk="1" hangingPunct="1">
              <a:lnSpc>
                <a:spcPct val="90000"/>
              </a:lnSpc>
              <a:defRPr/>
            </a:pPr>
            <a:r>
              <a:rPr lang="en-US" sz="2800" smtClean="0">
                <a:ea typeface="ＭＳ Ｐゴシック" pitchFamily="34" charset="-128"/>
              </a:rPr>
              <a:t>The average American eats over 200 grams per day</a:t>
            </a:r>
          </a:p>
          <a:p>
            <a:pPr eaLnBrk="1" hangingPunct="1">
              <a:lnSpc>
                <a:spcPct val="90000"/>
              </a:lnSpc>
              <a:defRPr/>
            </a:pPr>
            <a:r>
              <a:rPr lang="en-US" sz="2800" smtClean="0">
                <a:ea typeface="ＭＳ Ｐゴシック" pitchFamily="34" charset="-128"/>
              </a:rPr>
              <a:t>The destruction of Mayan Indians of Central and South America was from demineralization as if they had been soaked in excess acid</a:t>
            </a:r>
          </a:p>
        </p:txBody>
      </p:sp>
    </p:spTree>
    <p:extLst>
      <p:ext uri="{BB962C8B-B14F-4D97-AF65-F5344CB8AC3E}">
        <p14:creationId xmlns:p14="http://schemas.microsoft.com/office/powerpoint/2010/main" val="3632014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52258"/>
                                        </p:tgtEl>
                                        <p:attrNameLst>
                                          <p:attrName>style.visibility</p:attrName>
                                        </p:attrNameLst>
                                      </p:cBhvr>
                                      <p:to>
                                        <p:strVal val="visible"/>
                                      </p:to>
                                    </p:set>
                                    <p:anim calcmode="lin" valueType="num">
                                      <p:cBhvr>
                                        <p:cTn id="7" dur="500" fill="hold"/>
                                        <p:tgtEl>
                                          <p:spTgt spid="352258"/>
                                        </p:tgtEl>
                                        <p:attrNameLst>
                                          <p:attrName>ppt_w</p:attrName>
                                        </p:attrNameLst>
                                      </p:cBhvr>
                                      <p:tavLst>
                                        <p:tav tm="0">
                                          <p:val>
                                            <p:strVal val="#ppt_w*0.05"/>
                                          </p:val>
                                        </p:tav>
                                        <p:tav tm="100000">
                                          <p:val>
                                            <p:strVal val="#ppt_w"/>
                                          </p:val>
                                        </p:tav>
                                      </p:tavLst>
                                    </p:anim>
                                    <p:anim calcmode="lin" valueType="num">
                                      <p:cBhvr>
                                        <p:cTn id="8" dur="500" fill="hold"/>
                                        <p:tgtEl>
                                          <p:spTgt spid="352258"/>
                                        </p:tgtEl>
                                        <p:attrNameLst>
                                          <p:attrName>ppt_h</p:attrName>
                                        </p:attrNameLst>
                                      </p:cBhvr>
                                      <p:tavLst>
                                        <p:tav tm="0">
                                          <p:val>
                                            <p:strVal val="#ppt_h"/>
                                          </p:val>
                                        </p:tav>
                                        <p:tav tm="100000">
                                          <p:val>
                                            <p:strVal val="#ppt_h"/>
                                          </p:val>
                                        </p:tav>
                                      </p:tavLst>
                                    </p:anim>
                                    <p:anim calcmode="lin" valueType="num">
                                      <p:cBhvr>
                                        <p:cTn id="9" dur="500" fill="hold"/>
                                        <p:tgtEl>
                                          <p:spTgt spid="352258"/>
                                        </p:tgtEl>
                                        <p:attrNameLst>
                                          <p:attrName>ppt_x</p:attrName>
                                        </p:attrNameLst>
                                      </p:cBhvr>
                                      <p:tavLst>
                                        <p:tav tm="0">
                                          <p:val>
                                            <p:strVal val="#ppt_x-.2"/>
                                          </p:val>
                                        </p:tav>
                                        <p:tav tm="100000">
                                          <p:val>
                                            <p:strVal val="#ppt_x"/>
                                          </p:val>
                                        </p:tav>
                                      </p:tavLst>
                                    </p:anim>
                                    <p:anim calcmode="lin" valueType="num">
                                      <p:cBhvr>
                                        <p:cTn id="10" dur="500" fill="hold"/>
                                        <p:tgtEl>
                                          <p:spTgt spid="352258"/>
                                        </p:tgtEl>
                                        <p:attrNameLst>
                                          <p:attrName>ppt_y</p:attrName>
                                        </p:attrNameLst>
                                      </p:cBhvr>
                                      <p:tavLst>
                                        <p:tav tm="0">
                                          <p:val>
                                            <p:strVal val="#ppt_y"/>
                                          </p:val>
                                        </p:tav>
                                        <p:tav tm="100000">
                                          <p:val>
                                            <p:strVal val="#ppt_y"/>
                                          </p:val>
                                        </p:tav>
                                      </p:tavLst>
                                    </p:anim>
                                    <p:animEffect transition="in" filter="fade">
                                      <p:cBhvr>
                                        <p:cTn id="11" dur="500"/>
                                        <p:tgtEl>
                                          <p:spTgt spid="35225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52259">
                                            <p:txEl>
                                              <p:pRg st="0" end="0"/>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52259">
                                            <p:txEl>
                                              <p:pRg st="1" end="1"/>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52259">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52259">
                                            <p:txEl>
                                              <p:pRg st="3" end="3"/>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52259">
                                            <p:txEl>
                                              <p:pRg st="4" end="4"/>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52259">
                                            <p:txEl>
                                              <p:pRg st="5" end="5"/>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52259">
                                            <p:txEl>
                                              <p:pRg st="6" end="6"/>
                                            </p:txEl>
                                          </p:spTgt>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522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58" grpId="0"/>
      <p:bldP spid="35225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rrowheads="1"/>
          </p:cNvSpPr>
          <p:nvPr>
            <p:ph type="body" sz="half" idx="4294967295"/>
          </p:nvPr>
        </p:nvSpPr>
        <p:spPr>
          <a:xfrm>
            <a:off x="152400" y="152400"/>
            <a:ext cx="8686800" cy="6096000"/>
          </a:xfrm>
        </p:spPr>
        <p:txBody>
          <a:bodyPr/>
          <a:lstStyle/>
          <a:p>
            <a:pPr algn="ctr" eaLnBrk="1" hangingPunct="1">
              <a:lnSpc>
                <a:spcPct val="90000"/>
              </a:lnSpc>
              <a:buFont typeface="Wingdings" pitchFamily="2" charset="2"/>
              <a:buNone/>
            </a:pPr>
            <a:r>
              <a:rPr lang="en-US" sz="6100" smtClean="0">
                <a:latin typeface="AvantGarde Md BT" pitchFamily="34" charset="0"/>
                <a:ea typeface="ＭＳ Ｐゴシック" pitchFamily="34" charset="-128"/>
              </a:rPr>
              <a:t>The Doctor of the Future will give no medicine, but will involve the patient in the proper use of food, fresh air, and exercise.</a:t>
            </a:r>
          </a:p>
          <a:p>
            <a:pPr algn="ctr" eaLnBrk="1" hangingPunct="1">
              <a:lnSpc>
                <a:spcPct val="90000"/>
              </a:lnSpc>
              <a:buFont typeface="Wingdings" pitchFamily="2" charset="2"/>
              <a:buNone/>
            </a:pPr>
            <a:r>
              <a:rPr lang="en-US" sz="4400" smtClean="0">
                <a:latin typeface="AvantGarde Md BT" pitchFamily="34" charset="0"/>
                <a:ea typeface="ＭＳ Ｐゴシック" pitchFamily="34" charset="-128"/>
              </a:rPr>
              <a:t>Thomas Edison</a:t>
            </a: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Rot="1" noChangeArrowheads="1"/>
          </p:cNvSpPr>
          <p:nvPr>
            <p:ph type="title"/>
          </p:nvPr>
        </p:nvSpPr>
        <p:spPr>
          <a:xfrm>
            <a:off x="457200" y="-171450"/>
            <a:ext cx="8229600" cy="1143000"/>
          </a:xfrm>
        </p:spPr>
        <p:txBody>
          <a:bodyPr/>
          <a:lstStyle/>
          <a:p>
            <a:pPr eaLnBrk="1" hangingPunct="1">
              <a:defRPr/>
            </a:pPr>
            <a:r>
              <a:rPr lang="en-US" smtClean="0">
                <a:ea typeface="ＭＳ Ｐゴシック" pitchFamily="34" charset="-128"/>
              </a:rPr>
              <a:t>How Acid is Made</a:t>
            </a:r>
          </a:p>
        </p:txBody>
      </p:sp>
      <p:sp>
        <p:nvSpPr>
          <p:cNvPr id="353283" name="Rectangle 3"/>
          <p:cNvSpPr>
            <a:spLocks noGrp="1" noRot="1" noChangeArrowheads="1"/>
          </p:cNvSpPr>
          <p:nvPr>
            <p:ph type="body" idx="1"/>
          </p:nvPr>
        </p:nvSpPr>
        <p:spPr>
          <a:xfrm>
            <a:off x="838200" y="908050"/>
            <a:ext cx="8007350" cy="5797550"/>
          </a:xfrm>
        </p:spPr>
        <p:txBody>
          <a:bodyPr/>
          <a:lstStyle/>
          <a:p>
            <a:pPr eaLnBrk="1" hangingPunct="1">
              <a:lnSpc>
                <a:spcPct val="90000"/>
              </a:lnSpc>
              <a:defRPr/>
            </a:pPr>
            <a:r>
              <a:rPr lang="en-US" sz="2800" smtClean="0">
                <a:ea typeface="ＭＳ Ｐゴシック" pitchFamily="34" charset="-128"/>
              </a:rPr>
              <a:t>The </a:t>
            </a:r>
            <a:r>
              <a:rPr lang="ja-JP" altLang="en-US" sz="2800" smtClean="0">
                <a:ea typeface="ＭＳ Ｐゴシック" pitchFamily="34" charset="-128"/>
              </a:rPr>
              <a:t>“</a:t>
            </a:r>
            <a:r>
              <a:rPr lang="en-US" altLang="ja-JP" sz="2800" smtClean="0">
                <a:ea typeface="ＭＳ Ｐゴシック" pitchFamily="34" charset="-128"/>
              </a:rPr>
              <a:t>parietal</a:t>
            </a:r>
            <a:r>
              <a:rPr lang="ja-JP" altLang="en-US" sz="2800" smtClean="0">
                <a:ea typeface="ＭＳ Ｐゴシック" pitchFamily="34" charset="-128"/>
              </a:rPr>
              <a:t>”</a:t>
            </a:r>
            <a:r>
              <a:rPr lang="en-US" altLang="ja-JP" sz="2800" smtClean="0">
                <a:ea typeface="ＭＳ Ｐゴシック" pitchFamily="34" charset="-128"/>
              </a:rPr>
              <a:t> or cover cells of the stomach split the sodium chloride (NaCL)of the blood</a:t>
            </a:r>
          </a:p>
          <a:p>
            <a:pPr eaLnBrk="1" hangingPunct="1">
              <a:lnSpc>
                <a:spcPct val="90000"/>
              </a:lnSpc>
              <a:defRPr/>
            </a:pPr>
            <a:r>
              <a:rPr lang="en-US" sz="2800" smtClean="0">
                <a:ea typeface="ＭＳ Ｐゴシック" pitchFamily="34" charset="-128"/>
              </a:rPr>
              <a:t>The sodium (Na) is used to bind with water and carbon dioxide (CO2) to form the alkaline salt, sodium bicarbonate (NaHCO</a:t>
            </a:r>
            <a:r>
              <a:rPr lang="en-US" sz="2800" b="1" smtClean="0">
                <a:ea typeface="ＭＳ Ｐゴシック" pitchFamily="34" charset="-128"/>
              </a:rPr>
              <a:t>3</a:t>
            </a:r>
            <a:r>
              <a:rPr lang="en-US" sz="2800" smtClean="0">
                <a:ea typeface="ＭＳ Ｐゴシック" pitchFamily="34" charset="-128"/>
              </a:rPr>
              <a:t>)</a:t>
            </a:r>
          </a:p>
          <a:p>
            <a:pPr eaLnBrk="1" hangingPunct="1">
              <a:lnSpc>
                <a:spcPct val="90000"/>
              </a:lnSpc>
              <a:defRPr/>
            </a:pPr>
            <a:r>
              <a:rPr lang="en-US" sz="2800" smtClean="0">
                <a:ea typeface="ＭＳ Ｐゴシック" pitchFamily="34" charset="-128"/>
              </a:rPr>
              <a:t>H</a:t>
            </a:r>
            <a:r>
              <a:rPr lang="en-US" sz="2800" b="1" smtClean="0">
                <a:ea typeface="ＭＳ Ｐゴシック" pitchFamily="34" charset="-128"/>
              </a:rPr>
              <a:t>2</a:t>
            </a:r>
            <a:r>
              <a:rPr lang="en-US" sz="2800" smtClean="0">
                <a:ea typeface="ＭＳ Ｐゴシック" pitchFamily="34" charset="-128"/>
              </a:rPr>
              <a:t>0 + CO</a:t>
            </a:r>
            <a:r>
              <a:rPr lang="en-US" sz="2800" b="1" smtClean="0">
                <a:ea typeface="ＭＳ Ｐゴシック" pitchFamily="34" charset="-128"/>
              </a:rPr>
              <a:t>2 </a:t>
            </a:r>
            <a:r>
              <a:rPr lang="en-US" sz="2800" smtClean="0">
                <a:ea typeface="ＭＳ Ｐゴシック" pitchFamily="34" charset="-128"/>
              </a:rPr>
              <a:t>+ NaCL </a:t>
            </a:r>
            <a:r>
              <a:rPr lang="en-US" sz="2800" smtClean="0">
                <a:ea typeface="ＭＳ Ｐゴシック" pitchFamily="34" charset="-128"/>
                <a:sym typeface="Wingdings" pitchFamily="2" charset="2"/>
              </a:rPr>
              <a:t> NaHCO</a:t>
            </a:r>
            <a:r>
              <a:rPr lang="en-US" sz="2800" b="1" smtClean="0">
                <a:ea typeface="ＭＳ Ｐゴシック" pitchFamily="34" charset="-128"/>
                <a:sym typeface="Wingdings" pitchFamily="2" charset="2"/>
              </a:rPr>
              <a:t>3 + HCL</a:t>
            </a:r>
          </a:p>
          <a:p>
            <a:pPr eaLnBrk="1" hangingPunct="1">
              <a:lnSpc>
                <a:spcPct val="90000"/>
              </a:lnSpc>
              <a:defRPr/>
            </a:pPr>
            <a:r>
              <a:rPr lang="en-US" sz="2800" smtClean="0">
                <a:ea typeface="ＭＳ Ｐゴシック" pitchFamily="34" charset="-128"/>
                <a:sym typeface="Wingdings" pitchFamily="2" charset="2"/>
              </a:rPr>
              <a:t>For each molecule of NaHCO</a:t>
            </a:r>
            <a:r>
              <a:rPr lang="en-US" sz="2800" b="1" smtClean="0">
                <a:ea typeface="ＭＳ Ｐゴシック" pitchFamily="34" charset="-128"/>
                <a:sym typeface="Wingdings" pitchFamily="2" charset="2"/>
              </a:rPr>
              <a:t>3</a:t>
            </a:r>
            <a:r>
              <a:rPr lang="en-US" sz="2800" smtClean="0">
                <a:ea typeface="ＭＳ Ｐゴシック" pitchFamily="34" charset="-128"/>
                <a:sym typeface="Wingdings" pitchFamily="2" charset="2"/>
              </a:rPr>
              <a:t> made, a molecule of HCL (</a:t>
            </a:r>
            <a:r>
              <a:rPr lang="en-US" sz="2800" i="1" smtClean="0">
                <a:ea typeface="ＭＳ Ｐゴシック" pitchFamily="34" charset="-128"/>
                <a:sym typeface="Wingdings" pitchFamily="2" charset="2"/>
              </a:rPr>
              <a:t>hydrochloric acid</a:t>
            </a:r>
            <a:r>
              <a:rPr lang="en-US" sz="2800" smtClean="0">
                <a:ea typeface="ＭＳ Ｐゴシック" pitchFamily="34" charset="-128"/>
                <a:sym typeface="Wingdings" pitchFamily="2" charset="2"/>
              </a:rPr>
              <a:t>) is made and secreted into the digestive system to be eliminated</a:t>
            </a:r>
          </a:p>
          <a:p>
            <a:pPr eaLnBrk="1" hangingPunct="1">
              <a:lnSpc>
                <a:spcPct val="90000"/>
              </a:lnSpc>
              <a:defRPr/>
            </a:pPr>
            <a:r>
              <a:rPr lang="en-US" sz="2800" smtClean="0">
                <a:ea typeface="ＭＳ Ｐゴシック" pitchFamily="34" charset="-128"/>
              </a:rPr>
              <a:t>CL from the sodium chloride binds to an acid or proton forming HCL as a waste product of sodium bicarbonate production</a:t>
            </a:r>
          </a:p>
        </p:txBody>
      </p:sp>
    </p:spTree>
    <p:extLst>
      <p:ext uri="{BB962C8B-B14F-4D97-AF65-F5344CB8AC3E}">
        <p14:creationId xmlns:p14="http://schemas.microsoft.com/office/powerpoint/2010/main" val="1599594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53282"/>
                                        </p:tgtEl>
                                        <p:attrNameLst>
                                          <p:attrName>style.visibility</p:attrName>
                                        </p:attrNameLst>
                                      </p:cBhvr>
                                      <p:to>
                                        <p:strVal val="visible"/>
                                      </p:to>
                                    </p:set>
                                    <p:anim calcmode="lin" valueType="num">
                                      <p:cBhvr>
                                        <p:cTn id="7" dur="500" fill="hold"/>
                                        <p:tgtEl>
                                          <p:spTgt spid="353282"/>
                                        </p:tgtEl>
                                        <p:attrNameLst>
                                          <p:attrName>ppt_w</p:attrName>
                                        </p:attrNameLst>
                                      </p:cBhvr>
                                      <p:tavLst>
                                        <p:tav tm="0">
                                          <p:val>
                                            <p:strVal val="#ppt_w*0.05"/>
                                          </p:val>
                                        </p:tav>
                                        <p:tav tm="100000">
                                          <p:val>
                                            <p:strVal val="#ppt_w"/>
                                          </p:val>
                                        </p:tav>
                                      </p:tavLst>
                                    </p:anim>
                                    <p:anim calcmode="lin" valueType="num">
                                      <p:cBhvr>
                                        <p:cTn id="8" dur="500" fill="hold"/>
                                        <p:tgtEl>
                                          <p:spTgt spid="353282"/>
                                        </p:tgtEl>
                                        <p:attrNameLst>
                                          <p:attrName>ppt_h</p:attrName>
                                        </p:attrNameLst>
                                      </p:cBhvr>
                                      <p:tavLst>
                                        <p:tav tm="0">
                                          <p:val>
                                            <p:strVal val="#ppt_h"/>
                                          </p:val>
                                        </p:tav>
                                        <p:tav tm="100000">
                                          <p:val>
                                            <p:strVal val="#ppt_h"/>
                                          </p:val>
                                        </p:tav>
                                      </p:tavLst>
                                    </p:anim>
                                    <p:anim calcmode="lin" valueType="num">
                                      <p:cBhvr>
                                        <p:cTn id="9" dur="500" fill="hold"/>
                                        <p:tgtEl>
                                          <p:spTgt spid="353282"/>
                                        </p:tgtEl>
                                        <p:attrNameLst>
                                          <p:attrName>ppt_x</p:attrName>
                                        </p:attrNameLst>
                                      </p:cBhvr>
                                      <p:tavLst>
                                        <p:tav tm="0">
                                          <p:val>
                                            <p:strVal val="#ppt_x-.2"/>
                                          </p:val>
                                        </p:tav>
                                        <p:tav tm="100000">
                                          <p:val>
                                            <p:strVal val="#ppt_x"/>
                                          </p:val>
                                        </p:tav>
                                      </p:tavLst>
                                    </p:anim>
                                    <p:anim calcmode="lin" valueType="num">
                                      <p:cBhvr>
                                        <p:cTn id="10" dur="500" fill="hold"/>
                                        <p:tgtEl>
                                          <p:spTgt spid="353282"/>
                                        </p:tgtEl>
                                        <p:attrNameLst>
                                          <p:attrName>ppt_y</p:attrName>
                                        </p:attrNameLst>
                                      </p:cBhvr>
                                      <p:tavLst>
                                        <p:tav tm="0">
                                          <p:val>
                                            <p:strVal val="#ppt_y"/>
                                          </p:val>
                                        </p:tav>
                                        <p:tav tm="100000">
                                          <p:val>
                                            <p:strVal val="#ppt_y"/>
                                          </p:val>
                                        </p:tav>
                                      </p:tavLst>
                                    </p:anim>
                                    <p:animEffect transition="in" filter="fade">
                                      <p:cBhvr>
                                        <p:cTn id="11" dur="500"/>
                                        <p:tgtEl>
                                          <p:spTgt spid="35328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53283">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53283">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53283">
                                            <p:txEl>
                                              <p:pRg st="2" end="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53283">
                                            <p:txEl>
                                              <p:pRg st="3" end="3"/>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532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2" grpId="0"/>
      <p:bldP spid="353283" grpId="0" build="p"/>
    </p:bld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6354" name="Rectangle 2"/>
          <p:cNvSpPr>
            <a:spLocks noGrp="1" noRot="1" noChangeArrowheads="1"/>
          </p:cNvSpPr>
          <p:nvPr>
            <p:ph type="title"/>
          </p:nvPr>
        </p:nvSpPr>
        <p:spPr>
          <a:xfrm>
            <a:off x="381000" y="115888"/>
            <a:ext cx="8510588" cy="914400"/>
          </a:xfrm>
        </p:spPr>
        <p:txBody>
          <a:bodyPr/>
          <a:lstStyle/>
          <a:p>
            <a:pPr eaLnBrk="1" hangingPunct="1">
              <a:defRPr/>
            </a:pPr>
            <a:r>
              <a:rPr lang="en-US" sz="3600" smtClean="0">
                <a:solidFill>
                  <a:srgbClr val="00080C"/>
                </a:solidFill>
                <a:effectLst>
                  <a:outerShdw blurRad="38100" dist="38100" dir="2700000" algn="tl">
                    <a:srgbClr val="FFFFFF"/>
                  </a:outerShdw>
                </a:effectLst>
                <a:ea typeface="ＭＳ Ｐゴシック" pitchFamily="34" charset="-128"/>
              </a:rPr>
              <a:t>pH &amp; Energy Values </a:t>
            </a:r>
            <a:br>
              <a:rPr lang="en-US" sz="3600" smtClean="0">
                <a:solidFill>
                  <a:srgbClr val="00080C"/>
                </a:solidFill>
                <a:effectLst>
                  <a:outerShdw blurRad="38100" dist="38100" dir="2700000" algn="tl">
                    <a:srgbClr val="FFFFFF"/>
                  </a:outerShdw>
                </a:effectLst>
                <a:ea typeface="ＭＳ Ｐゴシック" pitchFamily="34" charset="-128"/>
              </a:rPr>
            </a:br>
            <a:r>
              <a:rPr lang="en-US" sz="3600" smtClean="0">
                <a:solidFill>
                  <a:srgbClr val="00080C"/>
                </a:solidFill>
                <a:effectLst>
                  <a:outerShdw blurRad="38100" dist="38100" dir="2700000" algn="tl">
                    <a:srgbClr val="FFFFFF"/>
                  </a:outerShdw>
                </a:effectLst>
                <a:ea typeface="ＭＳ Ｐゴシック" pitchFamily="34" charset="-128"/>
              </a:rPr>
              <a:t>Certain Foods and Drinks</a:t>
            </a:r>
          </a:p>
        </p:txBody>
      </p:sp>
      <p:graphicFrame>
        <p:nvGraphicFramePr>
          <p:cNvPr id="356355" name="Group 3"/>
          <p:cNvGraphicFramePr>
            <a:graphicFrameLocks noGrp="1"/>
          </p:cNvGraphicFramePr>
          <p:nvPr>
            <p:ph idx="1"/>
          </p:nvPr>
        </p:nvGraphicFramePr>
        <p:xfrm>
          <a:off x="381000" y="1143000"/>
          <a:ext cx="8305800" cy="5562600"/>
        </p:xfrm>
        <a:graphic>
          <a:graphicData uri="http://schemas.openxmlformats.org/drawingml/2006/table">
            <a:tbl>
              <a:tblPr/>
              <a:tblGrid>
                <a:gridCol w="2768600"/>
                <a:gridCol w="2768600"/>
                <a:gridCol w="2768600"/>
              </a:tblGrid>
              <a:tr h="5562600">
                <a:tc>
                  <a:txBody>
                    <a:bodyPr/>
                    <a:lstStyle/>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sng"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Product</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Sunny Delight</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Gatorade</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Coca Cola</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Red Bull Energy</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Twin Lab Ultra</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Ripped Force</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Snapple</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Power Bars</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7-up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66FF66"/>
                        </a:gs>
                        <a:gs pos="100000">
                          <a:srgbClr val="FFFFFF"/>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sng"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pH</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2.81</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2.95</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2.51</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3.26</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2.83</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3.22</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2.83</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2.93</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3.25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00FF"/>
                        </a:gs>
                        <a:gs pos="100000">
                          <a:srgbClr val="FFFFFF"/>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sng"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Charge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+232mv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+265mv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+282mv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+214mv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-14mv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+254mv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+256mv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+266mv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+265mv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FF"/>
                        </a:gs>
                      </a:gsLst>
                      <a:lin ang="5400000" scaled="1"/>
                    </a:gradFill>
                  </a:tcPr>
                </a:tc>
              </a:tr>
            </a:tbl>
          </a:graphicData>
        </a:graphic>
      </p:graphicFrame>
    </p:spTree>
    <p:extLst>
      <p:ext uri="{BB962C8B-B14F-4D97-AF65-F5344CB8AC3E}">
        <p14:creationId xmlns:p14="http://schemas.microsoft.com/office/powerpoint/2010/main" val="1748555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54"/>
                                        </p:tgtEl>
                                        <p:attrNameLst>
                                          <p:attrName>style.visibility</p:attrName>
                                        </p:attrNameLst>
                                      </p:cBhvr>
                                      <p:to>
                                        <p:strVal val="visible"/>
                                      </p:to>
                                    </p:set>
                                    <p:anim calcmode="lin" valueType="num">
                                      <p:cBhvr>
                                        <p:cTn id="7" dur="500" fill="hold"/>
                                        <p:tgtEl>
                                          <p:spTgt spid="356354"/>
                                        </p:tgtEl>
                                        <p:attrNameLst>
                                          <p:attrName>ppt_w</p:attrName>
                                        </p:attrNameLst>
                                      </p:cBhvr>
                                      <p:tavLst>
                                        <p:tav tm="0">
                                          <p:val>
                                            <p:fltVal val="0"/>
                                          </p:val>
                                        </p:tav>
                                        <p:tav tm="100000">
                                          <p:val>
                                            <p:strVal val="#ppt_w"/>
                                          </p:val>
                                        </p:tav>
                                      </p:tavLst>
                                    </p:anim>
                                    <p:anim calcmode="lin" valueType="num">
                                      <p:cBhvr>
                                        <p:cTn id="8" dur="500" fill="hold"/>
                                        <p:tgtEl>
                                          <p:spTgt spid="35635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nodeType="clickEffect">
                                  <p:stCondLst>
                                    <p:cond delay="0"/>
                                  </p:stCondLst>
                                  <p:childTnLst>
                                    <p:set>
                                      <p:cBhvr>
                                        <p:cTn id="12" dur="1" fill="hold">
                                          <p:stCondLst>
                                            <p:cond delay="0"/>
                                          </p:stCondLst>
                                        </p:cTn>
                                        <p:tgtEl>
                                          <p:spTgt spid="356355"/>
                                        </p:tgtEl>
                                        <p:attrNameLst>
                                          <p:attrName>style.visibility</p:attrName>
                                        </p:attrNameLst>
                                      </p:cBhvr>
                                      <p:to>
                                        <p:strVal val="visible"/>
                                      </p:to>
                                    </p:set>
                                    <p:animEffect transition="in" filter="wedge">
                                      <p:cBhvr>
                                        <p:cTn id="13" dur="500"/>
                                        <p:tgtEl>
                                          <p:spTgt spid="35635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xit" presetSubtype="10" fill="hold" grpId="1" nodeType="clickEffect">
                                  <p:stCondLst>
                                    <p:cond delay="0"/>
                                  </p:stCondLst>
                                  <p:childTnLst>
                                    <p:anim calcmode="lin" valueType="num">
                                      <p:cBhvr>
                                        <p:cTn id="17" dur="500"/>
                                        <p:tgtEl>
                                          <p:spTgt spid="356354"/>
                                        </p:tgtEl>
                                        <p:attrNameLst>
                                          <p:attrName>ppt_w</p:attrName>
                                        </p:attrNameLst>
                                      </p:cBhvr>
                                      <p:tavLst>
                                        <p:tav tm="0">
                                          <p:val>
                                            <p:strVal val="ppt_w"/>
                                          </p:val>
                                        </p:tav>
                                        <p:tav tm="100000">
                                          <p:val>
                                            <p:fltVal val="0"/>
                                          </p:val>
                                        </p:tav>
                                      </p:tavLst>
                                    </p:anim>
                                    <p:anim calcmode="lin" valueType="num">
                                      <p:cBhvr>
                                        <p:cTn id="18" dur="500"/>
                                        <p:tgtEl>
                                          <p:spTgt spid="356354"/>
                                        </p:tgtEl>
                                        <p:attrNameLst>
                                          <p:attrName>ppt_h</p:attrName>
                                        </p:attrNameLst>
                                      </p:cBhvr>
                                      <p:tavLst>
                                        <p:tav tm="0">
                                          <p:val>
                                            <p:strVal val="ppt_h"/>
                                          </p:val>
                                        </p:tav>
                                        <p:tav tm="100000">
                                          <p:val>
                                            <p:strVal val="ppt_h"/>
                                          </p:val>
                                        </p:tav>
                                      </p:tavLst>
                                    </p:anim>
                                    <p:set>
                                      <p:cBhvr>
                                        <p:cTn id="19" dur="1" fill="hold">
                                          <p:stCondLst>
                                            <p:cond delay="499"/>
                                          </p:stCondLst>
                                        </p:cTn>
                                        <p:tgtEl>
                                          <p:spTgt spid="356354"/>
                                        </p:tgtEl>
                                        <p:attrNameLst>
                                          <p:attrName>style.visibility</p:attrName>
                                        </p:attrNameLst>
                                      </p:cBhvr>
                                      <p:to>
                                        <p:strVal val="hidden"/>
                                      </p:to>
                                    </p:set>
                                  </p:childTnLst>
                                </p:cTn>
                              </p:par>
                              <p:par>
                                <p:cTn id="20" presetID="17" presetClass="exit" presetSubtype="10" fill="hold" nodeType="withEffect">
                                  <p:stCondLst>
                                    <p:cond delay="0"/>
                                  </p:stCondLst>
                                  <p:childTnLst>
                                    <p:anim calcmode="lin" valueType="num">
                                      <p:cBhvr>
                                        <p:cTn id="21" dur="500"/>
                                        <p:tgtEl>
                                          <p:spTgt spid="356355"/>
                                        </p:tgtEl>
                                        <p:attrNameLst>
                                          <p:attrName>ppt_w</p:attrName>
                                        </p:attrNameLst>
                                      </p:cBhvr>
                                      <p:tavLst>
                                        <p:tav tm="0">
                                          <p:val>
                                            <p:strVal val="ppt_w"/>
                                          </p:val>
                                        </p:tav>
                                        <p:tav tm="100000">
                                          <p:val>
                                            <p:fltVal val="0"/>
                                          </p:val>
                                        </p:tav>
                                      </p:tavLst>
                                    </p:anim>
                                    <p:anim calcmode="lin" valueType="num">
                                      <p:cBhvr>
                                        <p:cTn id="22" dur="500"/>
                                        <p:tgtEl>
                                          <p:spTgt spid="356355"/>
                                        </p:tgtEl>
                                        <p:attrNameLst>
                                          <p:attrName>ppt_h</p:attrName>
                                        </p:attrNameLst>
                                      </p:cBhvr>
                                      <p:tavLst>
                                        <p:tav tm="0">
                                          <p:val>
                                            <p:strVal val="ppt_h"/>
                                          </p:val>
                                        </p:tav>
                                        <p:tav tm="100000">
                                          <p:val>
                                            <p:strVal val="ppt_h"/>
                                          </p:val>
                                        </p:tav>
                                      </p:tavLst>
                                    </p:anim>
                                    <p:set>
                                      <p:cBhvr>
                                        <p:cTn id="23" dur="1" fill="hold">
                                          <p:stCondLst>
                                            <p:cond delay="499"/>
                                          </p:stCondLst>
                                        </p:cTn>
                                        <p:tgtEl>
                                          <p:spTgt spid="356355"/>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56355"/>
                                        </p:tgtEl>
                                        <p:attrNameLst>
                                          <p:attrName>style.visibility</p:attrName>
                                        </p:attrNameLst>
                                      </p:cBhvr>
                                      <p:to>
                                        <p:strVal val="visible"/>
                                      </p:to>
                                    </p:set>
                                    <p:anim calcmode="lin" valueType="num">
                                      <p:cBhvr>
                                        <p:cTn id="28" dur="1000" fill="hold"/>
                                        <p:tgtEl>
                                          <p:spTgt spid="356355"/>
                                        </p:tgtEl>
                                        <p:attrNameLst>
                                          <p:attrName>ppt_w</p:attrName>
                                        </p:attrNameLst>
                                      </p:cBhvr>
                                      <p:tavLst>
                                        <p:tav tm="0">
                                          <p:val>
                                            <p:strVal val="#ppt_w+.3"/>
                                          </p:val>
                                        </p:tav>
                                        <p:tav tm="100000">
                                          <p:val>
                                            <p:strVal val="#ppt_w"/>
                                          </p:val>
                                        </p:tav>
                                      </p:tavLst>
                                    </p:anim>
                                    <p:anim calcmode="lin" valueType="num">
                                      <p:cBhvr>
                                        <p:cTn id="29" dur="1000" fill="hold"/>
                                        <p:tgtEl>
                                          <p:spTgt spid="356355"/>
                                        </p:tgtEl>
                                        <p:attrNameLst>
                                          <p:attrName>ppt_h</p:attrName>
                                        </p:attrNameLst>
                                      </p:cBhvr>
                                      <p:tavLst>
                                        <p:tav tm="0">
                                          <p:val>
                                            <p:strVal val="#ppt_h"/>
                                          </p:val>
                                        </p:tav>
                                        <p:tav tm="100000">
                                          <p:val>
                                            <p:strVal val="#ppt_h"/>
                                          </p:val>
                                        </p:tav>
                                      </p:tavLst>
                                    </p:anim>
                                    <p:animEffect transition="in" filter="fade">
                                      <p:cBhvr>
                                        <p:cTn id="30" dur="1000"/>
                                        <p:tgtEl>
                                          <p:spTgt spid="35635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xit" presetSubtype="10" fill="hold" nodeType="clickEffect">
                                  <p:stCondLst>
                                    <p:cond delay="0"/>
                                  </p:stCondLst>
                                  <p:childTnLst>
                                    <p:animEffect transition="out" filter="checkerboard(across)">
                                      <p:cBhvr>
                                        <p:cTn id="34" dur="500"/>
                                        <p:tgtEl>
                                          <p:spTgt spid="356355"/>
                                        </p:tgtEl>
                                      </p:cBhvr>
                                    </p:animEffect>
                                    <p:set>
                                      <p:cBhvr>
                                        <p:cTn id="35" dur="1" fill="hold">
                                          <p:stCondLst>
                                            <p:cond delay="499"/>
                                          </p:stCondLst>
                                        </p:cTn>
                                        <p:tgtEl>
                                          <p:spTgt spid="356355"/>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nodeType="clickEffect">
                                  <p:stCondLst>
                                    <p:cond delay="0"/>
                                  </p:stCondLst>
                                  <p:childTnLst>
                                    <p:set>
                                      <p:cBhvr>
                                        <p:cTn id="39" dur="1" fill="hold">
                                          <p:stCondLst>
                                            <p:cond delay="0"/>
                                          </p:stCondLst>
                                        </p:cTn>
                                        <p:tgtEl>
                                          <p:spTgt spid="356355"/>
                                        </p:tgtEl>
                                        <p:attrNameLst>
                                          <p:attrName>style.visibility</p:attrName>
                                        </p:attrNameLst>
                                      </p:cBhvr>
                                      <p:to>
                                        <p:strVal val="visible"/>
                                      </p:to>
                                    </p:set>
                                    <p:animEffect transition="in" filter="blinds(horizontal)">
                                      <p:cBhvr>
                                        <p:cTn id="40" dur="500"/>
                                        <p:tgtEl>
                                          <p:spTgt spid="35635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xit" presetSubtype="4" fill="hold" nodeType="clickEffect">
                                  <p:stCondLst>
                                    <p:cond delay="0"/>
                                  </p:stCondLst>
                                  <p:childTnLst>
                                    <p:anim calcmode="lin" valueType="num">
                                      <p:cBhvr additive="base">
                                        <p:cTn id="44" dur="500"/>
                                        <p:tgtEl>
                                          <p:spTgt spid="356355"/>
                                        </p:tgtEl>
                                        <p:attrNameLst>
                                          <p:attrName>ppt_x</p:attrName>
                                        </p:attrNameLst>
                                      </p:cBhvr>
                                      <p:tavLst>
                                        <p:tav tm="0">
                                          <p:val>
                                            <p:strVal val="ppt_x"/>
                                          </p:val>
                                        </p:tav>
                                        <p:tav tm="100000">
                                          <p:val>
                                            <p:strVal val="ppt_x"/>
                                          </p:val>
                                        </p:tav>
                                      </p:tavLst>
                                    </p:anim>
                                    <p:anim calcmode="lin" valueType="num">
                                      <p:cBhvr additive="base">
                                        <p:cTn id="45" dur="500"/>
                                        <p:tgtEl>
                                          <p:spTgt spid="356355"/>
                                        </p:tgtEl>
                                        <p:attrNameLst>
                                          <p:attrName>ppt_y</p:attrName>
                                        </p:attrNameLst>
                                      </p:cBhvr>
                                      <p:tavLst>
                                        <p:tav tm="0">
                                          <p:val>
                                            <p:strVal val="ppt_y"/>
                                          </p:val>
                                        </p:tav>
                                        <p:tav tm="100000">
                                          <p:val>
                                            <p:strVal val="1+ppt_h/2"/>
                                          </p:val>
                                        </p:tav>
                                      </p:tavLst>
                                    </p:anim>
                                    <p:set>
                                      <p:cBhvr>
                                        <p:cTn id="46" dur="1" fill="hold">
                                          <p:stCondLst>
                                            <p:cond delay="499"/>
                                          </p:stCondLst>
                                        </p:cTn>
                                        <p:tgtEl>
                                          <p:spTgt spid="3563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4" grpId="0" autoUpdateAnimBg="0"/>
      <p:bldP spid="356354" grpId="1"/>
    </p:bld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7378" name="Rectangle 2"/>
          <p:cNvSpPr>
            <a:spLocks noChangeArrowheads="1"/>
          </p:cNvSpPr>
          <p:nvPr/>
        </p:nvSpPr>
        <p:spPr bwMode="auto">
          <a:xfrm>
            <a:off x="457200" y="152400"/>
            <a:ext cx="8229600" cy="990600"/>
          </a:xfrm>
          <a:prstGeom prst="rect">
            <a:avLst/>
          </a:prstGeom>
          <a:noFill/>
          <a:ln w="9525">
            <a:noFill/>
            <a:miter lim="800000"/>
            <a:headEnd/>
            <a:tailEnd/>
          </a:ln>
          <a:effectLst/>
        </p:spPr>
        <p:txBody>
          <a:bodyPr anchor="ctr"/>
          <a:lstStyle/>
          <a:p>
            <a:pPr algn="ctr" eaLnBrk="1" hangingPunct="1">
              <a:defRPr/>
            </a:pPr>
            <a:r>
              <a:rPr lang="en-US" sz="4000">
                <a:solidFill>
                  <a:srgbClr val="00080C"/>
                </a:solidFill>
                <a:effectLst>
                  <a:outerShdw blurRad="38100" dist="38100" dir="2700000" algn="tl">
                    <a:srgbClr val="FFFFFF"/>
                  </a:outerShdw>
                </a:effectLst>
                <a:latin typeface="Arial" pitchFamily="34" charset="0"/>
              </a:rPr>
              <a:t>pH &amp; Energy Values </a:t>
            </a:r>
            <a:br>
              <a:rPr lang="en-US" sz="4000">
                <a:solidFill>
                  <a:srgbClr val="00080C"/>
                </a:solidFill>
                <a:effectLst>
                  <a:outerShdw blurRad="38100" dist="38100" dir="2700000" algn="tl">
                    <a:srgbClr val="FFFFFF"/>
                  </a:outerShdw>
                </a:effectLst>
                <a:latin typeface="Arial" pitchFamily="34" charset="0"/>
              </a:rPr>
            </a:br>
            <a:r>
              <a:rPr lang="en-US" sz="4000">
                <a:solidFill>
                  <a:srgbClr val="00080C"/>
                </a:solidFill>
                <a:effectLst>
                  <a:outerShdw blurRad="38100" dist="38100" dir="2700000" algn="tl">
                    <a:srgbClr val="FFFFFF"/>
                  </a:outerShdw>
                </a:effectLst>
                <a:latin typeface="Arial" pitchFamily="34" charset="0"/>
              </a:rPr>
              <a:t>Certain Foods and Drinks</a:t>
            </a:r>
          </a:p>
        </p:txBody>
      </p:sp>
      <p:graphicFrame>
        <p:nvGraphicFramePr>
          <p:cNvPr id="357379" name="Group 3"/>
          <p:cNvGraphicFramePr>
            <a:graphicFrameLocks noGrp="1"/>
          </p:cNvGraphicFramePr>
          <p:nvPr/>
        </p:nvGraphicFramePr>
        <p:xfrm>
          <a:off x="381000" y="1412875"/>
          <a:ext cx="8458200" cy="5184775"/>
        </p:xfrm>
        <a:graphic>
          <a:graphicData uri="http://schemas.openxmlformats.org/drawingml/2006/table">
            <a:tbl>
              <a:tblPr/>
              <a:tblGrid>
                <a:gridCol w="2819400"/>
                <a:gridCol w="2819400"/>
                <a:gridCol w="2819400"/>
              </a:tblGrid>
              <a:tr h="5184775">
                <a:tc>
                  <a:txBody>
                    <a:bodyPr/>
                    <a:lstStyle/>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sng"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Product</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Bud Light</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Heineken</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Bartles &amp;James</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Zima Malt</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Lipton</a:t>
                      </a:r>
                      <a:r>
                        <a:rPr kumimoji="0" lang="ja-JP" alt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a:t>
                      </a:r>
                      <a:r>
                        <a:rPr kumimoji="0" lang="en-US" altLang="ja-JP"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s Tea</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Decaf Coffee</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Salvador Coffee</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Soy Sauce</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Urine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accent2"/>
                        </a:gs>
                        <a:gs pos="100000">
                          <a:srgbClr val="FFFFFF"/>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sng"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pH</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4.25</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4.28</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2.84</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3.03</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2.79</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5.22</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5.09</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4.45</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00FF"/>
                        </a:gs>
                        <a:gs pos="100000">
                          <a:srgbClr val="FFFFFF"/>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sng"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Charge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+177mv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+144mv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+248mv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+257mv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+244mv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+142mv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+140mv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+69mv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-56mv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FF"/>
                        </a:gs>
                      </a:gsLst>
                      <a:lin ang="5400000" scaled="1"/>
                    </a:gradFill>
                  </a:tcPr>
                </a:tc>
              </a:tr>
            </a:tbl>
          </a:graphicData>
        </a:graphic>
      </p:graphicFrame>
    </p:spTree>
    <p:extLst>
      <p:ext uri="{BB962C8B-B14F-4D97-AF65-F5344CB8AC3E}">
        <p14:creationId xmlns:p14="http://schemas.microsoft.com/office/powerpoint/2010/main" val="88550083"/>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7378"/>
                                        </p:tgtEl>
                                        <p:attrNameLst>
                                          <p:attrName>style.visibility</p:attrName>
                                        </p:attrNameLst>
                                      </p:cBhvr>
                                      <p:to>
                                        <p:strVal val="visible"/>
                                      </p:to>
                                    </p:set>
                                    <p:anim calcmode="lin" valueType="num">
                                      <p:cBhvr>
                                        <p:cTn id="7" dur="2000" fill="hold"/>
                                        <p:tgtEl>
                                          <p:spTgt spid="357378"/>
                                        </p:tgtEl>
                                        <p:attrNameLst>
                                          <p:attrName>ppt_w</p:attrName>
                                        </p:attrNameLst>
                                      </p:cBhvr>
                                      <p:tavLst>
                                        <p:tav tm="0">
                                          <p:val>
                                            <p:fltVal val="0"/>
                                          </p:val>
                                        </p:tav>
                                        <p:tav tm="100000">
                                          <p:val>
                                            <p:strVal val="#ppt_w"/>
                                          </p:val>
                                        </p:tav>
                                      </p:tavLst>
                                    </p:anim>
                                    <p:anim calcmode="lin" valueType="num">
                                      <p:cBhvr>
                                        <p:cTn id="8" dur="2000" fill="hold"/>
                                        <p:tgtEl>
                                          <p:spTgt spid="357378"/>
                                        </p:tgtEl>
                                        <p:attrNameLst>
                                          <p:attrName>ppt_h</p:attrName>
                                        </p:attrNameLst>
                                      </p:cBhvr>
                                      <p:tavLst>
                                        <p:tav tm="0">
                                          <p:val>
                                            <p:fltVal val="0"/>
                                          </p:val>
                                        </p:tav>
                                        <p:tav tm="100000">
                                          <p:val>
                                            <p:strVal val="#ppt_h"/>
                                          </p:val>
                                        </p:tav>
                                      </p:tavLst>
                                    </p:anim>
                                    <p:animEffect transition="in" filter="fade">
                                      <p:cBhvr>
                                        <p:cTn id="9" dur="2000"/>
                                        <p:tgtEl>
                                          <p:spTgt spid="3573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nodeType="clickEffect">
                                  <p:stCondLst>
                                    <p:cond delay="0"/>
                                  </p:stCondLst>
                                  <p:childTnLst>
                                    <p:set>
                                      <p:cBhvr>
                                        <p:cTn id="13" dur="1" fill="hold">
                                          <p:stCondLst>
                                            <p:cond delay="0"/>
                                          </p:stCondLst>
                                        </p:cTn>
                                        <p:tgtEl>
                                          <p:spTgt spid="357379"/>
                                        </p:tgtEl>
                                        <p:attrNameLst>
                                          <p:attrName>style.visibility</p:attrName>
                                        </p:attrNameLst>
                                      </p:cBhvr>
                                      <p:to>
                                        <p:strVal val="visible"/>
                                      </p:to>
                                    </p:set>
                                    <p:animEffect transition="in" filter="wedge">
                                      <p:cBhvr>
                                        <p:cTn id="14" dur="2000"/>
                                        <p:tgtEl>
                                          <p:spTgt spid="35737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xit" presetSubtype="10" fill="hold" grpId="1" nodeType="clickEffect">
                                  <p:stCondLst>
                                    <p:cond delay="0"/>
                                  </p:stCondLst>
                                  <p:childTnLst>
                                    <p:anim calcmode="lin" valueType="num">
                                      <p:cBhvr>
                                        <p:cTn id="18" dur="500"/>
                                        <p:tgtEl>
                                          <p:spTgt spid="357378"/>
                                        </p:tgtEl>
                                        <p:attrNameLst>
                                          <p:attrName>ppt_w</p:attrName>
                                        </p:attrNameLst>
                                      </p:cBhvr>
                                      <p:tavLst>
                                        <p:tav tm="0">
                                          <p:val>
                                            <p:strVal val="ppt_w"/>
                                          </p:val>
                                        </p:tav>
                                        <p:tav tm="100000">
                                          <p:val>
                                            <p:fltVal val="0"/>
                                          </p:val>
                                        </p:tav>
                                      </p:tavLst>
                                    </p:anim>
                                    <p:anim calcmode="lin" valueType="num">
                                      <p:cBhvr>
                                        <p:cTn id="19" dur="500"/>
                                        <p:tgtEl>
                                          <p:spTgt spid="357378"/>
                                        </p:tgtEl>
                                        <p:attrNameLst>
                                          <p:attrName>ppt_h</p:attrName>
                                        </p:attrNameLst>
                                      </p:cBhvr>
                                      <p:tavLst>
                                        <p:tav tm="0">
                                          <p:val>
                                            <p:strVal val="ppt_h"/>
                                          </p:val>
                                        </p:tav>
                                        <p:tav tm="100000">
                                          <p:val>
                                            <p:strVal val="ppt_h"/>
                                          </p:val>
                                        </p:tav>
                                      </p:tavLst>
                                    </p:anim>
                                    <p:set>
                                      <p:cBhvr>
                                        <p:cTn id="20" dur="1" fill="hold">
                                          <p:stCondLst>
                                            <p:cond delay="499"/>
                                          </p:stCondLst>
                                        </p:cTn>
                                        <p:tgtEl>
                                          <p:spTgt spid="357378"/>
                                        </p:tgtEl>
                                        <p:attrNameLst>
                                          <p:attrName>style.visibility</p:attrName>
                                        </p:attrNameLst>
                                      </p:cBhvr>
                                      <p:to>
                                        <p:strVal val="hidden"/>
                                      </p:to>
                                    </p:set>
                                  </p:childTnLst>
                                </p:cTn>
                              </p:par>
                              <p:par>
                                <p:cTn id="21" presetID="17" presetClass="exit" presetSubtype="10" fill="hold" nodeType="withEffect">
                                  <p:stCondLst>
                                    <p:cond delay="0"/>
                                  </p:stCondLst>
                                  <p:childTnLst>
                                    <p:anim calcmode="lin" valueType="num">
                                      <p:cBhvr>
                                        <p:cTn id="22" dur="500"/>
                                        <p:tgtEl>
                                          <p:spTgt spid="357379"/>
                                        </p:tgtEl>
                                        <p:attrNameLst>
                                          <p:attrName>ppt_w</p:attrName>
                                        </p:attrNameLst>
                                      </p:cBhvr>
                                      <p:tavLst>
                                        <p:tav tm="0">
                                          <p:val>
                                            <p:strVal val="ppt_w"/>
                                          </p:val>
                                        </p:tav>
                                        <p:tav tm="100000">
                                          <p:val>
                                            <p:fltVal val="0"/>
                                          </p:val>
                                        </p:tav>
                                      </p:tavLst>
                                    </p:anim>
                                    <p:anim calcmode="lin" valueType="num">
                                      <p:cBhvr>
                                        <p:cTn id="23" dur="500"/>
                                        <p:tgtEl>
                                          <p:spTgt spid="357379"/>
                                        </p:tgtEl>
                                        <p:attrNameLst>
                                          <p:attrName>ppt_h</p:attrName>
                                        </p:attrNameLst>
                                      </p:cBhvr>
                                      <p:tavLst>
                                        <p:tav tm="0">
                                          <p:val>
                                            <p:strVal val="ppt_h"/>
                                          </p:val>
                                        </p:tav>
                                        <p:tav tm="100000">
                                          <p:val>
                                            <p:strVal val="ppt_h"/>
                                          </p:val>
                                        </p:tav>
                                      </p:tavLst>
                                    </p:anim>
                                    <p:set>
                                      <p:cBhvr>
                                        <p:cTn id="24" dur="1" fill="hold">
                                          <p:stCondLst>
                                            <p:cond delay="499"/>
                                          </p:stCondLst>
                                        </p:cTn>
                                        <p:tgtEl>
                                          <p:spTgt spid="357379"/>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357379"/>
                                        </p:tgtEl>
                                        <p:attrNameLst>
                                          <p:attrName>style.visibility</p:attrName>
                                        </p:attrNameLst>
                                      </p:cBhvr>
                                      <p:to>
                                        <p:strVal val="visible"/>
                                      </p:to>
                                    </p:set>
                                    <p:animEffect transition="in" filter="fade">
                                      <p:cBhvr>
                                        <p:cTn id="29" dur="2000"/>
                                        <p:tgtEl>
                                          <p:spTgt spid="35737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xit" presetSubtype="16" fill="hold" nodeType="clickEffect">
                                  <p:stCondLst>
                                    <p:cond delay="0"/>
                                  </p:stCondLst>
                                  <p:childTnLst>
                                    <p:animEffect transition="out" filter="box(in)">
                                      <p:cBhvr>
                                        <p:cTn id="33" dur="500"/>
                                        <p:tgtEl>
                                          <p:spTgt spid="357379"/>
                                        </p:tgtEl>
                                      </p:cBhvr>
                                    </p:animEffect>
                                    <p:set>
                                      <p:cBhvr>
                                        <p:cTn id="34" dur="1" fill="hold">
                                          <p:stCondLst>
                                            <p:cond delay="499"/>
                                          </p:stCondLst>
                                        </p:cTn>
                                        <p:tgtEl>
                                          <p:spTgt spid="3573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78" grpId="0"/>
      <p:bldP spid="357378" grpId="1"/>
    </p:bld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9426" name="Rectangle 2"/>
          <p:cNvSpPr>
            <a:spLocks noChangeArrowheads="1"/>
          </p:cNvSpPr>
          <p:nvPr/>
        </p:nvSpPr>
        <p:spPr bwMode="auto">
          <a:xfrm>
            <a:off x="457200" y="188913"/>
            <a:ext cx="8229600" cy="1155700"/>
          </a:xfrm>
          <a:prstGeom prst="rect">
            <a:avLst/>
          </a:prstGeom>
          <a:noFill/>
          <a:ln w="9525">
            <a:noFill/>
            <a:miter lim="800000"/>
            <a:headEnd/>
            <a:tailEnd/>
          </a:ln>
          <a:effectLst/>
        </p:spPr>
        <p:txBody>
          <a:bodyPr anchor="ctr"/>
          <a:lstStyle/>
          <a:p>
            <a:pPr algn="ctr" eaLnBrk="1" hangingPunct="1">
              <a:defRPr/>
            </a:pPr>
            <a:r>
              <a:rPr lang="en-US" sz="4000">
                <a:solidFill>
                  <a:srgbClr val="00080C"/>
                </a:solidFill>
                <a:effectLst>
                  <a:outerShdw blurRad="38100" dist="38100" dir="2700000" algn="tl">
                    <a:srgbClr val="FFFFFF"/>
                  </a:outerShdw>
                </a:effectLst>
                <a:latin typeface="Arial" pitchFamily="34" charset="0"/>
              </a:rPr>
              <a:t>pH &amp; Energy Values </a:t>
            </a:r>
            <a:br>
              <a:rPr lang="en-US" sz="4000">
                <a:solidFill>
                  <a:srgbClr val="00080C"/>
                </a:solidFill>
                <a:effectLst>
                  <a:outerShdw blurRad="38100" dist="38100" dir="2700000" algn="tl">
                    <a:srgbClr val="FFFFFF"/>
                  </a:outerShdw>
                </a:effectLst>
                <a:latin typeface="Arial" pitchFamily="34" charset="0"/>
              </a:rPr>
            </a:br>
            <a:r>
              <a:rPr lang="en-US" sz="4000">
                <a:solidFill>
                  <a:srgbClr val="00080C"/>
                </a:solidFill>
                <a:effectLst>
                  <a:outerShdw blurRad="38100" dist="38100" dir="2700000" algn="tl">
                    <a:srgbClr val="FFFFFF"/>
                  </a:outerShdw>
                </a:effectLst>
                <a:latin typeface="Arial" pitchFamily="34" charset="0"/>
              </a:rPr>
              <a:t>Certain Foods and Drinks</a:t>
            </a:r>
          </a:p>
        </p:txBody>
      </p:sp>
      <p:graphicFrame>
        <p:nvGraphicFramePr>
          <p:cNvPr id="359427" name="Group 3"/>
          <p:cNvGraphicFramePr>
            <a:graphicFrameLocks noGrp="1"/>
          </p:cNvGraphicFramePr>
          <p:nvPr/>
        </p:nvGraphicFramePr>
        <p:xfrm>
          <a:off x="457200" y="1524000"/>
          <a:ext cx="8229600" cy="5126700"/>
        </p:xfrm>
        <a:graphic>
          <a:graphicData uri="http://schemas.openxmlformats.org/drawingml/2006/table">
            <a:tbl>
              <a:tblPr/>
              <a:tblGrid>
                <a:gridCol w="2743200"/>
                <a:gridCol w="2743200"/>
                <a:gridCol w="2743200"/>
              </a:tblGrid>
              <a:tr h="5126038">
                <a:tc>
                  <a:txBody>
                    <a:bodyPr/>
                    <a:lstStyle/>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sng"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Product</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Spinach Juice</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Wheat Grass</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Barley Greens</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InnerGreens</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B/G Algae</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Barlean</a:t>
                      </a:r>
                      <a:r>
                        <a:rPr kumimoji="0" lang="ja-JP" alt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a:t>
                      </a:r>
                      <a:r>
                        <a:rPr kumimoji="0" lang="en-US" altLang="ja-JP"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s</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Ener Prime</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Tahitian Noni</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Hawaiian Noni</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accent2"/>
                        </a:gs>
                        <a:gs pos="100000">
                          <a:srgbClr val="FFFFFF"/>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sng"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pH</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6.46</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6.19</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5.40</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6.20</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6.30</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5.69</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5.07</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3.31</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80C"/>
                          </a:solidFill>
                          <a:effectLst>
                            <a:outerShdw blurRad="38100" dist="38100" dir="2700000" algn="tl">
                              <a:srgbClr val="FFFFFF"/>
                            </a:outerShdw>
                          </a:effectLst>
                          <a:latin typeface="Arial" pitchFamily="34" charset="0"/>
                          <a:ea typeface="ＭＳ Ｐゴシック" pitchFamily="34" charset="-128"/>
                        </a:rPr>
                        <a:t>3.82</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00FF"/>
                        </a:gs>
                        <a:gs pos="100000">
                          <a:srgbClr val="FFFFFF"/>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sng"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Charge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+81mv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+36mv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+140mv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+258mv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+129mv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+147mv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+41mv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+300mv</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C"/>
                          </a:solidFill>
                          <a:effectLst>
                            <a:outerShdw blurRad="38100" dist="38100" dir="2700000" algn="tl">
                              <a:srgbClr val="FFFFFF"/>
                            </a:outerShdw>
                          </a:effectLst>
                          <a:latin typeface="Arial" pitchFamily="34" charset="0"/>
                          <a:ea typeface="ＭＳ Ｐゴシック" pitchFamily="34" charset="-128"/>
                        </a:rPr>
                        <a:t>+255mv</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FF"/>
                        </a:gs>
                      </a:gsLst>
                      <a:lin ang="5400000" scaled="1"/>
                    </a:gradFill>
                  </a:tcPr>
                </a:tc>
              </a:tr>
            </a:tbl>
          </a:graphicData>
        </a:graphic>
      </p:graphicFrame>
    </p:spTree>
    <p:extLst>
      <p:ext uri="{BB962C8B-B14F-4D97-AF65-F5344CB8AC3E}">
        <p14:creationId xmlns:p14="http://schemas.microsoft.com/office/powerpoint/2010/main" val="119912183"/>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9426"/>
                                        </p:tgtEl>
                                        <p:attrNameLst>
                                          <p:attrName>style.visibility</p:attrName>
                                        </p:attrNameLst>
                                      </p:cBhvr>
                                      <p:to>
                                        <p:strVal val="visible"/>
                                      </p:to>
                                    </p:set>
                                    <p:anim calcmode="lin" valueType="num">
                                      <p:cBhvr>
                                        <p:cTn id="7" dur="2000" fill="hold"/>
                                        <p:tgtEl>
                                          <p:spTgt spid="359426"/>
                                        </p:tgtEl>
                                        <p:attrNameLst>
                                          <p:attrName>ppt_w</p:attrName>
                                        </p:attrNameLst>
                                      </p:cBhvr>
                                      <p:tavLst>
                                        <p:tav tm="0">
                                          <p:val>
                                            <p:fltVal val="0"/>
                                          </p:val>
                                        </p:tav>
                                        <p:tav tm="100000">
                                          <p:val>
                                            <p:strVal val="#ppt_w"/>
                                          </p:val>
                                        </p:tav>
                                      </p:tavLst>
                                    </p:anim>
                                    <p:anim calcmode="lin" valueType="num">
                                      <p:cBhvr>
                                        <p:cTn id="8" dur="2000" fill="hold"/>
                                        <p:tgtEl>
                                          <p:spTgt spid="359426"/>
                                        </p:tgtEl>
                                        <p:attrNameLst>
                                          <p:attrName>ppt_h</p:attrName>
                                        </p:attrNameLst>
                                      </p:cBhvr>
                                      <p:tavLst>
                                        <p:tav tm="0">
                                          <p:val>
                                            <p:fltVal val="0"/>
                                          </p:val>
                                        </p:tav>
                                        <p:tav tm="100000">
                                          <p:val>
                                            <p:strVal val="#ppt_h"/>
                                          </p:val>
                                        </p:tav>
                                      </p:tavLst>
                                    </p:anim>
                                    <p:animEffect transition="in" filter="fade">
                                      <p:cBhvr>
                                        <p:cTn id="9" dur="2000"/>
                                        <p:tgtEl>
                                          <p:spTgt spid="3594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nodeType="clickEffect">
                                  <p:stCondLst>
                                    <p:cond delay="0"/>
                                  </p:stCondLst>
                                  <p:childTnLst>
                                    <p:set>
                                      <p:cBhvr>
                                        <p:cTn id="13" dur="1" fill="hold">
                                          <p:stCondLst>
                                            <p:cond delay="0"/>
                                          </p:stCondLst>
                                        </p:cTn>
                                        <p:tgtEl>
                                          <p:spTgt spid="359427"/>
                                        </p:tgtEl>
                                        <p:attrNameLst>
                                          <p:attrName>style.visibility</p:attrName>
                                        </p:attrNameLst>
                                      </p:cBhvr>
                                      <p:to>
                                        <p:strVal val="visible"/>
                                      </p:to>
                                    </p:set>
                                    <p:animEffect transition="in" filter="wedge">
                                      <p:cBhvr>
                                        <p:cTn id="14" dur="2000"/>
                                        <p:tgtEl>
                                          <p:spTgt spid="35942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xit" presetSubtype="10" fill="hold" grpId="1" nodeType="clickEffect">
                                  <p:stCondLst>
                                    <p:cond delay="0"/>
                                  </p:stCondLst>
                                  <p:childTnLst>
                                    <p:anim calcmode="lin" valueType="num">
                                      <p:cBhvr>
                                        <p:cTn id="18" dur="500"/>
                                        <p:tgtEl>
                                          <p:spTgt spid="359426"/>
                                        </p:tgtEl>
                                        <p:attrNameLst>
                                          <p:attrName>ppt_w</p:attrName>
                                        </p:attrNameLst>
                                      </p:cBhvr>
                                      <p:tavLst>
                                        <p:tav tm="0">
                                          <p:val>
                                            <p:strVal val="ppt_w"/>
                                          </p:val>
                                        </p:tav>
                                        <p:tav tm="100000">
                                          <p:val>
                                            <p:fltVal val="0"/>
                                          </p:val>
                                        </p:tav>
                                      </p:tavLst>
                                    </p:anim>
                                    <p:anim calcmode="lin" valueType="num">
                                      <p:cBhvr>
                                        <p:cTn id="19" dur="500"/>
                                        <p:tgtEl>
                                          <p:spTgt spid="359426"/>
                                        </p:tgtEl>
                                        <p:attrNameLst>
                                          <p:attrName>ppt_h</p:attrName>
                                        </p:attrNameLst>
                                      </p:cBhvr>
                                      <p:tavLst>
                                        <p:tav tm="0">
                                          <p:val>
                                            <p:strVal val="ppt_h"/>
                                          </p:val>
                                        </p:tav>
                                        <p:tav tm="100000">
                                          <p:val>
                                            <p:strVal val="ppt_h"/>
                                          </p:val>
                                        </p:tav>
                                      </p:tavLst>
                                    </p:anim>
                                    <p:set>
                                      <p:cBhvr>
                                        <p:cTn id="20" dur="1" fill="hold">
                                          <p:stCondLst>
                                            <p:cond delay="499"/>
                                          </p:stCondLst>
                                        </p:cTn>
                                        <p:tgtEl>
                                          <p:spTgt spid="359426"/>
                                        </p:tgtEl>
                                        <p:attrNameLst>
                                          <p:attrName>style.visibility</p:attrName>
                                        </p:attrNameLst>
                                      </p:cBhvr>
                                      <p:to>
                                        <p:strVal val="hidden"/>
                                      </p:to>
                                    </p:set>
                                  </p:childTnLst>
                                </p:cTn>
                              </p:par>
                              <p:par>
                                <p:cTn id="21" presetID="17" presetClass="exit" presetSubtype="10" fill="hold" nodeType="withEffect">
                                  <p:stCondLst>
                                    <p:cond delay="0"/>
                                  </p:stCondLst>
                                  <p:childTnLst>
                                    <p:anim calcmode="lin" valueType="num">
                                      <p:cBhvr>
                                        <p:cTn id="22" dur="500"/>
                                        <p:tgtEl>
                                          <p:spTgt spid="359427"/>
                                        </p:tgtEl>
                                        <p:attrNameLst>
                                          <p:attrName>ppt_w</p:attrName>
                                        </p:attrNameLst>
                                      </p:cBhvr>
                                      <p:tavLst>
                                        <p:tav tm="0">
                                          <p:val>
                                            <p:strVal val="ppt_w"/>
                                          </p:val>
                                        </p:tav>
                                        <p:tav tm="100000">
                                          <p:val>
                                            <p:fltVal val="0"/>
                                          </p:val>
                                        </p:tav>
                                      </p:tavLst>
                                    </p:anim>
                                    <p:anim calcmode="lin" valueType="num">
                                      <p:cBhvr>
                                        <p:cTn id="23" dur="500"/>
                                        <p:tgtEl>
                                          <p:spTgt spid="359427"/>
                                        </p:tgtEl>
                                        <p:attrNameLst>
                                          <p:attrName>ppt_h</p:attrName>
                                        </p:attrNameLst>
                                      </p:cBhvr>
                                      <p:tavLst>
                                        <p:tav tm="0">
                                          <p:val>
                                            <p:strVal val="ppt_h"/>
                                          </p:val>
                                        </p:tav>
                                        <p:tav tm="100000">
                                          <p:val>
                                            <p:strVal val="ppt_h"/>
                                          </p:val>
                                        </p:tav>
                                      </p:tavLst>
                                    </p:anim>
                                    <p:set>
                                      <p:cBhvr>
                                        <p:cTn id="24" dur="1" fill="hold">
                                          <p:stCondLst>
                                            <p:cond delay="499"/>
                                          </p:stCondLst>
                                        </p:cTn>
                                        <p:tgtEl>
                                          <p:spTgt spid="359427"/>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359427"/>
                                        </p:tgtEl>
                                        <p:attrNameLst>
                                          <p:attrName>style.visibility</p:attrName>
                                        </p:attrNameLst>
                                      </p:cBhvr>
                                      <p:to>
                                        <p:strVal val="visible"/>
                                      </p:to>
                                    </p:set>
                                    <p:animEffect transition="in" filter="blinds(horizontal)">
                                      <p:cBhvr>
                                        <p:cTn id="29" dur="500"/>
                                        <p:tgtEl>
                                          <p:spTgt spid="35942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 presetClass="exit" presetSubtype="10" fill="hold" nodeType="clickEffect">
                                  <p:stCondLst>
                                    <p:cond delay="0"/>
                                  </p:stCondLst>
                                  <p:childTnLst>
                                    <p:animEffect transition="out" filter="checkerboard(across)">
                                      <p:cBhvr>
                                        <p:cTn id="33" dur="500"/>
                                        <p:tgtEl>
                                          <p:spTgt spid="359427"/>
                                        </p:tgtEl>
                                      </p:cBhvr>
                                    </p:animEffect>
                                    <p:set>
                                      <p:cBhvr>
                                        <p:cTn id="34" dur="1" fill="hold">
                                          <p:stCondLst>
                                            <p:cond delay="499"/>
                                          </p:stCondLst>
                                        </p:cTn>
                                        <p:tgtEl>
                                          <p:spTgt spid="3594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6" grpId="0"/>
      <p:bldP spid="359426" grpId="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can0007"/>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57200" y="236538"/>
            <a:ext cx="8153400" cy="6392862"/>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7202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8" name="Rectangle 4"/>
          <p:cNvSpPr>
            <a:spLocks noGrp="1" noRot="1" noChangeArrowheads="1"/>
          </p:cNvSpPr>
          <p:nvPr>
            <p:ph type="title"/>
          </p:nvPr>
        </p:nvSpPr>
        <p:spPr/>
        <p:txBody>
          <a:bodyPr/>
          <a:lstStyle/>
          <a:p>
            <a:pPr eaLnBrk="1" hangingPunct="1">
              <a:defRPr/>
            </a:pPr>
            <a:r>
              <a:rPr lang="en-US" smtClean="0">
                <a:solidFill>
                  <a:srgbClr val="000D14"/>
                </a:solidFill>
                <a:ea typeface="ＭＳ Ｐゴシック" pitchFamily="34" charset="-128"/>
              </a:rPr>
              <a:t>Brendan Fraser</a:t>
            </a:r>
            <a:r>
              <a:rPr lang="en-US" smtClean="0">
                <a:ea typeface="ＭＳ Ｐゴシック" pitchFamily="34" charset="-128"/>
              </a:rPr>
              <a:t> </a:t>
            </a:r>
            <a:r>
              <a:rPr lang="en-US" smtClean="0">
                <a:solidFill>
                  <a:srgbClr val="D11405"/>
                </a:solidFill>
                <a:ea typeface="ＭＳ Ｐゴシック" pitchFamily="34" charset="-128"/>
              </a:rPr>
              <a:t>on Acid</a:t>
            </a:r>
          </a:p>
        </p:txBody>
      </p:sp>
      <p:pic>
        <p:nvPicPr>
          <p:cNvPr id="12291" name="Picture 6" descr="Tarazan"/>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981200"/>
            <a:ext cx="8686800" cy="399097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63824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6" name="Rectangle 4"/>
          <p:cNvSpPr>
            <a:spLocks noGrp="1" noRot="1" noChangeArrowheads="1"/>
          </p:cNvSpPr>
          <p:nvPr>
            <p:ph type="title"/>
          </p:nvPr>
        </p:nvSpPr>
        <p:spPr/>
        <p:txBody>
          <a:bodyPr/>
          <a:lstStyle/>
          <a:p>
            <a:pPr eaLnBrk="1" hangingPunct="1">
              <a:defRPr/>
            </a:pPr>
            <a:r>
              <a:rPr lang="en-US" smtClean="0">
                <a:ea typeface="ＭＳ Ｐゴシック" pitchFamily="34" charset="-128"/>
              </a:rPr>
              <a:t>Val Kilmer </a:t>
            </a:r>
            <a:r>
              <a:rPr lang="en-US" smtClean="0">
                <a:solidFill>
                  <a:srgbClr val="D11405"/>
                </a:solidFill>
                <a:ea typeface="ＭＳ Ｐゴシック" pitchFamily="34" charset="-128"/>
              </a:rPr>
              <a:t>on Acid</a:t>
            </a:r>
          </a:p>
        </p:txBody>
      </p:sp>
      <p:pic>
        <p:nvPicPr>
          <p:cNvPr id="13315" name="Picture 6" descr="Alec"/>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857375"/>
            <a:ext cx="8763000" cy="40259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60820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4" name="Rectangle 4"/>
          <p:cNvSpPr>
            <a:spLocks noGrp="1" noRot="1" noChangeArrowheads="1"/>
          </p:cNvSpPr>
          <p:nvPr>
            <p:ph type="title"/>
          </p:nvPr>
        </p:nvSpPr>
        <p:spPr/>
        <p:txBody>
          <a:bodyPr/>
          <a:lstStyle/>
          <a:p>
            <a:pPr eaLnBrk="1" hangingPunct="1">
              <a:defRPr/>
            </a:pPr>
            <a:r>
              <a:rPr lang="en-US" smtClean="0">
                <a:ea typeface="ＭＳ Ｐゴシック" pitchFamily="34" charset="-128"/>
              </a:rPr>
              <a:t>Alex Baldwin </a:t>
            </a:r>
            <a:r>
              <a:rPr lang="en-US" smtClean="0">
                <a:solidFill>
                  <a:srgbClr val="D11405"/>
                </a:solidFill>
                <a:ea typeface="ＭＳ Ｐゴシック" pitchFamily="34" charset="-128"/>
              </a:rPr>
              <a:t>on Acid</a:t>
            </a:r>
          </a:p>
        </p:txBody>
      </p:sp>
      <p:pic>
        <p:nvPicPr>
          <p:cNvPr id="14339" name="Picture 6" descr="Alex Baldwin"/>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892300"/>
            <a:ext cx="8763000" cy="40259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86705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2" name="Rectangle 4"/>
          <p:cNvSpPr>
            <a:spLocks noGrp="1" noRot="1" noChangeArrowheads="1"/>
          </p:cNvSpPr>
          <p:nvPr>
            <p:ph type="title"/>
          </p:nvPr>
        </p:nvSpPr>
        <p:spPr/>
        <p:txBody>
          <a:bodyPr/>
          <a:lstStyle/>
          <a:p>
            <a:pPr eaLnBrk="1" hangingPunct="1">
              <a:defRPr/>
            </a:pPr>
            <a:r>
              <a:rPr lang="en-US" smtClean="0">
                <a:ea typeface="ＭＳ Ｐゴシック" pitchFamily="34" charset="-128"/>
              </a:rPr>
              <a:t>Arnold Schwarzenegger </a:t>
            </a:r>
            <a:r>
              <a:rPr lang="en-US" smtClean="0">
                <a:solidFill>
                  <a:srgbClr val="D11405"/>
                </a:solidFill>
                <a:ea typeface="ＭＳ Ｐゴシック" pitchFamily="34" charset="-128"/>
              </a:rPr>
              <a:t>on Acid</a:t>
            </a:r>
          </a:p>
        </p:txBody>
      </p:sp>
      <p:pic>
        <p:nvPicPr>
          <p:cNvPr id="15363" name="Picture 6" descr="Arnold Schwarzenegge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436688"/>
            <a:ext cx="6934200" cy="5186362"/>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39845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900" name="Rectangle 4"/>
          <p:cNvSpPr>
            <a:spLocks noGrp="1" noRot="1" noChangeArrowheads="1"/>
          </p:cNvSpPr>
          <p:nvPr>
            <p:ph type="title"/>
          </p:nvPr>
        </p:nvSpPr>
        <p:spPr/>
        <p:txBody>
          <a:bodyPr/>
          <a:lstStyle/>
          <a:p>
            <a:pPr eaLnBrk="1" hangingPunct="1">
              <a:defRPr/>
            </a:pPr>
            <a:r>
              <a:rPr lang="en-US" smtClean="0">
                <a:ea typeface="ＭＳ Ｐゴシック" pitchFamily="34" charset="-128"/>
              </a:rPr>
              <a:t>Russel Crowe </a:t>
            </a:r>
            <a:r>
              <a:rPr lang="en-US" smtClean="0">
                <a:solidFill>
                  <a:srgbClr val="D11405"/>
                </a:solidFill>
                <a:ea typeface="ＭＳ Ｐゴシック" pitchFamily="34" charset="-128"/>
              </a:rPr>
              <a:t>on Acid</a:t>
            </a:r>
          </a:p>
        </p:txBody>
      </p:sp>
      <p:pic>
        <p:nvPicPr>
          <p:cNvPr id="16387" name="Picture 6" descr="untitled"/>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857375"/>
            <a:ext cx="8763000" cy="40259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2060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6" name="Rectangle 4"/>
          <p:cNvSpPr>
            <a:spLocks noGrp="1" noRot="1" noChangeArrowheads="1"/>
          </p:cNvSpPr>
          <p:nvPr>
            <p:ph type="title"/>
          </p:nvPr>
        </p:nvSpPr>
        <p:spPr/>
        <p:txBody>
          <a:bodyPr/>
          <a:lstStyle/>
          <a:p>
            <a:pPr eaLnBrk="1" hangingPunct="1"/>
            <a:r>
              <a:rPr lang="en-US" sz="4000" smtClean="0">
                <a:solidFill>
                  <a:schemeClr val="tx1"/>
                </a:solidFill>
                <a:ea typeface="ＭＳ Ｐゴシック" pitchFamily="34" charset="-128"/>
              </a:rPr>
              <a:t>The pH Miracle Living Center</a:t>
            </a:r>
            <a:br>
              <a:rPr lang="en-US" sz="4000" smtClean="0">
                <a:solidFill>
                  <a:schemeClr val="tx1"/>
                </a:solidFill>
                <a:ea typeface="ＭＳ Ｐゴシック" pitchFamily="34" charset="-128"/>
              </a:rPr>
            </a:br>
            <a:r>
              <a:rPr lang="en-US" sz="4000" smtClean="0">
                <a:solidFill>
                  <a:schemeClr val="tx1"/>
                </a:solidFill>
                <a:ea typeface="ＭＳ Ｐゴシック" pitchFamily="34" charset="-128"/>
              </a:rPr>
              <a:t>San Diego, California</a:t>
            </a:r>
          </a:p>
        </p:txBody>
      </p:sp>
      <p:pic>
        <p:nvPicPr>
          <p:cNvPr id="45058" name="Picture 10" descr="Rancho3"/>
          <p:cNvPicPr>
            <a:picLocks noGrp="1" noChangeAspect="1" noChangeArrowheads="1"/>
          </p:cNvPicPr>
          <p:nvPr>
            <p:ph idx="1"/>
          </p:nvPr>
        </p:nvPicPr>
        <p:blipFill>
          <a:blip r:embed="rId2" cstate="print"/>
          <a:srcRect/>
          <a:stretch>
            <a:fillRect/>
          </a:stretch>
        </p:blipFill>
        <p:spPr>
          <a:xfrm>
            <a:off x="228600" y="1714500"/>
            <a:ext cx="8610600" cy="4686300"/>
          </a:xfrm>
          <a:noFill/>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8" name="Rectangle 4"/>
          <p:cNvSpPr>
            <a:spLocks noGrp="1" noRot="1" noChangeArrowheads="1"/>
          </p:cNvSpPr>
          <p:nvPr>
            <p:ph type="title"/>
          </p:nvPr>
        </p:nvSpPr>
        <p:spPr/>
        <p:txBody>
          <a:bodyPr/>
          <a:lstStyle/>
          <a:p>
            <a:pPr eaLnBrk="1" hangingPunct="1">
              <a:defRPr/>
            </a:pPr>
            <a:r>
              <a:rPr lang="en-US" sz="4000" smtClean="0">
                <a:ea typeface="ＭＳ Ｐゴシック" pitchFamily="34" charset="-128"/>
              </a:rPr>
              <a:t>Pierce Brosnan </a:t>
            </a:r>
            <a:r>
              <a:rPr lang="en-US" sz="4000" smtClean="0">
                <a:solidFill>
                  <a:srgbClr val="D11405"/>
                </a:solidFill>
                <a:ea typeface="ＭＳ Ｐゴシック" pitchFamily="34" charset="-128"/>
              </a:rPr>
              <a:t>on Acid</a:t>
            </a:r>
            <a:r>
              <a:rPr lang="en-US" sz="4000" smtClean="0">
                <a:ea typeface="ＭＳ Ｐゴシック" pitchFamily="34" charset="-128"/>
              </a:rPr>
              <a:t/>
            </a:r>
            <a:br>
              <a:rPr lang="en-US" sz="4000" smtClean="0">
                <a:ea typeface="ＭＳ Ｐゴシック" pitchFamily="34" charset="-128"/>
              </a:rPr>
            </a:br>
            <a:endParaRPr lang="en-US" sz="4000" smtClean="0">
              <a:ea typeface="ＭＳ Ｐゴシック" pitchFamily="34" charset="-128"/>
            </a:endParaRPr>
          </a:p>
        </p:txBody>
      </p:sp>
      <p:pic>
        <p:nvPicPr>
          <p:cNvPr id="17411" name="Picture 6" descr="image009[1]"/>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985838"/>
            <a:ext cx="6629400" cy="561022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77056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6" name="Rectangle 4"/>
          <p:cNvSpPr>
            <a:spLocks noGrp="1" noRot="1" noChangeArrowheads="1"/>
          </p:cNvSpPr>
          <p:nvPr>
            <p:ph type="title"/>
          </p:nvPr>
        </p:nvSpPr>
        <p:spPr/>
        <p:txBody>
          <a:bodyPr/>
          <a:lstStyle/>
          <a:p>
            <a:pPr eaLnBrk="1" hangingPunct="1">
              <a:defRPr/>
            </a:pPr>
            <a:r>
              <a:rPr lang="en-US" smtClean="0">
                <a:ea typeface="ＭＳ Ｐゴシック" pitchFamily="34" charset="-128"/>
              </a:rPr>
              <a:t>Clint Eastwood </a:t>
            </a:r>
          </a:p>
        </p:txBody>
      </p:sp>
      <p:pic>
        <p:nvPicPr>
          <p:cNvPr id="18435" name="Picture 6" descr="Clint Eastwood"/>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417638"/>
            <a:ext cx="5791200" cy="50736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58033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a:xfrm>
            <a:off x="457200" y="152400"/>
            <a:ext cx="8229600" cy="865188"/>
          </a:xfrm>
        </p:spPr>
        <p:txBody>
          <a:bodyPr/>
          <a:lstStyle/>
          <a:p>
            <a:pPr eaLnBrk="1" hangingPunct="1"/>
            <a:r>
              <a:rPr lang="en-US" smtClean="0">
                <a:solidFill>
                  <a:srgbClr val="000000"/>
                </a:solidFill>
                <a:effectLst/>
                <a:ea typeface="ＭＳ Ｐゴシック" pitchFamily="34" charset="-128"/>
              </a:rPr>
              <a:t>Deadly Acidic DIE its!</a:t>
            </a:r>
          </a:p>
        </p:txBody>
      </p:sp>
      <p:sp>
        <p:nvSpPr>
          <p:cNvPr id="421891" name="Rectangle 3"/>
          <p:cNvSpPr>
            <a:spLocks noGrp="1" noRot="1" noChangeArrowheads="1"/>
          </p:cNvSpPr>
          <p:nvPr>
            <p:ph type="body" sz="half" idx="1"/>
          </p:nvPr>
        </p:nvSpPr>
        <p:spPr>
          <a:xfrm>
            <a:off x="838200" y="1143000"/>
            <a:ext cx="3886200" cy="5181600"/>
          </a:xfrm>
        </p:spPr>
        <p:txBody>
          <a:bodyPr/>
          <a:lstStyle/>
          <a:p>
            <a:pPr eaLnBrk="1" hangingPunct="1">
              <a:lnSpc>
                <a:spcPct val="90000"/>
              </a:lnSpc>
              <a:defRPr/>
            </a:pPr>
            <a:r>
              <a:rPr lang="en-US" sz="2800" smtClean="0">
                <a:ea typeface="ＭＳ Ｐゴシック" pitchFamily="34" charset="-128"/>
              </a:rPr>
              <a:t>The See Food Diet</a:t>
            </a:r>
          </a:p>
          <a:p>
            <a:pPr eaLnBrk="1" hangingPunct="1">
              <a:lnSpc>
                <a:spcPct val="90000"/>
              </a:lnSpc>
              <a:defRPr/>
            </a:pPr>
            <a:r>
              <a:rPr lang="en-US" sz="2800" smtClean="0">
                <a:ea typeface="ＭＳ Ｐゴシック" pitchFamily="34" charset="-128"/>
              </a:rPr>
              <a:t>Atkins</a:t>
            </a:r>
          </a:p>
          <a:p>
            <a:pPr eaLnBrk="1" hangingPunct="1">
              <a:lnSpc>
                <a:spcPct val="90000"/>
              </a:lnSpc>
              <a:defRPr/>
            </a:pPr>
            <a:r>
              <a:rPr lang="en-US" sz="2800" smtClean="0">
                <a:ea typeface="ＭＳ Ｐゴシック" pitchFamily="34" charset="-128"/>
              </a:rPr>
              <a:t>South Beach</a:t>
            </a:r>
          </a:p>
          <a:p>
            <a:pPr eaLnBrk="1" hangingPunct="1">
              <a:lnSpc>
                <a:spcPct val="90000"/>
              </a:lnSpc>
              <a:defRPr/>
            </a:pPr>
            <a:r>
              <a:rPr lang="en-US" sz="2800" smtClean="0">
                <a:ea typeface="ＭＳ Ｐゴシック" pitchFamily="34" charset="-128"/>
              </a:rPr>
              <a:t>Makers Diet</a:t>
            </a:r>
          </a:p>
          <a:p>
            <a:pPr eaLnBrk="1" hangingPunct="1">
              <a:lnSpc>
                <a:spcPct val="90000"/>
              </a:lnSpc>
              <a:defRPr/>
            </a:pPr>
            <a:r>
              <a:rPr lang="en-US" sz="2800" smtClean="0">
                <a:ea typeface="ＭＳ Ｐゴシック" pitchFamily="34" charset="-128"/>
              </a:rPr>
              <a:t>The Zone</a:t>
            </a:r>
          </a:p>
          <a:p>
            <a:pPr eaLnBrk="1" hangingPunct="1">
              <a:lnSpc>
                <a:spcPct val="90000"/>
              </a:lnSpc>
              <a:defRPr/>
            </a:pPr>
            <a:r>
              <a:rPr lang="en-US" sz="2800" smtClean="0">
                <a:ea typeface="ＭＳ Ｐゴシック" pitchFamily="34" charset="-128"/>
              </a:rPr>
              <a:t>Eat for Your Blood Type</a:t>
            </a:r>
          </a:p>
          <a:p>
            <a:pPr eaLnBrk="1" hangingPunct="1">
              <a:lnSpc>
                <a:spcPct val="90000"/>
              </a:lnSpc>
              <a:defRPr/>
            </a:pPr>
            <a:r>
              <a:rPr lang="en-US" sz="2800" smtClean="0">
                <a:ea typeface="ＭＳ Ｐゴシック" pitchFamily="34" charset="-128"/>
              </a:rPr>
              <a:t>Carbohydrate Lovers</a:t>
            </a:r>
          </a:p>
          <a:p>
            <a:pPr eaLnBrk="1" hangingPunct="1">
              <a:lnSpc>
                <a:spcPct val="90000"/>
              </a:lnSpc>
              <a:defRPr/>
            </a:pPr>
            <a:r>
              <a:rPr lang="en-US" sz="2800" smtClean="0">
                <a:ea typeface="ＭＳ Ｐゴシック" pitchFamily="34" charset="-128"/>
              </a:rPr>
              <a:t>Protein Lovers</a:t>
            </a:r>
          </a:p>
          <a:p>
            <a:pPr eaLnBrk="1" hangingPunct="1">
              <a:lnSpc>
                <a:spcPct val="90000"/>
              </a:lnSpc>
              <a:defRPr/>
            </a:pPr>
            <a:r>
              <a:rPr lang="en-US" sz="2800" smtClean="0">
                <a:ea typeface="ＭＳ Ｐゴシック" pitchFamily="34" charset="-128"/>
              </a:rPr>
              <a:t>Dr. Phil</a:t>
            </a:r>
            <a:r>
              <a:rPr lang="ja-JP" altLang="en-US" sz="2800" smtClean="0">
                <a:ea typeface="ＭＳ Ｐゴシック" pitchFamily="34" charset="-128"/>
              </a:rPr>
              <a:t>’</a:t>
            </a:r>
            <a:r>
              <a:rPr lang="en-US" altLang="ja-JP" sz="2800" smtClean="0">
                <a:ea typeface="ＭＳ Ｐゴシック" pitchFamily="34" charset="-128"/>
              </a:rPr>
              <a:t>s</a:t>
            </a:r>
          </a:p>
          <a:p>
            <a:pPr eaLnBrk="1" hangingPunct="1">
              <a:lnSpc>
                <a:spcPct val="90000"/>
              </a:lnSpc>
              <a:defRPr/>
            </a:pPr>
            <a:r>
              <a:rPr lang="en-US" sz="2800" smtClean="0">
                <a:ea typeface="ＭＳ Ｐゴシック" pitchFamily="34" charset="-128"/>
              </a:rPr>
              <a:t>YO-YO Diet</a:t>
            </a:r>
          </a:p>
          <a:p>
            <a:pPr eaLnBrk="1" hangingPunct="1">
              <a:lnSpc>
                <a:spcPct val="90000"/>
              </a:lnSpc>
              <a:defRPr/>
            </a:pPr>
            <a:endParaRPr lang="en-US" sz="2800" smtClean="0">
              <a:ea typeface="ＭＳ Ｐゴシック" pitchFamily="34" charset="-128"/>
            </a:endParaRPr>
          </a:p>
        </p:txBody>
      </p:sp>
      <p:pic>
        <p:nvPicPr>
          <p:cNvPr id="19460" name="Picture 4" descr="scan0011"/>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181600" y="1066800"/>
            <a:ext cx="3171825" cy="55626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0184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457200" y="0"/>
            <a:ext cx="8229600" cy="1139825"/>
          </a:xfrm>
        </p:spPr>
        <p:txBody>
          <a:bodyPr/>
          <a:lstStyle/>
          <a:p>
            <a:pPr eaLnBrk="1" hangingPunct="1"/>
            <a:r>
              <a:rPr lang="en-US" smtClean="0">
                <a:solidFill>
                  <a:srgbClr val="000000"/>
                </a:solidFill>
                <a:effectLst/>
                <a:ea typeface="ＭＳ Ｐゴシック" pitchFamily="34" charset="-128"/>
              </a:rPr>
              <a:t>The See Food DIE it or S.A.D.</a:t>
            </a:r>
          </a:p>
        </p:txBody>
      </p:sp>
      <p:pic>
        <p:nvPicPr>
          <p:cNvPr id="20483" name="Picture 3" descr="scan0009"/>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49238" y="1219200"/>
            <a:ext cx="3952875" cy="5181600"/>
          </a:xfrm>
          <a:noFill/>
          <a:extLst>
            <a:ext uri="{909E8E84-426E-40DD-AFC4-6F175D3DCCD1}">
              <a14:hiddenFill xmlns:a14="http://schemas.microsoft.com/office/drawing/2010/main">
                <a:solidFill>
                  <a:srgbClr val="FFFFFF"/>
                </a:solidFill>
              </a14:hiddenFill>
            </a:ext>
          </a:extLst>
        </p:spPr>
      </p:pic>
      <p:pic>
        <p:nvPicPr>
          <p:cNvPr id="20484" name="Picture 4" descr="scan0039"/>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95800" y="1408113"/>
            <a:ext cx="4343400" cy="3822700"/>
          </a:xfrm>
          <a:noFill/>
          <a:extLst>
            <a:ext uri="{909E8E84-426E-40DD-AFC4-6F175D3DCCD1}">
              <a14:hiddenFill xmlns:a14="http://schemas.microsoft.com/office/drawing/2010/main">
                <a:solidFill>
                  <a:srgbClr val="FFFFFF"/>
                </a:solidFill>
              </a14:hiddenFill>
            </a:ext>
          </a:extLst>
        </p:spPr>
      </p:pic>
      <p:sp>
        <p:nvSpPr>
          <p:cNvPr id="20485" name="Text Box 5"/>
          <p:cNvSpPr txBox="1">
            <a:spLocks noChangeArrowheads="1"/>
          </p:cNvSpPr>
          <p:nvPr/>
        </p:nvSpPr>
        <p:spPr bwMode="auto">
          <a:xfrm>
            <a:off x="4556125" y="5446713"/>
            <a:ext cx="42862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t>Kristie Alley</a:t>
            </a:r>
            <a:r>
              <a:rPr lang="ja-JP" altLang="en-US"/>
              <a:t>’</a:t>
            </a:r>
            <a:r>
              <a:rPr lang="en-US" altLang="ja-JP"/>
              <a:t>s BMI is 307 pounds with</a:t>
            </a:r>
          </a:p>
          <a:p>
            <a:r>
              <a:rPr lang="en-US"/>
              <a:t>a BMI of 46.67 indicating she is morbidly</a:t>
            </a:r>
          </a:p>
          <a:p>
            <a:r>
              <a:rPr lang="en-US"/>
              <a:t>obese.  Her ideal weight is 150 pounds.</a:t>
            </a:r>
          </a:p>
        </p:txBody>
      </p:sp>
    </p:spTree>
    <p:extLst>
      <p:ext uri="{BB962C8B-B14F-4D97-AF65-F5344CB8AC3E}">
        <p14:creationId xmlns:p14="http://schemas.microsoft.com/office/powerpoint/2010/main" val="187289420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0" y="152400"/>
            <a:ext cx="9144000" cy="1139825"/>
          </a:xfrm>
        </p:spPr>
        <p:txBody>
          <a:bodyPr/>
          <a:lstStyle/>
          <a:p>
            <a:pPr eaLnBrk="1" hangingPunct="1"/>
            <a:r>
              <a:rPr lang="en-US" sz="4800" smtClean="0">
                <a:solidFill>
                  <a:srgbClr val="000000"/>
                </a:solidFill>
                <a:effectLst/>
                <a:ea typeface="ＭＳ Ｐゴシック" pitchFamily="34" charset="-128"/>
              </a:rPr>
              <a:t>Dr. Atkins or Dr. Fatkins?</a:t>
            </a:r>
            <a:br>
              <a:rPr lang="en-US" sz="4800" smtClean="0">
                <a:solidFill>
                  <a:srgbClr val="000000"/>
                </a:solidFill>
                <a:effectLst/>
                <a:ea typeface="ＭＳ Ｐゴシック" pitchFamily="34" charset="-128"/>
              </a:rPr>
            </a:br>
            <a:r>
              <a:rPr lang="en-US" sz="4800" smtClean="0">
                <a:solidFill>
                  <a:srgbClr val="000000"/>
                </a:solidFill>
                <a:effectLst/>
                <a:ea typeface="ＭＳ Ｐゴシック" pitchFamily="34" charset="-128"/>
              </a:rPr>
              <a:t>New DIE it Revolution!</a:t>
            </a:r>
          </a:p>
        </p:txBody>
      </p:sp>
      <p:sp>
        <p:nvSpPr>
          <p:cNvPr id="424963" name="Rectangle 3"/>
          <p:cNvSpPr>
            <a:spLocks noGrp="1" noRot="1" noChangeArrowheads="1"/>
          </p:cNvSpPr>
          <p:nvPr>
            <p:ph type="body" sz="half" idx="2"/>
          </p:nvPr>
        </p:nvSpPr>
        <p:spPr>
          <a:xfrm>
            <a:off x="4648200" y="1600200"/>
            <a:ext cx="4038600" cy="4953000"/>
          </a:xfrm>
        </p:spPr>
        <p:txBody>
          <a:bodyPr/>
          <a:lstStyle/>
          <a:p>
            <a:pPr eaLnBrk="1" hangingPunct="1">
              <a:lnSpc>
                <a:spcPct val="90000"/>
              </a:lnSpc>
              <a:defRPr/>
            </a:pPr>
            <a:r>
              <a:rPr lang="en-US" sz="2800" smtClean="0">
                <a:ea typeface="ＭＳ Ｐゴシック" pitchFamily="34" charset="-128"/>
              </a:rPr>
              <a:t>After Dr. Atkins' so-called accidental death the autopsy report revealed that he was not only obese but his arteries were full of plaque.</a:t>
            </a:r>
          </a:p>
          <a:p>
            <a:pPr eaLnBrk="1" hangingPunct="1">
              <a:lnSpc>
                <a:spcPct val="90000"/>
              </a:lnSpc>
              <a:defRPr/>
            </a:pPr>
            <a:r>
              <a:rPr lang="en-US" sz="2800" smtClean="0">
                <a:ea typeface="ＭＳ Ｐゴシック" pitchFamily="34" charset="-128"/>
              </a:rPr>
              <a:t>I perceive that Dr. Atkins had a heart attack and then slipped, fell and hit his head.</a:t>
            </a:r>
          </a:p>
        </p:txBody>
      </p:sp>
      <p:pic>
        <p:nvPicPr>
          <p:cNvPr id="21508" name="Picture 4" descr="scan0047"/>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92113" y="1600200"/>
            <a:ext cx="3836987" cy="4953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84027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381000" y="228600"/>
            <a:ext cx="8229600" cy="1139825"/>
          </a:xfrm>
        </p:spPr>
        <p:txBody>
          <a:bodyPr/>
          <a:lstStyle/>
          <a:p>
            <a:pPr eaLnBrk="1" hangingPunct="1"/>
            <a:r>
              <a:rPr lang="en-US" sz="3200" smtClean="0">
                <a:solidFill>
                  <a:srgbClr val="000000"/>
                </a:solidFill>
                <a:effectLst/>
                <a:ea typeface="ＭＳ Ｐゴシック" pitchFamily="34" charset="-128"/>
              </a:rPr>
              <a:t>High Protein Diets = High Acidity = Disease from diets such as Atkins and South Beach</a:t>
            </a:r>
          </a:p>
        </p:txBody>
      </p:sp>
      <p:sp>
        <p:nvSpPr>
          <p:cNvPr id="425987" name="Rectangle 3"/>
          <p:cNvSpPr>
            <a:spLocks noGrp="1" noRot="1" noChangeArrowheads="1"/>
          </p:cNvSpPr>
          <p:nvPr>
            <p:ph type="body" sz="half" idx="1"/>
          </p:nvPr>
        </p:nvSpPr>
        <p:spPr>
          <a:xfrm>
            <a:off x="304800" y="1371600"/>
            <a:ext cx="4343400" cy="5486400"/>
          </a:xfrm>
        </p:spPr>
        <p:txBody>
          <a:bodyPr/>
          <a:lstStyle/>
          <a:p>
            <a:pPr eaLnBrk="1" hangingPunct="1">
              <a:defRPr/>
            </a:pPr>
            <a:r>
              <a:rPr lang="en-US" sz="2400" smtClean="0">
                <a:ea typeface="ＭＳ Ｐゴシック" pitchFamily="34" charset="-128"/>
              </a:rPr>
              <a:t>Loss of energy 50%</a:t>
            </a:r>
          </a:p>
          <a:p>
            <a:pPr eaLnBrk="1" hangingPunct="1">
              <a:defRPr/>
            </a:pPr>
            <a:r>
              <a:rPr lang="en-US" sz="2400" smtClean="0">
                <a:ea typeface="ＭＳ Ｐゴシック" pitchFamily="34" charset="-128"/>
              </a:rPr>
              <a:t>Constipation 50%</a:t>
            </a:r>
          </a:p>
          <a:p>
            <a:pPr eaLnBrk="1" hangingPunct="1">
              <a:defRPr/>
            </a:pPr>
            <a:r>
              <a:rPr lang="en-US" sz="2400" smtClean="0">
                <a:ea typeface="ＭＳ Ｐゴシック" pitchFamily="34" charset="-128"/>
              </a:rPr>
              <a:t>Bad Breath 34%</a:t>
            </a:r>
          </a:p>
          <a:p>
            <a:pPr eaLnBrk="1" hangingPunct="1">
              <a:defRPr/>
            </a:pPr>
            <a:r>
              <a:rPr lang="en-US" sz="2400" smtClean="0">
                <a:ea typeface="ＭＳ Ｐゴシック" pitchFamily="34" charset="-128"/>
              </a:rPr>
              <a:t>Difficulty concentrating 31%</a:t>
            </a:r>
          </a:p>
          <a:p>
            <a:pPr eaLnBrk="1" hangingPunct="1">
              <a:defRPr/>
            </a:pPr>
            <a:r>
              <a:rPr lang="en-US" sz="2400" smtClean="0">
                <a:ea typeface="ＭＳ Ｐゴシック" pitchFamily="34" charset="-128"/>
              </a:rPr>
              <a:t>Gallbladder problems14%</a:t>
            </a:r>
          </a:p>
          <a:p>
            <a:pPr eaLnBrk="1" hangingPunct="1">
              <a:defRPr/>
            </a:pPr>
            <a:r>
              <a:rPr lang="en-US" sz="2400" smtClean="0">
                <a:ea typeface="ＭＳ Ｐゴシック" pitchFamily="34" charset="-128"/>
              </a:rPr>
              <a:t>Heart problems10%</a:t>
            </a:r>
          </a:p>
          <a:p>
            <a:pPr eaLnBrk="1" hangingPunct="1">
              <a:defRPr/>
            </a:pPr>
            <a:r>
              <a:rPr lang="en-US" sz="2400" smtClean="0">
                <a:ea typeface="ＭＳ Ｐゴシック" pitchFamily="34" charset="-128"/>
              </a:rPr>
              <a:t>Reduced kidney function 9%</a:t>
            </a:r>
          </a:p>
          <a:p>
            <a:pPr eaLnBrk="1" hangingPunct="1">
              <a:defRPr/>
            </a:pPr>
            <a:r>
              <a:rPr lang="en-US" sz="2400" smtClean="0">
                <a:ea typeface="ＭＳ Ｐゴシック" pitchFamily="34" charset="-128"/>
              </a:rPr>
              <a:t>Kidney stones 9%</a:t>
            </a:r>
          </a:p>
          <a:p>
            <a:pPr eaLnBrk="1" hangingPunct="1">
              <a:defRPr/>
            </a:pPr>
            <a:r>
              <a:rPr lang="en-US" sz="2400" smtClean="0">
                <a:ea typeface="ＭＳ Ｐゴシック" pitchFamily="34" charset="-128"/>
              </a:rPr>
              <a:t>Elevated cholesterol 8%</a:t>
            </a:r>
          </a:p>
          <a:p>
            <a:pPr eaLnBrk="1" hangingPunct="1">
              <a:defRPr/>
            </a:pPr>
            <a:r>
              <a:rPr lang="en-US" sz="2400" smtClean="0">
                <a:ea typeface="ＭＳ Ｐゴシック" pitchFamily="34" charset="-128"/>
              </a:rPr>
              <a:t>Gout 6%</a:t>
            </a:r>
          </a:p>
          <a:p>
            <a:pPr eaLnBrk="1" hangingPunct="1">
              <a:defRPr/>
            </a:pPr>
            <a:r>
              <a:rPr lang="en-US" sz="2400" smtClean="0">
                <a:ea typeface="ＭＳ Ｐゴシック" pitchFamily="34" charset="-128"/>
              </a:rPr>
              <a:t>Osteoporosis 6%</a:t>
            </a:r>
          </a:p>
        </p:txBody>
      </p:sp>
      <p:sp>
        <p:nvSpPr>
          <p:cNvPr id="22532" name="Text Box 4"/>
          <p:cNvSpPr txBox="1">
            <a:spLocks noChangeArrowheads="1"/>
          </p:cNvSpPr>
          <p:nvPr/>
        </p:nvSpPr>
        <p:spPr bwMode="auto">
          <a:xfrm>
            <a:off x="4038600" y="6284913"/>
            <a:ext cx="5073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t>Physicians Committee for Responsible Medicine</a:t>
            </a:r>
          </a:p>
        </p:txBody>
      </p:sp>
      <p:pic>
        <p:nvPicPr>
          <p:cNvPr id="22533" name="Picture 5" descr="humanguinepigs"/>
          <p:cNvPicPr>
            <a:picLocks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756150" y="1447800"/>
            <a:ext cx="3668713" cy="467836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12330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p:txBody>
          <a:bodyPr/>
          <a:lstStyle/>
          <a:p>
            <a:pPr eaLnBrk="1" hangingPunct="1"/>
            <a:r>
              <a:rPr lang="en-US" sz="4000" smtClean="0">
                <a:solidFill>
                  <a:srgbClr val="000000"/>
                </a:solidFill>
                <a:effectLst/>
                <a:ea typeface="ＭＳ Ｐゴシック" pitchFamily="34" charset="-128"/>
              </a:rPr>
              <a:t>The Effect of One Meal of Bacon and Eggs at the Cellular Level</a:t>
            </a:r>
          </a:p>
        </p:txBody>
      </p:sp>
      <p:pic>
        <p:nvPicPr>
          <p:cNvPr id="23555" name="Picture 3" descr="Normal Profile"/>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54063" y="1825625"/>
            <a:ext cx="3382962" cy="4243388"/>
          </a:xfrm>
          <a:noFill/>
          <a:extLst>
            <a:ext uri="{909E8E84-426E-40DD-AFC4-6F175D3DCCD1}">
              <a14:hiddenFill xmlns:a14="http://schemas.microsoft.com/office/drawing/2010/main">
                <a:solidFill>
                  <a:srgbClr val="FFFFFF"/>
                </a:solidFill>
              </a14:hiddenFill>
            </a:ext>
          </a:extLst>
        </p:spPr>
      </p:pic>
      <p:pic>
        <p:nvPicPr>
          <p:cNvPr id="23556" name="Picture 4" descr="Symplast of Yeas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03813" y="1825625"/>
            <a:ext cx="3382962" cy="4243388"/>
          </a:xfrm>
        </p:spPr>
      </p:pic>
      <p:sp>
        <p:nvSpPr>
          <p:cNvPr id="23557" name="Text Box 5"/>
          <p:cNvSpPr txBox="1">
            <a:spLocks noChangeArrowheads="1"/>
          </p:cNvSpPr>
          <p:nvPr/>
        </p:nvSpPr>
        <p:spPr bwMode="auto">
          <a:xfrm>
            <a:off x="1962150" y="6248400"/>
            <a:ext cx="857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t>Before</a:t>
            </a:r>
          </a:p>
        </p:txBody>
      </p:sp>
      <p:sp>
        <p:nvSpPr>
          <p:cNvPr id="23558" name="Text Box 6"/>
          <p:cNvSpPr txBox="1">
            <a:spLocks noChangeArrowheads="1"/>
          </p:cNvSpPr>
          <p:nvPr/>
        </p:nvSpPr>
        <p:spPr bwMode="auto">
          <a:xfrm>
            <a:off x="6343650" y="6248400"/>
            <a:ext cx="666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t>After</a:t>
            </a:r>
          </a:p>
        </p:txBody>
      </p:sp>
    </p:spTree>
    <p:extLst>
      <p:ext uri="{BB962C8B-B14F-4D97-AF65-F5344CB8AC3E}">
        <p14:creationId xmlns:p14="http://schemas.microsoft.com/office/powerpoint/2010/main" val="55619320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457200" y="76200"/>
            <a:ext cx="8229600" cy="1139825"/>
          </a:xfrm>
        </p:spPr>
        <p:txBody>
          <a:bodyPr/>
          <a:lstStyle/>
          <a:p>
            <a:pPr eaLnBrk="1" hangingPunct="1"/>
            <a:r>
              <a:rPr lang="en-US" sz="5400" smtClean="0">
                <a:solidFill>
                  <a:srgbClr val="000000"/>
                </a:solidFill>
                <a:effectLst/>
                <a:ea typeface="ＭＳ Ｐゴシック" pitchFamily="34" charset="-128"/>
              </a:rPr>
              <a:t>What About Our Children?</a:t>
            </a:r>
          </a:p>
        </p:txBody>
      </p:sp>
      <p:sp>
        <p:nvSpPr>
          <p:cNvPr id="24579" name="Rectangle 3"/>
          <p:cNvSpPr>
            <a:spLocks noGrp="1" noRot="1" noChangeArrowheads="1"/>
          </p:cNvSpPr>
          <p:nvPr>
            <p:ph type="body" sz="half" idx="1"/>
          </p:nvPr>
        </p:nvSpPr>
        <p:spPr>
          <a:xfrm>
            <a:off x="301625" y="1676400"/>
            <a:ext cx="4191000" cy="4422775"/>
          </a:xfrm>
        </p:spPr>
        <p:txBody>
          <a:bodyPr/>
          <a:lstStyle/>
          <a:p>
            <a:pPr eaLnBrk="1" hangingPunct="1">
              <a:lnSpc>
                <a:spcPct val="90000"/>
              </a:lnSpc>
            </a:pPr>
            <a:r>
              <a:rPr lang="en-US" sz="2800" smtClean="0">
                <a:effectLst/>
                <a:ea typeface="ＭＳ Ｐゴシック" pitchFamily="34" charset="-128"/>
              </a:rPr>
              <a:t>Twenty years ago 5% of American kids were overweight</a:t>
            </a:r>
          </a:p>
          <a:p>
            <a:pPr eaLnBrk="1" hangingPunct="1">
              <a:lnSpc>
                <a:spcPct val="90000"/>
              </a:lnSpc>
            </a:pPr>
            <a:r>
              <a:rPr lang="en-US" sz="2800" smtClean="0">
                <a:effectLst/>
                <a:ea typeface="ＭＳ Ｐゴシック" pitchFamily="34" charset="-128"/>
              </a:rPr>
              <a:t>Today 15% heading to 20% are overweight.</a:t>
            </a:r>
          </a:p>
          <a:p>
            <a:pPr eaLnBrk="1" hangingPunct="1">
              <a:lnSpc>
                <a:spcPct val="90000"/>
              </a:lnSpc>
            </a:pPr>
            <a:r>
              <a:rPr lang="en-US" sz="2800" smtClean="0">
                <a:effectLst/>
                <a:ea typeface="ＭＳ Ｐゴシック" pitchFamily="34" charset="-128"/>
              </a:rPr>
              <a:t>IN 1969 80% of the kids exercised.</a:t>
            </a:r>
          </a:p>
          <a:p>
            <a:pPr eaLnBrk="1" hangingPunct="1">
              <a:lnSpc>
                <a:spcPct val="90000"/>
              </a:lnSpc>
            </a:pPr>
            <a:r>
              <a:rPr lang="en-US" sz="2800" smtClean="0">
                <a:effectLst/>
                <a:ea typeface="ＭＳ Ｐゴシック" pitchFamily="34" charset="-128"/>
              </a:rPr>
              <a:t>Today 20% of the kids exercise.</a:t>
            </a:r>
          </a:p>
        </p:txBody>
      </p:sp>
      <p:pic>
        <p:nvPicPr>
          <p:cNvPr id="24580" name="Picture 4" descr="scan0008"/>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75200" y="1219200"/>
            <a:ext cx="3752850" cy="5334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07544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304800" y="-19050"/>
          <a:ext cx="9753600" cy="6896100"/>
        </p:xfrm>
        <a:graphic>
          <a:graphicData uri="http://schemas.openxmlformats.org/presentationml/2006/ole">
            <mc:AlternateContent xmlns:mc="http://schemas.openxmlformats.org/markup-compatibility/2006">
              <mc:Choice xmlns:v="urn:schemas-microsoft-com:vml" Requires="v">
                <p:oleObj spid="_x0000_s66562" name="Photo Editor Photo" r:id="rId3" imgW="4001058" imgH="2828571" progId="MSPhotoEd.3">
                  <p:embed/>
                </p:oleObj>
              </mc:Choice>
              <mc:Fallback>
                <p:oleObj name="Photo Editor Photo" r:id="rId3" imgW="4001058" imgH="282857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050"/>
                        <a:ext cx="97536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59184633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a:xfrm>
            <a:off x="3581400" y="384175"/>
            <a:ext cx="5105400" cy="1139825"/>
          </a:xfrm>
        </p:spPr>
        <p:txBody>
          <a:bodyPr/>
          <a:lstStyle/>
          <a:p>
            <a:pPr eaLnBrk="1" hangingPunct="1"/>
            <a:r>
              <a:rPr lang="en-US" sz="4000" smtClean="0">
                <a:solidFill>
                  <a:srgbClr val="000000"/>
                </a:solidFill>
                <a:effectLst/>
                <a:ea typeface="ＭＳ Ｐゴシック" pitchFamily="34" charset="-128"/>
              </a:rPr>
              <a:t>Here are a Few of the Major Contributors to Childhood Obesity!</a:t>
            </a:r>
          </a:p>
        </p:txBody>
      </p:sp>
      <p:pic>
        <p:nvPicPr>
          <p:cNvPr id="25603" name="Picture 3" descr="scan0013"/>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3400" y="152400"/>
            <a:ext cx="2249488" cy="6477000"/>
          </a:xfrm>
          <a:noFill/>
          <a:extLst>
            <a:ext uri="{909E8E84-426E-40DD-AFC4-6F175D3DCCD1}">
              <a14:hiddenFill xmlns:a14="http://schemas.microsoft.com/office/drawing/2010/main">
                <a:solidFill>
                  <a:srgbClr val="FFFFFF"/>
                </a:solidFill>
              </a14:hiddenFill>
            </a:ext>
          </a:extLst>
        </p:spPr>
      </p:pic>
      <p:sp>
        <p:nvSpPr>
          <p:cNvPr id="25604" name="Rectangle 4"/>
          <p:cNvSpPr>
            <a:spLocks noGrp="1" noRot="1" noChangeArrowheads="1"/>
          </p:cNvSpPr>
          <p:nvPr>
            <p:ph type="body" sz="half" idx="2"/>
          </p:nvPr>
        </p:nvSpPr>
        <p:spPr>
          <a:xfrm>
            <a:off x="4267200" y="2133600"/>
            <a:ext cx="4038600" cy="4525963"/>
          </a:xfrm>
        </p:spPr>
        <p:txBody>
          <a:bodyPr/>
          <a:lstStyle/>
          <a:p>
            <a:pPr eaLnBrk="1" hangingPunct="1"/>
            <a:r>
              <a:rPr lang="en-US" sz="2800" smtClean="0">
                <a:effectLst/>
                <a:ea typeface="ＭＳ Ｐゴシック" pitchFamily="34" charset="-128"/>
              </a:rPr>
              <a:t>Children today are eating and drinking over 200 pounds of sugar and 200 pounds of animal flesh each year.</a:t>
            </a:r>
          </a:p>
          <a:p>
            <a:pPr eaLnBrk="1" hangingPunct="1"/>
            <a:r>
              <a:rPr lang="en-US" sz="2800" smtClean="0">
                <a:effectLst/>
                <a:ea typeface="ＭＳ Ｐゴシック" pitchFamily="34" charset="-128"/>
              </a:rPr>
              <a:t>These are both highly acidic and damaging to the intestinal villi.</a:t>
            </a:r>
          </a:p>
        </p:txBody>
      </p:sp>
    </p:spTree>
    <p:extLst>
      <p:ext uri="{BB962C8B-B14F-4D97-AF65-F5344CB8AC3E}">
        <p14:creationId xmlns:p14="http://schemas.microsoft.com/office/powerpoint/2010/main" val="19187298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Content Placeholder 6" descr="pH Miracle Retreats.png"/>
          <p:cNvPicPr>
            <a:picLocks noGrp="1" noChangeAspect="1"/>
          </p:cNvPicPr>
          <p:nvPr>
            <p:ph sz="half" idx="4294967295"/>
          </p:nvPr>
        </p:nvPicPr>
        <p:blipFill>
          <a:blip r:embed="rId2" cstate="print"/>
          <a:srcRect/>
          <a:stretch>
            <a:fillRect/>
          </a:stretch>
        </p:blipFill>
        <p:spPr>
          <a:xfrm>
            <a:off x="76200" y="-66675"/>
            <a:ext cx="9144000" cy="7246938"/>
          </a:xfr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2" descr="A170"/>
          <p:cNvPicPr>
            <a:picLocks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2133600" y="228600"/>
            <a:ext cx="4994275" cy="6351588"/>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446724"/>
      </p:ext>
    </p:extLst>
  </p:cSld>
  <p:clrMapOvr>
    <a:masterClrMapping/>
  </p:clrMapOvr>
  <p:transition>
    <p:wedg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1346" name="Rectangle 2"/>
          <p:cNvSpPr>
            <a:spLocks noGrp="1" noRot="1" noChangeArrowheads="1"/>
          </p:cNvSpPr>
          <p:nvPr>
            <p:ph type="title"/>
          </p:nvPr>
        </p:nvSpPr>
        <p:spPr>
          <a:xfrm>
            <a:off x="457200" y="-76200"/>
            <a:ext cx="8229600" cy="1139825"/>
          </a:xfrm>
        </p:spPr>
        <p:txBody>
          <a:bodyPr/>
          <a:lstStyle/>
          <a:p>
            <a:pPr eaLnBrk="1" hangingPunct="1"/>
            <a:r>
              <a:rPr lang="en-US" sz="4800" smtClean="0">
                <a:solidFill>
                  <a:srgbClr val="000000"/>
                </a:solidFill>
                <a:effectLst/>
                <a:ea typeface="ＭＳ Ｐゴシック" pitchFamily="34" charset="-128"/>
              </a:rPr>
              <a:t>Over – Acid Diet Is Killing Us</a:t>
            </a:r>
          </a:p>
        </p:txBody>
      </p:sp>
      <p:pic>
        <p:nvPicPr>
          <p:cNvPr id="2051" name="Picture 3" descr="A124"/>
          <p:cNvPicPr>
            <a:picLocks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020763" y="1143000"/>
            <a:ext cx="3170237" cy="5334000"/>
          </a:xfrm>
          <a:noFill/>
          <a:extLst>
            <a:ext uri="{909E8E84-426E-40DD-AFC4-6F175D3DCCD1}">
              <a14:hiddenFill xmlns:a14="http://schemas.microsoft.com/office/drawing/2010/main">
                <a:solidFill>
                  <a:srgbClr val="FFFFFF"/>
                </a:solidFill>
              </a14:hiddenFill>
            </a:ext>
          </a:extLst>
        </p:spPr>
      </p:pic>
      <p:pic>
        <p:nvPicPr>
          <p:cNvPr id="2052" name="Picture 4" descr="A125"/>
          <p:cNvPicPr>
            <a:picLocks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572000" y="1143000"/>
            <a:ext cx="3762375" cy="54102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1500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1346"/>
                                        </p:tgtEl>
                                        <p:attrNameLst>
                                          <p:attrName>style.visibility</p:attrName>
                                        </p:attrNameLst>
                                      </p:cBhvr>
                                      <p:to>
                                        <p:strVal val="visible"/>
                                      </p:to>
                                    </p:set>
                                    <p:animEffect transition="in" filter="fade">
                                      <p:cBhvr>
                                        <p:cTn id="7" dur="2000"/>
                                        <p:tgtEl>
                                          <p:spTgt spid="441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46" grpId="0"/>
    </p:bld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a:xfrm>
            <a:off x="457200" y="0"/>
            <a:ext cx="8229600" cy="1139825"/>
          </a:xfrm>
        </p:spPr>
        <p:txBody>
          <a:bodyPr/>
          <a:lstStyle/>
          <a:p>
            <a:pPr eaLnBrk="1" hangingPunct="1"/>
            <a:r>
              <a:rPr lang="en-US" smtClean="0">
                <a:solidFill>
                  <a:srgbClr val="000000"/>
                </a:solidFill>
                <a:effectLst/>
                <a:ea typeface="ＭＳ Ｐゴシック" pitchFamily="34" charset="-128"/>
              </a:rPr>
              <a:t>Obesity is a Worldwide Problem</a:t>
            </a:r>
          </a:p>
        </p:txBody>
      </p:sp>
      <p:pic>
        <p:nvPicPr>
          <p:cNvPr id="3075" name="Picture 3" descr="A106"/>
          <p:cNvPicPr>
            <a:picLocks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28600" y="1143000"/>
            <a:ext cx="3117850" cy="5486400"/>
          </a:xfrm>
          <a:noFill/>
          <a:extLst>
            <a:ext uri="{909E8E84-426E-40DD-AFC4-6F175D3DCCD1}">
              <a14:hiddenFill xmlns:a14="http://schemas.microsoft.com/office/drawing/2010/main">
                <a:solidFill>
                  <a:srgbClr val="FFFFFF"/>
                </a:solidFill>
              </a14:hiddenFill>
            </a:ext>
          </a:extLst>
        </p:spPr>
      </p:pic>
      <p:pic>
        <p:nvPicPr>
          <p:cNvPr id="3076" name="Picture 4" descr="William 376"/>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557588" y="1219200"/>
            <a:ext cx="3540125" cy="5410200"/>
          </a:xfrm>
          <a:noFill/>
          <a:extLst>
            <a:ext uri="{909E8E84-426E-40DD-AFC4-6F175D3DCCD1}">
              <a14:hiddenFill xmlns:a14="http://schemas.microsoft.com/office/drawing/2010/main">
                <a:solidFill>
                  <a:srgbClr val="FFFFFF"/>
                </a:solidFill>
              </a14:hiddenFill>
            </a:ext>
          </a:extLst>
        </p:spPr>
      </p:pic>
      <p:sp>
        <p:nvSpPr>
          <p:cNvPr id="3077" name="Text Box 5"/>
          <p:cNvSpPr txBox="1">
            <a:spLocks noChangeArrowheads="1"/>
          </p:cNvSpPr>
          <p:nvPr/>
        </p:nvSpPr>
        <p:spPr bwMode="auto">
          <a:xfrm>
            <a:off x="7326313" y="2055813"/>
            <a:ext cx="15128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sz="2800"/>
              <a:t>Children</a:t>
            </a:r>
          </a:p>
          <a:p>
            <a:r>
              <a:rPr lang="en-US" sz="2800"/>
              <a:t>in </a:t>
            </a:r>
          </a:p>
          <a:p>
            <a:r>
              <a:rPr lang="en-US" sz="2800"/>
              <a:t>China</a:t>
            </a:r>
          </a:p>
        </p:txBody>
      </p:sp>
      <p:pic>
        <p:nvPicPr>
          <p:cNvPr id="3078" name="Picture 6" descr="William 375"/>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234238" y="4038600"/>
            <a:ext cx="1773237" cy="25908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232153"/>
      </p:ext>
    </p:extLst>
  </p:cSld>
  <p:clrMapOvr>
    <a:masterClrMapping/>
  </p:clrMapOvr>
  <p:transition>
    <p:wedg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2" descr="A107"/>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017713" y="381000"/>
            <a:ext cx="4383087" cy="6248400"/>
          </a:xfrm>
          <a:noFill/>
          <a:extLst>
            <a:ext uri="{909E8E84-426E-40DD-AFC4-6F175D3DCCD1}">
              <a14:hiddenFill xmlns:a14="http://schemas.microsoft.com/office/drawing/2010/main">
                <a:solidFill>
                  <a:srgbClr val="FFFFFF"/>
                </a:solidFill>
              </a14:hiddenFill>
            </a:ext>
          </a:extLst>
        </p:spPr>
      </p:pic>
      <p:sp>
        <p:nvSpPr>
          <p:cNvPr id="4099" name="Text Box 3"/>
          <p:cNvSpPr txBox="1">
            <a:spLocks noChangeArrowheads="1"/>
          </p:cNvSpPr>
          <p:nvPr/>
        </p:nvSpPr>
        <p:spPr bwMode="auto">
          <a:xfrm>
            <a:off x="4876800" y="91440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endParaRPr lang="en-US"/>
          </a:p>
        </p:txBody>
      </p:sp>
      <p:sp>
        <p:nvSpPr>
          <p:cNvPr id="4100" name="Text Box 4"/>
          <p:cNvSpPr txBox="1">
            <a:spLocks noChangeArrowheads="1"/>
          </p:cNvSpPr>
          <p:nvPr/>
        </p:nvSpPr>
        <p:spPr bwMode="auto">
          <a:xfrm>
            <a:off x="6613525" y="488950"/>
            <a:ext cx="2265363"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sz="4400">
                <a:solidFill>
                  <a:srgbClr val="000000"/>
                </a:solidFill>
              </a:rPr>
              <a:t>Children</a:t>
            </a:r>
          </a:p>
          <a:p>
            <a:r>
              <a:rPr lang="en-US" sz="4400">
                <a:solidFill>
                  <a:srgbClr val="000000"/>
                </a:solidFill>
              </a:rPr>
              <a:t>in</a:t>
            </a:r>
          </a:p>
          <a:p>
            <a:r>
              <a:rPr lang="en-US" sz="4400">
                <a:solidFill>
                  <a:srgbClr val="000000"/>
                </a:solidFill>
              </a:rPr>
              <a:t>Italy.</a:t>
            </a:r>
          </a:p>
        </p:txBody>
      </p:sp>
    </p:spTree>
    <p:extLst>
      <p:ext uri="{BB962C8B-B14F-4D97-AF65-F5344CB8AC3E}">
        <p14:creationId xmlns:p14="http://schemas.microsoft.com/office/powerpoint/2010/main" val="1379399605"/>
      </p:ext>
    </p:extLst>
  </p:cSld>
  <p:clrMapOvr>
    <a:masterClrMapping/>
  </p:clrMapOvr>
  <p:transition>
    <p:wedg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a:xfrm>
            <a:off x="457200" y="-149225"/>
            <a:ext cx="8229600" cy="1139825"/>
          </a:xfrm>
        </p:spPr>
        <p:txBody>
          <a:bodyPr/>
          <a:lstStyle/>
          <a:p>
            <a:pPr eaLnBrk="1" hangingPunct="1"/>
            <a:r>
              <a:rPr lang="en-US" smtClean="0">
                <a:solidFill>
                  <a:srgbClr val="000000"/>
                </a:solidFill>
                <a:effectLst/>
                <a:ea typeface="ＭＳ Ｐゴシック" pitchFamily="34" charset="-128"/>
              </a:rPr>
              <a:t>Children in New York City</a:t>
            </a:r>
          </a:p>
        </p:txBody>
      </p:sp>
      <p:pic>
        <p:nvPicPr>
          <p:cNvPr id="5123" name="Picture 3" descr="A105"/>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82600" y="914400"/>
            <a:ext cx="3863975" cy="5715000"/>
          </a:xfrm>
          <a:noFill/>
          <a:extLst>
            <a:ext uri="{909E8E84-426E-40DD-AFC4-6F175D3DCCD1}">
              <a14:hiddenFill xmlns:a14="http://schemas.microsoft.com/office/drawing/2010/main">
                <a:solidFill>
                  <a:srgbClr val="FFFFFF"/>
                </a:solidFill>
              </a14:hiddenFill>
            </a:ext>
          </a:extLst>
        </p:spPr>
      </p:pic>
      <p:pic>
        <p:nvPicPr>
          <p:cNvPr id="5124" name="Picture 4" descr="A108"/>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45038" y="914400"/>
            <a:ext cx="3771900" cy="56388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884748"/>
      </p:ext>
    </p:extLst>
  </p:cSld>
  <p:clrMapOvr>
    <a:masterClrMapping/>
  </p:clrMapOvr>
  <p:transition>
    <p:wedg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a:xfrm>
            <a:off x="228600" y="-152400"/>
            <a:ext cx="8763000" cy="1143000"/>
          </a:xfrm>
        </p:spPr>
        <p:txBody>
          <a:bodyPr/>
          <a:lstStyle/>
          <a:p>
            <a:pPr eaLnBrk="1" hangingPunct="1"/>
            <a:r>
              <a:rPr lang="en-US" sz="3200" smtClean="0">
                <a:solidFill>
                  <a:schemeClr val="tx1"/>
                </a:solidFill>
                <a:effectLst/>
                <a:ea typeface="ＭＳ Ｐゴシック" pitchFamily="34" charset="-128"/>
              </a:rPr>
              <a:t>You are not overweight You are over acid!</a:t>
            </a:r>
          </a:p>
        </p:txBody>
      </p:sp>
      <p:pic>
        <p:nvPicPr>
          <p:cNvPr id="6147" name="Picture 3" descr="A108"/>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98738" y="914400"/>
            <a:ext cx="3771900" cy="56388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446483"/>
      </p:ext>
    </p:extLst>
  </p:cSld>
  <p:clrMapOvr>
    <a:masterClrMapping/>
  </p:clrMapOvr>
  <p:transition>
    <p:wedg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2" descr="A55"/>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20675" y="1641475"/>
            <a:ext cx="8518525" cy="290671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500778"/>
      </p:ext>
    </p:extLst>
  </p:cSld>
  <p:clrMapOvr>
    <a:masterClrMapping/>
  </p:clrMapOvr>
  <p:transition>
    <p:wedg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can0012"/>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82600" y="304800"/>
            <a:ext cx="3784600" cy="6248400"/>
          </a:xfrm>
          <a:noFill/>
          <a:extLst>
            <a:ext uri="{909E8E84-426E-40DD-AFC4-6F175D3DCCD1}">
              <a14:hiddenFill xmlns:a14="http://schemas.microsoft.com/office/drawing/2010/main">
                <a:solidFill>
                  <a:srgbClr val="FFFFFF"/>
                </a:solidFill>
              </a14:hiddenFill>
            </a:ext>
          </a:extLst>
        </p:spPr>
      </p:pic>
      <p:pic>
        <p:nvPicPr>
          <p:cNvPr id="8195" name="Picture 3" descr="William 507"/>
          <p:cNvPicPr>
            <a:picLocks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603750" y="304800"/>
            <a:ext cx="4056063" cy="6248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45541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Rot="1" noChangeArrowheads="1"/>
          </p:cNvSpPr>
          <p:nvPr>
            <p:ph type="title"/>
          </p:nvPr>
        </p:nvSpPr>
        <p:spPr>
          <a:xfrm>
            <a:off x="301625" y="-152400"/>
            <a:ext cx="8510588" cy="1325563"/>
          </a:xfrm>
        </p:spPr>
        <p:txBody>
          <a:bodyPr/>
          <a:lstStyle/>
          <a:p>
            <a:pPr eaLnBrk="1" hangingPunct="1">
              <a:defRPr/>
            </a:pPr>
            <a:r>
              <a:rPr lang="en-US" smtClean="0">
                <a:solidFill>
                  <a:schemeClr val="tx1"/>
                </a:solidFill>
                <a:ea typeface="ＭＳ Ｐゴシック" pitchFamily="34" charset="-128"/>
              </a:rPr>
              <a:t>What Causes Diabetes?</a:t>
            </a:r>
          </a:p>
        </p:txBody>
      </p:sp>
      <p:sp>
        <p:nvSpPr>
          <p:cNvPr id="486403" name="Rectangle 3"/>
          <p:cNvSpPr>
            <a:spLocks noGrp="1" noRot="1" noChangeArrowheads="1"/>
          </p:cNvSpPr>
          <p:nvPr>
            <p:ph type="body" idx="1"/>
          </p:nvPr>
        </p:nvSpPr>
        <p:spPr>
          <a:xfrm>
            <a:off x="301625" y="914400"/>
            <a:ext cx="8540750" cy="5943600"/>
          </a:xfrm>
        </p:spPr>
        <p:txBody>
          <a:bodyPr/>
          <a:lstStyle/>
          <a:p>
            <a:pPr eaLnBrk="1" hangingPunct="1">
              <a:lnSpc>
                <a:spcPct val="80000"/>
              </a:lnSpc>
              <a:defRPr/>
            </a:pPr>
            <a:r>
              <a:rPr lang="en-US" sz="2400" smtClean="0">
                <a:ea typeface="ＭＳ Ｐゴシック" pitchFamily="34" charset="-128"/>
              </a:rPr>
              <a:t>The first signs of increase blood sugars are the result of constipation and/or damage to the villi of the small intestine.</a:t>
            </a:r>
          </a:p>
          <a:p>
            <a:pPr eaLnBrk="1" hangingPunct="1">
              <a:lnSpc>
                <a:spcPct val="80000"/>
              </a:lnSpc>
              <a:defRPr/>
            </a:pPr>
            <a:r>
              <a:rPr lang="en-US" sz="2400" smtClean="0">
                <a:ea typeface="ＭＳ Ｐゴシック" pitchFamily="34" charset="-128"/>
              </a:rPr>
              <a:t>Since the body needs energy to run and when the bowels are congested or damaged the body wastes or converts body cells to electrical energy.  The result is increased blood sugars in the plasma.</a:t>
            </a:r>
          </a:p>
          <a:p>
            <a:pPr eaLnBrk="1" hangingPunct="1">
              <a:lnSpc>
                <a:spcPct val="80000"/>
              </a:lnSpc>
              <a:defRPr/>
            </a:pPr>
            <a:r>
              <a:rPr lang="en-US" sz="2400" smtClean="0">
                <a:ea typeface="ＭＳ Ｐゴシック" pitchFamily="34" charset="-128"/>
              </a:rPr>
              <a:t>Increased blood sugars in the plasma is from tissue breakdown.</a:t>
            </a:r>
          </a:p>
          <a:p>
            <a:pPr eaLnBrk="1" hangingPunct="1">
              <a:lnSpc>
                <a:spcPct val="80000"/>
              </a:lnSpc>
              <a:defRPr/>
            </a:pPr>
            <a:r>
              <a:rPr lang="en-US" sz="2400" smtClean="0">
                <a:ea typeface="ＭＳ Ｐゴシック" pitchFamily="34" charset="-128"/>
              </a:rPr>
              <a:t>Just like a banana when it ripens becomes sweeter so you become more sweet as your body cells are broken down for energy.</a:t>
            </a:r>
          </a:p>
          <a:p>
            <a:pPr eaLnBrk="1" hangingPunct="1">
              <a:lnSpc>
                <a:spcPct val="80000"/>
              </a:lnSpc>
              <a:defRPr/>
            </a:pPr>
            <a:r>
              <a:rPr lang="en-US" sz="2400" smtClean="0">
                <a:ea typeface="ＭＳ Ｐゴシック" pitchFamily="34" charset="-128"/>
              </a:rPr>
              <a:t>The cell runs on electricity not sugar and proteins.</a:t>
            </a:r>
          </a:p>
          <a:p>
            <a:pPr eaLnBrk="1" hangingPunct="1">
              <a:lnSpc>
                <a:spcPct val="80000"/>
              </a:lnSpc>
              <a:defRPr/>
            </a:pPr>
            <a:r>
              <a:rPr lang="en-US" sz="2400" smtClean="0">
                <a:ea typeface="ＭＳ Ｐゴシック" pitchFamily="34" charset="-128"/>
              </a:rPr>
              <a:t>Cut out the sugar and protein and eat electron rich green alkaline foods and you will reverse the symptoms of diabetes.</a:t>
            </a:r>
          </a:p>
          <a:p>
            <a:pPr eaLnBrk="1" hangingPunct="1">
              <a:lnSpc>
                <a:spcPct val="80000"/>
              </a:lnSpc>
              <a:defRPr/>
            </a:pPr>
            <a:r>
              <a:rPr lang="en-US" sz="2400" smtClean="0">
                <a:ea typeface="ＭＳ Ｐゴシック" pitchFamily="34" charset="-128"/>
              </a:rPr>
              <a:t>The word diabetes means to, </a:t>
            </a:r>
            <a:r>
              <a:rPr lang="ja-JP" altLang="en-US" sz="2400" smtClean="0">
                <a:ea typeface="ＭＳ Ｐゴシック" pitchFamily="34" charset="-128"/>
              </a:rPr>
              <a:t>“</a:t>
            </a:r>
            <a:r>
              <a:rPr lang="en-US" altLang="ja-JP" sz="2400" smtClean="0">
                <a:ea typeface="ＭＳ Ｐゴシック" pitchFamily="34" charset="-128"/>
              </a:rPr>
              <a:t>melt into sugar.</a:t>
            </a:r>
            <a:r>
              <a:rPr lang="ja-JP" altLang="en-US" sz="2400" smtClean="0">
                <a:ea typeface="ＭＳ Ｐゴシック" pitchFamily="34" charset="-128"/>
              </a:rPr>
              <a:t>”</a:t>
            </a:r>
            <a:endParaRPr lang="en-US" sz="2400" smtClean="0">
              <a:ea typeface="ＭＳ Ｐゴシック" pitchFamily="34" charset="-128"/>
            </a:endParaRPr>
          </a:p>
        </p:txBody>
      </p:sp>
    </p:spTree>
    <p:extLst>
      <p:ext uri="{BB962C8B-B14F-4D97-AF65-F5344CB8AC3E}">
        <p14:creationId xmlns:p14="http://schemas.microsoft.com/office/powerpoint/2010/main" val="396142304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idx="4294967295"/>
          </p:nvPr>
        </p:nvSpPr>
        <p:spPr>
          <a:xfrm>
            <a:off x="1219200" y="0"/>
            <a:ext cx="7543800" cy="1219200"/>
          </a:xfrm>
        </p:spPr>
        <p:txBody>
          <a:bodyPr anchorCtr="1"/>
          <a:lstStyle/>
          <a:p>
            <a:pPr eaLnBrk="1" hangingPunct="1">
              <a:defRPr/>
            </a:pPr>
            <a:r>
              <a:rPr lang="en-US" sz="4000" smtClean="0">
                <a:solidFill>
                  <a:schemeClr val="tx1"/>
                </a:solidFill>
                <a:ea typeface="ＭＳ Ｐゴシック" pitchFamily="34" charset="-128"/>
              </a:rPr>
              <a:t>Pima Indians and Fry Bread</a:t>
            </a:r>
          </a:p>
        </p:txBody>
      </p:sp>
      <p:pic>
        <p:nvPicPr>
          <p:cNvPr id="10243" name="Picture 3" descr="Out of Africa and July Retreat 004"/>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819400" y="1066800"/>
            <a:ext cx="4171950" cy="5562600"/>
          </a:xfrm>
          <a:noFill/>
          <a:extLst>
            <a:ext uri="{909E8E84-426E-40DD-AFC4-6F175D3DCCD1}">
              <a14:hiddenFill xmlns:a14="http://schemas.microsoft.com/office/drawing/2010/main">
                <a:solidFill>
                  <a:srgbClr val="FFFFFF"/>
                </a:solidFill>
              </a14:hiddenFill>
            </a:ext>
          </a:extLst>
        </p:spPr>
      </p:pic>
      <p:sp>
        <p:nvSpPr>
          <p:cNvPr id="10244" name="Text Box 4"/>
          <p:cNvSpPr txBox="1">
            <a:spLocks noChangeArrowheads="1"/>
          </p:cNvSpPr>
          <p:nvPr/>
        </p:nvSpPr>
        <p:spPr bwMode="auto">
          <a:xfrm>
            <a:off x="2895600" y="6096000"/>
            <a:ext cx="3871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latin typeface="Tahoma" pitchFamily="34" charset="0"/>
              </a:rPr>
              <a:t>2 out of 3 Pima Indians are diabetic!</a:t>
            </a:r>
          </a:p>
        </p:txBody>
      </p:sp>
    </p:spTree>
    <p:extLst>
      <p:ext uri="{BB962C8B-B14F-4D97-AF65-F5344CB8AC3E}">
        <p14:creationId xmlns:p14="http://schemas.microsoft.com/office/powerpoint/2010/main" val="46598470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rrowheads="1"/>
          </p:cNvSpPr>
          <p:nvPr>
            <p:ph type="title"/>
          </p:nvPr>
        </p:nvSpPr>
        <p:spPr>
          <a:xfrm>
            <a:off x="301625" y="0"/>
            <a:ext cx="8510588" cy="1325563"/>
          </a:xfrm>
        </p:spPr>
        <p:txBody>
          <a:bodyPr/>
          <a:lstStyle/>
          <a:p>
            <a:pPr eaLnBrk="1" hangingPunct="1"/>
            <a:r>
              <a:rPr lang="en-US" sz="4000" smtClean="0">
                <a:solidFill>
                  <a:schemeClr val="tx1"/>
                </a:solidFill>
                <a:ea typeface="ＭＳ Ｐゴシック" pitchFamily="34" charset="-128"/>
              </a:rPr>
              <a:t>Clinical Research at The pH Miracle Living Center</a:t>
            </a:r>
          </a:p>
        </p:txBody>
      </p:sp>
      <p:sp>
        <p:nvSpPr>
          <p:cNvPr id="276483" name="Rectangle 3"/>
          <p:cNvSpPr>
            <a:spLocks noGrp="1" noRot="1" noChangeArrowheads="1"/>
          </p:cNvSpPr>
          <p:nvPr>
            <p:ph type="body" idx="1"/>
          </p:nvPr>
        </p:nvSpPr>
        <p:spPr>
          <a:xfrm>
            <a:off x="301625" y="1295400"/>
            <a:ext cx="8540750" cy="5257800"/>
          </a:xfrm>
        </p:spPr>
        <p:txBody>
          <a:bodyPr/>
          <a:lstStyle/>
          <a:p>
            <a:pPr eaLnBrk="1" hangingPunct="1">
              <a:lnSpc>
                <a:spcPct val="90000"/>
              </a:lnSpc>
            </a:pPr>
            <a:r>
              <a:rPr lang="en-US" sz="2800" smtClean="0">
                <a:ea typeface="ＭＳ Ｐゴシック" pitchFamily="34" charset="-128"/>
              </a:rPr>
              <a:t>All Cancers</a:t>
            </a:r>
          </a:p>
          <a:p>
            <a:pPr eaLnBrk="1" hangingPunct="1">
              <a:lnSpc>
                <a:spcPct val="90000"/>
              </a:lnSpc>
            </a:pPr>
            <a:r>
              <a:rPr lang="en-US" sz="2800" smtClean="0">
                <a:ea typeface="ＭＳ Ｐゴシック" pitchFamily="34" charset="-128"/>
              </a:rPr>
              <a:t>Type I and II Diabetes</a:t>
            </a:r>
          </a:p>
          <a:p>
            <a:pPr eaLnBrk="1" hangingPunct="1">
              <a:lnSpc>
                <a:spcPct val="90000"/>
              </a:lnSpc>
            </a:pPr>
            <a:r>
              <a:rPr lang="en-US" sz="2800" smtClean="0">
                <a:ea typeface="ＭＳ Ｐゴシック" pitchFamily="34" charset="-128"/>
              </a:rPr>
              <a:t>Heart Disease</a:t>
            </a:r>
          </a:p>
          <a:p>
            <a:pPr eaLnBrk="1" hangingPunct="1">
              <a:lnSpc>
                <a:spcPct val="90000"/>
              </a:lnSpc>
            </a:pPr>
            <a:r>
              <a:rPr lang="en-US" sz="2800" smtClean="0">
                <a:ea typeface="ＭＳ Ｐゴシック" pitchFamily="34" charset="-128"/>
              </a:rPr>
              <a:t>Neurological Disease</a:t>
            </a:r>
          </a:p>
          <a:p>
            <a:pPr eaLnBrk="1" hangingPunct="1">
              <a:lnSpc>
                <a:spcPct val="90000"/>
              </a:lnSpc>
            </a:pPr>
            <a:r>
              <a:rPr lang="en-US" sz="2800" smtClean="0">
                <a:ea typeface="ＭＳ Ｐゴシック" pitchFamily="34" charset="-128"/>
              </a:rPr>
              <a:t>Dermatological conditions</a:t>
            </a:r>
          </a:p>
          <a:p>
            <a:pPr eaLnBrk="1" hangingPunct="1">
              <a:lnSpc>
                <a:spcPct val="90000"/>
              </a:lnSpc>
            </a:pPr>
            <a:r>
              <a:rPr lang="en-US" sz="2800" smtClean="0">
                <a:ea typeface="ＭＳ Ｐゴシック" pitchFamily="34" charset="-128"/>
              </a:rPr>
              <a:t>Reproductive conditions</a:t>
            </a:r>
          </a:p>
          <a:p>
            <a:pPr eaLnBrk="1" hangingPunct="1">
              <a:lnSpc>
                <a:spcPct val="90000"/>
              </a:lnSpc>
            </a:pPr>
            <a:r>
              <a:rPr lang="en-US" sz="2800" smtClean="0">
                <a:ea typeface="ＭＳ Ｐゴシック" pitchFamily="34" charset="-128"/>
              </a:rPr>
              <a:t>Gastrointestinal conditions</a:t>
            </a:r>
          </a:p>
          <a:p>
            <a:pPr eaLnBrk="1" hangingPunct="1">
              <a:lnSpc>
                <a:spcPct val="90000"/>
              </a:lnSpc>
            </a:pPr>
            <a:r>
              <a:rPr lang="en-US" sz="2800" smtClean="0">
                <a:ea typeface="ＭＳ Ｐゴシック" pitchFamily="34" charset="-128"/>
              </a:rPr>
              <a:t>Metabolic disorders</a:t>
            </a:r>
          </a:p>
          <a:p>
            <a:pPr eaLnBrk="1" hangingPunct="1">
              <a:lnSpc>
                <a:spcPct val="90000"/>
              </a:lnSpc>
            </a:pPr>
            <a:r>
              <a:rPr lang="en-US" sz="2800" smtClean="0">
                <a:ea typeface="ＭＳ Ｐゴシック" pitchFamily="34" charset="-128"/>
              </a:rPr>
              <a:t>Over 1000 scientific articles on health, nutrition, and fitness </a:t>
            </a:r>
            <a:r>
              <a:rPr lang="en-US" sz="2800" smtClean="0">
                <a:ea typeface="ＭＳ Ｐゴシック" pitchFamily="34" charset="-128"/>
                <a:hlinkClick r:id="rId2"/>
              </a:rPr>
              <a:t>www.articlesofhealth.blogspot.com</a:t>
            </a:r>
            <a:endParaRPr lang="en-US" sz="2800" smtClean="0">
              <a:ea typeface="ＭＳ Ｐゴシック" pitchFamily="34" charset="-128"/>
            </a:endParaRPr>
          </a:p>
          <a:p>
            <a:pPr eaLnBrk="1" hangingPunct="1">
              <a:lnSpc>
                <a:spcPct val="90000"/>
              </a:lnSpc>
            </a:pPr>
            <a:r>
              <a:rPr lang="en-US" sz="2800" smtClean="0">
                <a:ea typeface="ＭＳ Ｐゴシック" pitchFamily="34" charset="-128"/>
              </a:rPr>
              <a:t>www.phmiracleliving.com</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6" name="Rectangle 2"/>
          <p:cNvSpPr>
            <a:spLocks noGrp="1" noChangeArrowheads="1"/>
          </p:cNvSpPr>
          <p:nvPr>
            <p:ph type="title" idx="4294967295"/>
          </p:nvPr>
        </p:nvSpPr>
        <p:spPr>
          <a:xfrm>
            <a:off x="301625" y="228600"/>
            <a:ext cx="8510588" cy="815975"/>
          </a:xfrm>
        </p:spPr>
        <p:txBody>
          <a:bodyPr anchorCtr="1"/>
          <a:lstStyle/>
          <a:p>
            <a:pPr eaLnBrk="1" hangingPunct="1">
              <a:defRPr/>
            </a:pPr>
            <a:r>
              <a:rPr lang="en-US" sz="3200" b="1" smtClean="0">
                <a:solidFill>
                  <a:schemeClr val="tx1"/>
                </a:solidFill>
                <a:ea typeface="ＭＳ Ｐゴシック" pitchFamily="34" charset="-128"/>
              </a:rPr>
              <a:t>Sandra Hoy-Johnson – Type II Diabetic &amp; </a:t>
            </a:r>
            <a:br>
              <a:rPr lang="en-US" sz="3200" b="1" smtClean="0">
                <a:solidFill>
                  <a:schemeClr val="tx1"/>
                </a:solidFill>
                <a:ea typeface="ＭＳ Ｐゴシック" pitchFamily="34" charset="-128"/>
              </a:rPr>
            </a:br>
            <a:r>
              <a:rPr lang="en-US" sz="3200" b="1" smtClean="0">
                <a:solidFill>
                  <a:schemeClr val="tx1"/>
                </a:solidFill>
                <a:ea typeface="ＭＳ Ｐゴシック" pitchFamily="34" charset="-128"/>
              </a:rPr>
              <a:t>High Blood Pressure</a:t>
            </a:r>
          </a:p>
        </p:txBody>
      </p:sp>
      <p:pic>
        <p:nvPicPr>
          <p:cNvPr id="169987" name="Picture 3" descr="SandraHoy-Johnson"/>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85800" y="1219200"/>
            <a:ext cx="3521075" cy="5410200"/>
          </a:xfrm>
          <a:noFill/>
          <a:extLst>
            <a:ext uri="{909E8E84-426E-40DD-AFC4-6F175D3DCCD1}">
              <a14:hiddenFill xmlns:a14="http://schemas.microsoft.com/office/drawing/2010/main">
                <a:solidFill>
                  <a:srgbClr val="FFFFFF"/>
                </a:solidFill>
              </a14:hiddenFill>
            </a:ext>
          </a:extLst>
        </p:spPr>
      </p:pic>
      <p:sp>
        <p:nvSpPr>
          <p:cNvPr id="169988" name="Rectangle 4"/>
          <p:cNvSpPr>
            <a:spLocks noGrp="1" noChangeArrowheads="1"/>
          </p:cNvSpPr>
          <p:nvPr>
            <p:ph type="body" sz="half" idx="4294967295"/>
          </p:nvPr>
        </p:nvSpPr>
        <p:spPr>
          <a:xfrm>
            <a:off x="4419600" y="1752600"/>
            <a:ext cx="4343400" cy="5410200"/>
          </a:xfrm>
        </p:spPr>
        <p:txBody>
          <a:bodyPr/>
          <a:lstStyle/>
          <a:p>
            <a:pPr eaLnBrk="1" hangingPunct="1">
              <a:lnSpc>
                <a:spcPct val="80000"/>
              </a:lnSpc>
              <a:defRPr/>
            </a:pPr>
            <a:r>
              <a:rPr lang="en-US" sz="2200" smtClean="0">
                <a:ea typeface="ＭＳ Ｐゴシック" pitchFamily="34" charset="-128"/>
              </a:rPr>
              <a:t>Diagnosed with High Blood pressure in 1980</a:t>
            </a:r>
          </a:p>
          <a:p>
            <a:pPr eaLnBrk="1" hangingPunct="1">
              <a:lnSpc>
                <a:spcPct val="80000"/>
              </a:lnSpc>
              <a:defRPr/>
            </a:pPr>
            <a:r>
              <a:rPr lang="en-US" sz="2200" smtClean="0">
                <a:ea typeface="ＭＳ Ｐゴシック" pitchFamily="34" charset="-128"/>
              </a:rPr>
              <a:t>Blood Pressure reading from 150/90 to 180/100</a:t>
            </a:r>
          </a:p>
          <a:p>
            <a:pPr eaLnBrk="1" hangingPunct="1">
              <a:lnSpc>
                <a:spcPct val="80000"/>
              </a:lnSpc>
              <a:defRPr/>
            </a:pPr>
            <a:r>
              <a:rPr lang="en-US" sz="2200" smtClean="0">
                <a:ea typeface="ＭＳ Ｐゴシック" pitchFamily="34" charset="-128"/>
              </a:rPr>
              <a:t>Started Greens and alkaline water on 5/12/01</a:t>
            </a:r>
          </a:p>
          <a:p>
            <a:pPr eaLnBrk="1" hangingPunct="1">
              <a:lnSpc>
                <a:spcPct val="80000"/>
              </a:lnSpc>
              <a:defRPr/>
            </a:pPr>
            <a:r>
              <a:rPr lang="en-US" sz="2200" smtClean="0">
                <a:ea typeface="ＭＳ Ｐゴシック" pitchFamily="34" charset="-128"/>
              </a:rPr>
              <a:t>Blood Pressure reading from 111/50 to 129/78</a:t>
            </a:r>
          </a:p>
          <a:p>
            <a:pPr eaLnBrk="1" hangingPunct="1">
              <a:lnSpc>
                <a:spcPct val="80000"/>
              </a:lnSpc>
              <a:defRPr/>
            </a:pPr>
            <a:r>
              <a:rPr lang="en-US" sz="2200" smtClean="0">
                <a:ea typeface="ＭＳ Ｐゴシック" pitchFamily="34" charset="-128"/>
              </a:rPr>
              <a:t>Blood Sugar from 153 to 228</a:t>
            </a:r>
          </a:p>
          <a:p>
            <a:pPr eaLnBrk="1" hangingPunct="1">
              <a:lnSpc>
                <a:spcPct val="80000"/>
              </a:lnSpc>
              <a:defRPr/>
            </a:pPr>
            <a:r>
              <a:rPr lang="en-US" sz="2200" smtClean="0">
                <a:ea typeface="ＭＳ Ｐゴシック" pitchFamily="34" charset="-128"/>
              </a:rPr>
              <a:t>Started Greens and alkaline water on 5/12/01</a:t>
            </a:r>
          </a:p>
          <a:p>
            <a:pPr eaLnBrk="1" hangingPunct="1">
              <a:lnSpc>
                <a:spcPct val="80000"/>
              </a:lnSpc>
              <a:defRPr/>
            </a:pPr>
            <a:r>
              <a:rPr lang="en-US" sz="2200" smtClean="0">
                <a:ea typeface="ＭＳ Ｐゴシック" pitchFamily="34" charset="-128"/>
              </a:rPr>
              <a:t>Blood Sugar from 83 to 120</a:t>
            </a:r>
          </a:p>
          <a:p>
            <a:pPr eaLnBrk="1" hangingPunct="1">
              <a:lnSpc>
                <a:spcPct val="80000"/>
              </a:lnSpc>
              <a:defRPr/>
            </a:pPr>
            <a:r>
              <a:rPr lang="en-US" sz="2200" smtClean="0">
                <a:ea typeface="ＭＳ Ｐゴシック" pitchFamily="34" charset="-128"/>
              </a:rPr>
              <a:t>Lost over 50 lb. from 5/12/01 to 7/18/01</a:t>
            </a:r>
          </a:p>
        </p:txBody>
      </p:sp>
    </p:spTree>
    <p:extLst>
      <p:ext uri="{BB962C8B-B14F-4D97-AF65-F5344CB8AC3E}">
        <p14:creationId xmlns:p14="http://schemas.microsoft.com/office/powerpoint/2010/main" val="7777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69986"/>
                                        </p:tgtEl>
                                        <p:attrNameLst>
                                          <p:attrName>style.visibility</p:attrName>
                                        </p:attrNameLst>
                                      </p:cBhvr>
                                      <p:to>
                                        <p:strVal val="visible"/>
                                      </p:to>
                                    </p:set>
                                    <p:anim calcmode="lin" valueType="num">
                                      <p:cBhvr>
                                        <p:cTn id="7" dur="1000" fill="hold"/>
                                        <p:tgtEl>
                                          <p:spTgt spid="169986"/>
                                        </p:tgtEl>
                                        <p:attrNameLst>
                                          <p:attrName>ppt_w</p:attrName>
                                        </p:attrNameLst>
                                      </p:cBhvr>
                                      <p:tavLst>
                                        <p:tav tm="0">
                                          <p:val>
                                            <p:fltVal val="0"/>
                                          </p:val>
                                        </p:tav>
                                        <p:tav tm="100000">
                                          <p:val>
                                            <p:strVal val="#ppt_w"/>
                                          </p:val>
                                        </p:tav>
                                      </p:tavLst>
                                    </p:anim>
                                    <p:anim calcmode="lin" valueType="num">
                                      <p:cBhvr>
                                        <p:cTn id="8" dur="1000" fill="hold"/>
                                        <p:tgtEl>
                                          <p:spTgt spid="169986"/>
                                        </p:tgtEl>
                                        <p:attrNameLst>
                                          <p:attrName>ppt_h</p:attrName>
                                        </p:attrNameLst>
                                      </p:cBhvr>
                                      <p:tavLst>
                                        <p:tav tm="0">
                                          <p:val>
                                            <p:fltVal val="0"/>
                                          </p:val>
                                        </p:tav>
                                        <p:tav tm="100000">
                                          <p:val>
                                            <p:strVal val="#ppt_h"/>
                                          </p:val>
                                        </p:tav>
                                      </p:tavLst>
                                    </p:anim>
                                    <p:animEffect transition="in" filter="fade">
                                      <p:cBhvr>
                                        <p:cTn id="9" dur="1000"/>
                                        <p:tgtEl>
                                          <p:spTgt spid="169986"/>
                                        </p:tgtEl>
                                      </p:cBhvr>
                                    </p:animEffect>
                                  </p:childTnLst>
                                </p:cTn>
                              </p:par>
                            </p:childTnLst>
                          </p:cTn>
                        </p:par>
                        <p:par>
                          <p:cTn id="10" fill="hold" nodeType="afterGroup">
                            <p:stCondLst>
                              <p:cond delay="1000"/>
                            </p:stCondLst>
                            <p:childTnLst>
                              <p:par>
                                <p:cTn id="11" presetID="55" presetClass="entr" presetSubtype="0" fill="hold" nodeType="afterEffect">
                                  <p:stCondLst>
                                    <p:cond delay="0"/>
                                  </p:stCondLst>
                                  <p:childTnLst>
                                    <p:set>
                                      <p:cBhvr>
                                        <p:cTn id="12" dur="1" fill="hold">
                                          <p:stCondLst>
                                            <p:cond delay="0"/>
                                          </p:stCondLst>
                                        </p:cTn>
                                        <p:tgtEl>
                                          <p:spTgt spid="169987"/>
                                        </p:tgtEl>
                                        <p:attrNameLst>
                                          <p:attrName>style.visibility</p:attrName>
                                        </p:attrNameLst>
                                      </p:cBhvr>
                                      <p:to>
                                        <p:strVal val="visible"/>
                                      </p:to>
                                    </p:set>
                                    <p:anim calcmode="lin" valueType="num">
                                      <p:cBhvr>
                                        <p:cTn id="13" dur="1000" fill="hold"/>
                                        <p:tgtEl>
                                          <p:spTgt spid="169987"/>
                                        </p:tgtEl>
                                        <p:attrNameLst>
                                          <p:attrName>ppt_w</p:attrName>
                                        </p:attrNameLst>
                                      </p:cBhvr>
                                      <p:tavLst>
                                        <p:tav tm="0">
                                          <p:val>
                                            <p:strVal val="#ppt_w*0.70"/>
                                          </p:val>
                                        </p:tav>
                                        <p:tav tm="100000">
                                          <p:val>
                                            <p:strVal val="#ppt_w"/>
                                          </p:val>
                                        </p:tav>
                                      </p:tavLst>
                                    </p:anim>
                                    <p:anim calcmode="lin" valueType="num">
                                      <p:cBhvr>
                                        <p:cTn id="14" dur="1000" fill="hold"/>
                                        <p:tgtEl>
                                          <p:spTgt spid="169987"/>
                                        </p:tgtEl>
                                        <p:attrNameLst>
                                          <p:attrName>ppt_h</p:attrName>
                                        </p:attrNameLst>
                                      </p:cBhvr>
                                      <p:tavLst>
                                        <p:tav tm="0">
                                          <p:val>
                                            <p:strVal val="#ppt_h"/>
                                          </p:val>
                                        </p:tav>
                                        <p:tav tm="100000">
                                          <p:val>
                                            <p:strVal val="#ppt_h"/>
                                          </p:val>
                                        </p:tav>
                                      </p:tavLst>
                                    </p:anim>
                                    <p:animEffect transition="in" filter="fade">
                                      <p:cBhvr>
                                        <p:cTn id="15" dur="1000"/>
                                        <p:tgtEl>
                                          <p:spTgt spid="16998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69988">
                                            <p:txEl>
                                              <p:pRg st="0" end="0"/>
                                            </p:txEl>
                                          </p:spTgt>
                                        </p:tgtEl>
                                        <p:attrNameLst>
                                          <p:attrName>style.visibility</p:attrName>
                                        </p:attrNameLst>
                                      </p:cBhvr>
                                      <p:to>
                                        <p:strVal val="visible"/>
                                      </p:to>
                                    </p:set>
                                    <p:animEffect transition="in" filter="fade">
                                      <p:cBhvr>
                                        <p:cTn id="20" dur="1000"/>
                                        <p:tgtEl>
                                          <p:spTgt spid="169988">
                                            <p:txEl>
                                              <p:pRg st="0" end="0"/>
                                            </p:txEl>
                                          </p:spTgt>
                                        </p:tgtEl>
                                      </p:cBhvr>
                                    </p:animEffect>
                                    <p:anim calcmode="lin" valueType="num">
                                      <p:cBhvr>
                                        <p:cTn id="21" dur="1000" fill="hold"/>
                                        <p:tgtEl>
                                          <p:spTgt spid="16998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6998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9988">
                                            <p:txEl>
                                              <p:pRg st="1" end="1"/>
                                            </p:txEl>
                                          </p:spTgt>
                                        </p:tgtEl>
                                        <p:attrNameLst>
                                          <p:attrName>style.visibility</p:attrName>
                                        </p:attrNameLst>
                                      </p:cBhvr>
                                      <p:to>
                                        <p:strVal val="visible"/>
                                      </p:to>
                                    </p:set>
                                    <p:animEffect transition="in" filter="fade">
                                      <p:cBhvr>
                                        <p:cTn id="27" dur="1000"/>
                                        <p:tgtEl>
                                          <p:spTgt spid="169988">
                                            <p:txEl>
                                              <p:pRg st="1" end="1"/>
                                            </p:txEl>
                                          </p:spTgt>
                                        </p:tgtEl>
                                      </p:cBhvr>
                                    </p:animEffect>
                                    <p:anim calcmode="lin" valueType="num">
                                      <p:cBhvr>
                                        <p:cTn id="28" dur="1000" fill="hold"/>
                                        <p:tgtEl>
                                          <p:spTgt spid="169988">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6998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9988">
                                            <p:txEl>
                                              <p:pRg st="2" end="2"/>
                                            </p:txEl>
                                          </p:spTgt>
                                        </p:tgtEl>
                                        <p:attrNameLst>
                                          <p:attrName>style.visibility</p:attrName>
                                        </p:attrNameLst>
                                      </p:cBhvr>
                                      <p:to>
                                        <p:strVal val="visible"/>
                                      </p:to>
                                    </p:set>
                                    <p:animEffect transition="in" filter="fade">
                                      <p:cBhvr>
                                        <p:cTn id="34" dur="1000"/>
                                        <p:tgtEl>
                                          <p:spTgt spid="169988">
                                            <p:txEl>
                                              <p:pRg st="2" end="2"/>
                                            </p:txEl>
                                          </p:spTgt>
                                        </p:tgtEl>
                                      </p:cBhvr>
                                    </p:animEffect>
                                    <p:anim calcmode="lin" valueType="num">
                                      <p:cBhvr>
                                        <p:cTn id="35" dur="1000" fill="hold"/>
                                        <p:tgtEl>
                                          <p:spTgt spid="169988">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16998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9988">
                                            <p:txEl>
                                              <p:pRg st="3" end="3"/>
                                            </p:txEl>
                                          </p:spTgt>
                                        </p:tgtEl>
                                        <p:attrNameLst>
                                          <p:attrName>style.visibility</p:attrName>
                                        </p:attrNameLst>
                                      </p:cBhvr>
                                      <p:to>
                                        <p:strVal val="visible"/>
                                      </p:to>
                                    </p:set>
                                    <p:animEffect transition="in" filter="fade">
                                      <p:cBhvr>
                                        <p:cTn id="41" dur="1000"/>
                                        <p:tgtEl>
                                          <p:spTgt spid="169988">
                                            <p:txEl>
                                              <p:pRg st="3" end="3"/>
                                            </p:txEl>
                                          </p:spTgt>
                                        </p:tgtEl>
                                      </p:cBhvr>
                                    </p:animEffect>
                                    <p:anim calcmode="lin" valueType="num">
                                      <p:cBhvr>
                                        <p:cTn id="42" dur="1000" fill="hold"/>
                                        <p:tgtEl>
                                          <p:spTgt spid="169988">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16998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69988">
                                            <p:txEl>
                                              <p:pRg st="4" end="4"/>
                                            </p:txEl>
                                          </p:spTgt>
                                        </p:tgtEl>
                                        <p:attrNameLst>
                                          <p:attrName>style.visibility</p:attrName>
                                        </p:attrNameLst>
                                      </p:cBhvr>
                                      <p:to>
                                        <p:strVal val="visible"/>
                                      </p:to>
                                    </p:set>
                                    <p:animEffect transition="in" filter="fade">
                                      <p:cBhvr>
                                        <p:cTn id="48" dur="1000"/>
                                        <p:tgtEl>
                                          <p:spTgt spid="169988">
                                            <p:txEl>
                                              <p:pRg st="4" end="4"/>
                                            </p:txEl>
                                          </p:spTgt>
                                        </p:tgtEl>
                                      </p:cBhvr>
                                    </p:animEffect>
                                    <p:anim calcmode="lin" valueType="num">
                                      <p:cBhvr>
                                        <p:cTn id="49" dur="1000" fill="hold"/>
                                        <p:tgtEl>
                                          <p:spTgt spid="169988">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6998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69988">
                                            <p:txEl>
                                              <p:pRg st="5" end="5"/>
                                            </p:txEl>
                                          </p:spTgt>
                                        </p:tgtEl>
                                        <p:attrNameLst>
                                          <p:attrName>style.visibility</p:attrName>
                                        </p:attrNameLst>
                                      </p:cBhvr>
                                      <p:to>
                                        <p:strVal val="visible"/>
                                      </p:to>
                                    </p:set>
                                    <p:animEffect transition="in" filter="fade">
                                      <p:cBhvr>
                                        <p:cTn id="55" dur="1000"/>
                                        <p:tgtEl>
                                          <p:spTgt spid="169988">
                                            <p:txEl>
                                              <p:pRg st="5" end="5"/>
                                            </p:txEl>
                                          </p:spTgt>
                                        </p:tgtEl>
                                      </p:cBhvr>
                                    </p:animEffect>
                                    <p:anim calcmode="lin" valueType="num">
                                      <p:cBhvr>
                                        <p:cTn id="56" dur="1000" fill="hold"/>
                                        <p:tgtEl>
                                          <p:spTgt spid="169988">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16998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69988">
                                            <p:txEl>
                                              <p:pRg st="6" end="6"/>
                                            </p:txEl>
                                          </p:spTgt>
                                        </p:tgtEl>
                                        <p:attrNameLst>
                                          <p:attrName>style.visibility</p:attrName>
                                        </p:attrNameLst>
                                      </p:cBhvr>
                                      <p:to>
                                        <p:strVal val="visible"/>
                                      </p:to>
                                    </p:set>
                                    <p:animEffect transition="in" filter="fade">
                                      <p:cBhvr>
                                        <p:cTn id="62" dur="1000"/>
                                        <p:tgtEl>
                                          <p:spTgt spid="169988">
                                            <p:txEl>
                                              <p:pRg st="6" end="6"/>
                                            </p:txEl>
                                          </p:spTgt>
                                        </p:tgtEl>
                                      </p:cBhvr>
                                    </p:animEffect>
                                    <p:anim calcmode="lin" valueType="num">
                                      <p:cBhvr>
                                        <p:cTn id="63" dur="1000" fill="hold"/>
                                        <p:tgtEl>
                                          <p:spTgt spid="169988">
                                            <p:txEl>
                                              <p:pRg st="6" end="6"/>
                                            </p:txEl>
                                          </p:spTgt>
                                        </p:tgtEl>
                                        <p:attrNameLst>
                                          <p:attrName>ppt_x</p:attrName>
                                        </p:attrNameLst>
                                      </p:cBhvr>
                                      <p:tavLst>
                                        <p:tav tm="0">
                                          <p:val>
                                            <p:strVal val="#ppt_x"/>
                                          </p:val>
                                        </p:tav>
                                        <p:tav tm="100000">
                                          <p:val>
                                            <p:strVal val="#ppt_x"/>
                                          </p:val>
                                        </p:tav>
                                      </p:tavLst>
                                    </p:anim>
                                    <p:anim calcmode="lin" valueType="num">
                                      <p:cBhvr>
                                        <p:cTn id="64" dur="1000" fill="hold"/>
                                        <p:tgtEl>
                                          <p:spTgt spid="16998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69988">
                                            <p:txEl>
                                              <p:pRg st="7" end="7"/>
                                            </p:txEl>
                                          </p:spTgt>
                                        </p:tgtEl>
                                        <p:attrNameLst>
                                          <p:attrName>style.visibility</p:attrName>
                                        </p:attrNameLst>
                                      </p:cBhvr>
                                      <p:to>
                                        <p:strVal val="visible"/>
                                      </p:to>
                                    </p:set>
                                    <p:animEffect transition="in" filter="fade">
                                      <p:cBhvr>
                                        <p:cTn id="69" dur="1000"/>
                                        <p:tgtEl>
                                          <p:spTgt spid="169988">
                                            <p:txEl>
                                              <p:pRg st="7" end="7"/>
                                            </p:txEl>
                                          </p:spTgt>
                                        </p:tgtEl>
                                      </p:cBhvr>
                                    </p:animEffect>
                                    <p:anim calcmode="lin" valueType="num">
                                      <p:cBhvr>
                                        <p:cTn id="70" dur="1000" fill="hold"/>
                                        <p:tgtEl>
                                          <p:spTgt spid="169988">
                                            <p:txEl>
                                              <p:pRg st="7" end="7"/>
                                            </p:txEl>
                                          </p:spTgt>
                                        </p:tgtEl>
                                        <p:attrNameLst>
                                          <p:attrName>ppt_x</p:attrName>
                                        </p:attrNameLst>
                                      </p:cBhvr>
                                      <p:tavLst>
                                        <p:tav tm="0">
                                          <p:val>
                                            <p:strVal val="#ppt_x"/>
                                          </p:val>
                                        </p:tav>
                                        <p:tav tm="100000">
                                          <p:val>
                                            <p:strVal val="#ppt_x"/>
                                          </p:val>
                                        </p:tav>
                                      </p:tavLst>
                                    </p:anim>
                                    <p:anim calcmode="lin" valueType="num">
                                      <p:cBhvr>
                                        <p:cTn id="71" dur="1000" fill="hold"/>
                                        <p:tgtEl>
                                          <p:spTgt spid="16998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7" presetClass="exit" presetSubtype="10" fill="hold" grpId="1" nodeType="clickEffect">
                                  <p:stCondLst>
                                    <p:cond delay="0"/>
                                  </p:stCondLst>
                                  <p:childTnLst>
                                    <p:anim calcmode="lin" valueType="num">
                                      <p:cBhvr>
                                        <p:cTn id="75" dur="500"/>
                                        <p:tgtEl>
                                          <p:spTgt spid="169986"/>
                                        </p:tgtEl>
                                        <p:attrNameLst>
                                          <p:attrName>ppt_w</p:attrName>
                                        </p:attrNameLst>
                                      </p:cBhvr>
                                      <p:tavLst>
                                        <p:tav tm="0">
                                          <p:val>
                                            <p:strVal val="ppt_w"/>
                                          </p:val>
                                        </p:tav>
                                        <p:tav tm="100000">
                                          <p:val>
                                            <p:fltVal val="0"/>
                                          </p:val>
                                        </p:tav>
                                      </p:tavLst>
                                    </p:anim>
                                    <p:anim calcmode="lin" valueType="num">
                                      <p:cBhvr>
                                        <p:cTn id="76" dur="500"/>
                                        <p:tgtEl>
                                          <p:spTgt spid="169986"/>
                                        </p:tgtEl>
                                        <p:attrNameLst>
                                          <p:attrName>ppt_h</p:attrName>
                                        </p:attrNameLst>
                                      </p:cBhvr>
                                      <p:tavLst>
                                        <p:tav tm="0">
                                          <p:val>
                                            <p:strVal val="ppt_h"/>
                                          </p:val>
                                        </p:tav>
                                        <p:tav tm="100000">
                                          <p:val>
                                            <p:strVal val="ppt_h"/>
                                          </p:val>
                                        </p:tav>
                                      </p:tavLst>
                                    </p:anim>
                                    <p:set>
                                      <p:cBhvr>
                                        <p:cTn id="77" dur="1" fill="hold">
                                          <p:stCondLst>
                                            <p:cond delay="499"/>
                                          </p:stCondLst>
                                        </p:cTn>
                                        <p:tgtEl>
                                          <p:spTgt spid="169986"/>
                                        </p:tgtEl>
                                        <p:attrNameLst>
                                          <p:attrName>style.visibility</p:attrName>
                                        </p:attrNameLst>
                                      </p:cBhvr>
                                      <p:to>
                                        <p:strVal val="hidden"/>
                                      </p:to>
                                    </p:set>
                                  </p:childTnLst>
                                </p:cTn>
                              </p:par>
                              <p:par>
                                <p:cTn id="78" presetID="17" presetClass="exit" presetSubtype="10" fill="hold" nodeType="withEffect">
                                  <p:stCondLst>
                                    <p:cond delay="0"/>
                                  </p:stCondLst>
                                  <p:childTnLst>
                                    <p:anim calcmode="lin" valueType="num">
                                      <p:cBhvr>
                                        <p:cTn id="79" dur="500"/>
                                        <p:tgtEl>
                                          <p:spTgt spid="169987"/>
                                        </p:tgtEl>
                                        <p:attrNameLst>
                                          <p:attrName>ppt_w</p:attrName>
                                        </p:attrNameLst>
                                      </p:cBhvr>
                                      <p:tavLst>
                                        <p:tav tm="0">
                                          <p:val>
                                            <p:strVal val="ppt_w"/>
                                          </p:val>
                                        </p:tav>
                                        <p:tav tm="100000">
                                          <p:val>
                                            <p:fltVal val="0"/>
                                          </p:val>
                                        </p:tav>
                                      </p:tavLst>
                                    </p:anim>
                                    <p:anim calcmode="lin" valueType="num">
                                      <p:cBhvr>
                                        <p:cTn id="80" dur="500"/>
                                        <p:tgtEl>
                                          <p:spTgt spid="169987"/>
                                        </p:tgtEl>
                                        <p:attrNameLst>
                                          <p:attrName>ppt_h</p:attrName>
                                        </p:attrNameLst>
                                      </p:cBhvr>
                                      <p:tavLst>
                                        <p:tav tm="0">
                                          <p:val>
                                            <p:strVal val="ppt_h"/>
                                          </p:val>
                                        </p:tav>
                                        <p:tav tm="100000">
                                          <p:val>
                                            <p:strVal val="ppt_h"/>
                                          </p:val>
                                        </p:tav>
                                      </p:tavLst>
                                    </p:anim>
                                    <p:set>
                                      <p:cBhvr>
                                        <p:cTn id="81" dur="1" fill="hold">
                                          <p:stCondLst>
                                            <p:cond delay="499"/>
                                          </p:stCondLst>
                                        </p:cTn>
                                        <p:tgtEl>
                                          <p:spTgt spid="169987"/>
                                        </p:tgtEl>
                                        <p:attrNameLst>
                                          <p:attrName>style.visibility</p:attrName>
                                        </p:attrNameLst>
                                      </p:cBhvr>
                                      <p:to>
                                        <p:strVal val="hidden"/>
                                      </p:to>
                                    </p:set>
                                  </p:childTnLst>
                                </p:cTn>
                              </p:par>
                              <p:par>
                                <p:cTn id="82" presetID="17" presetClass="exit" presetSubtype="10" fill="hold" grpId="1" nodeType="withEffect">
                                  <p:stCondLst>
                                    <p:cond delay="0"/>
                                  </p:stCondLst>
                                  <p:childTnLst>
                                    <p:anim calcmode="lin" valueType="num">
                                      <p:cBhvr>
                                        <p:cTn id="83" dur="500"/>
                                        <p:tgtEl>
                                          <p:spTgt spid="169988">
                                            <p:txEl>
                                              <p:pRg st="0" end="0"/>
                                            </p:txEl>
                                          </p:spTgt>
                                        </p:tgtEl>
                                        <p:attrNameLst>
                                          <p:attrName>ppt_w</p:attrName>
                                        </p:attrNameLst>
                                      </p:cBhvr>
                                      <p:tavLst>
                                        <p:tav tm="0">
                                          <p:val>
                                            <p:strVal val="ppt_w"/>
                                          </p:val>
                                        </p:tav>
                                        <p:tav tm="100000">
                                          <p:val>
                                            <p:fltVal val="0"/>
                                          </p:val>
                                        </p:tav>
                                      </p:tavLst>
                                    </p:anim>
                                    <p:anim calcmode="lin" valueType="num">
                                      <p:cBhvr>
                                        <p:cTn id="84" dur="500"/>
                                        <p:tgtEl>
                                          <p:spTgt spid="169988">
                                            <p:txEl>
                                              <p:pRg st="0" end="0"/>
                                            </p:txEl>
                                          </p:spTgt>
                                        </p:tgtEl>
                                        <p:attrNameLst>
                                          <p:attrName>ppt_h</p:attrName>
                                        </p:attrNameLst>
                                      </p:cBhvr>
                                      <p:tavLst>
                                        <p:tav tm="0">
                                          <p:val>
                                            <p:strVal val="ppt_h"/>
                                          </p:val>
                                        </p:tav>
                                        <p:tav tm="100000">
                                          <p:val>
                                            <p:strVal val="ppt_h"/>
                                          </p:val>
                                        </p:tav>
                                      </p:tavLst>
                                    </p:anim>
                                    <p:set>
                                      <p:cBhvr>
                                        <p:cTn id="85" dur="1" fill="hold">
                                          <p:stCondLst>
                                            <p:cond delay="499"/>
                                          </p:stCondLst>
                                        </p:cTn>
                                        <p:tgtEl>
                                          <p:spTgt spid="169988">
                                            <p:txEl>
                                              <p:pRg st="0" end="0"/>
                                            </p:txEl>
                                          </p:spTgt>
                                        </p:tgtEl>
                                        <p:attrNameLst>
                                          <p:attrName>style.visibility</p:attrName>
                                        </p:attrNameLst>
                                      </p:cBhvr>
                                      <p:to>
                                        <p:strVal val="hidden"/>
                                      </p:to>
                                    </p:set>
                                  </p:childTnLst>
                                </p:cTn>
                              </p:par>
                              <p:par>
                                <p:cTn id="86" presetID="17" presetClass="exit" presetSubtype="10" fill="hold" grpId="1" nodeType="withEffect">
                                  <p:stCondLst>
                                    <p:cond delay="0"/>
                                  </p:stCondLst>
                                  <p:childTnLst>
                                    <p:anim calcmode="lin" valueType="num">
                                      <p:cBhvr>
                                        <p:cTn id="87" dur="500"/>
                                        <p:tgtEl>
                                          <p:spTgt spid="169988">
                                            <p:txEl>
                                              <p:pRg st="1" end="1"/>
                                            </p:txEl>
                                          </p:spTgt>
                                        </p:tgtEl>
                                        <p:attrNameLst>
                                          <p:attrName>ppt_w</p:attrName>
                                        </p:attrNameLst>
                                      </p:cBhvr>
                                      <p:tavLst>
                                        <p:tav tm="0">
                                          <p:val>
                                            <p:strVal val="ppt_w"/>
                                          </p:val>
                                        </p:tav>
                                        <p:tav tm="100000">
                                          <p:val>
                                            <p:fltVal val="0"/>
                                          </p:val>
                                        </p:tav>
                                      </p:tavLst>
                                    </p:anim>
                                    <p:anim calcmode="lin" valueType="num">
                                      <p:cBhvr>
                                        <p:cTn id="88" dur="500"/>
                                        <p:tgtEl>
                                          <p:spTgt spid="169988">
                                            <p:txEl>
                                              <p:pRg st="1" end="1"/>
                                            </p:txEl>
                                          </p:spTgt>
                                        </p:tgtEl>
                                        <p:attrNameLst>
                                          <p:attrName>ppt_h</p:attrName>
                                        </p:attrNameLst>
                                      </p:cBhvr>
                                      <p:tavLst>
                                        <p:tav tm="0">
                                          <p:val>
                                            <p:strVal val="ppt_h"/>
                                          </p:val>
                                        </p:tav>
                                        <p:tav tm="100000">
                                          <p:val>
                                            <p:strVal val="ppt_h"/>
                                          </p:val>
                                        </p:tav>
                                      </p:tavLst>
                                    </p:anim>
                                    <p:set>
                                      <p:cBhvr>
                                        <p:cTn id="89" dur="1" fill="hold">
                                          <p:stCondLst>
                                            <p:cond delay="499"/>
                                          </p:stCondLst>
                                        </p:cTn>
                                        <p:tgtEl>
                                          <p:spTgt spid="169988">
                                            <p:txEl>
                                              <p:pRg st="1" end="1"/>
                                            </p:txEl>
                                          </p:spTgt>
                                        </p:tgtEl>
                                        <p:attrNameLst>
                                          <p:attrName>style.visibility</p:attrName>
                                        </p:attrNameLst>
                                      </p:cBhvr>
                                      <p:to>
                                        <p:strVal val="hidden"/>
                                      </p:to>
                                    </p:set>
                                  </p:childTnLst>
                                </p:cTn>
                              </p:par>
                              <p:par>
                                <p:cTn id="90" presetID="17" presetClass="exit" presetSubtype="10" fill="hold" grpId="1" nodeType="withEffect">
                                  <p:stCondLst>
                                    <p:cond delay="0"/>
                                  </p:stCondLst>
                                  <p:childTnLst>
                                    <p:anim calcmode="lin" valueType="num">
                                      <p:cBhvr>
                                        <p:cTn id="91" dur="500"/>
                                        <p:tgtEl>
                                          <p:spTgt spid="169988">
                                            <p:txEl>
                                              <p:pRg st="2" end="2"/>
                                            </p:txEl>
                                          </p:spTgt>
                                        </p:tgtEl>
                                        <p:attrNameLst>
                                          <p:attrName>ppt_w</p:attrName>
                                        </p:attrNameLst>
                                      </p:cBhvr>
                                      <p:tavLst>
                                        <p:tav tm="0">
                                          <p:val>
                                            <p:strVal val="ppt_w"/>
                                          </p:val>
                                        </p:tav>
                                        <p:tav tm="100000">
                                          <p:val>
                                            <p:fltVal val="0"/>
                                          </p:val>
                                        </p:tav>
                                      </p:tavLst>
                                    </p:anim>
                                    <p:anim calcmode="lin" valueType="num">
                                      <p:cBhvr>
                                        <p:cTn id="92" dur="500"/>
                                        <p:tgtEl>
                                          <p:spTgt spid="169988">
                                            <p:txEl>
                                              <p:pRg st="2" end="2"/>
                                            </p:txEl>
                                          </p:spTgt>
                                        </p:tgtEl>
                                        <p:attrNameLst>
                                          <p:attrName>ppt_h</p:attrName>
                                        </p:attrNameLst>
                                      </p:cBhvr>
                                      <p:tavLst>
                                        <p:tav tm="0">
                                          <p:val>
                                            <p:strVal val="ppt_h"/>
                                          </p:val>
                                        </p:tav>
                                        <p:tav tm="100000">
                                          <p:val>
                                            <p:strVal val="ppt_h"/>
                                          </p:val>
                                        </p:tav>
                                      </p:tavLst>
                                    </p:anim>
                                    <p:set>
                                      <p:cBhvr>
                                        <p:cTn id="93" dur="1" fill="hold">
                                          <p:stCondLst>
                                            <p:cond delay="499"/>
                                          </p:stCondLst>
                                        </p:cTn>
                                        <p:tgtEl>
                                          <p:spTgt spid="169988">
                                            <p:txEl>
                                              <p:pRg st="2" end="2"/>
                                            </p:txEl>
                                          </p:spTgt>
                                        </p:tgtEl>
                                        <p:attrNameLst>
                                          <p:attrName>style.visibility</p:attrName>
                                        </p:attrNameLst>
                                      </p:cBhvr>
                                      <p:to>
                                        <p:strVal val="hidden"/>
                                      </p:to>
                                    </p:set>
                                  </p:childTnLst>
                                </p:cTn>
                              </p:par>
                              <p:par>
                                <p:cTn id="94" presetID="17" presetClass="exit" presetSubtype="10" fill="hold" grpId="1" nodeType="withEffect">
                                  <p:stCondLst>
                                    <p:cond delay="0"/>
                                  </p:stCondLst>
                                  <p:childTnLst>
                                    <p:anim calcmode="lin" valueType="num">
                                      <p:cBhvr>
                                        <p:cTn id="95" dur="500"/>
                                        <p:tgtEl>
                                          <p:spTgt spid="169988">
                                            <p:txEl>
                                              <p:pRg st="3" end="3"/>
                                            </p:txEl>
                                          </p:spTgt>
                                        </p:tgtEl>
                                        <p:attrNameLst>
                                          <p:attrName>ppt_w</p:attrName>
                                        </p:attrNameLst>
                                      </p:cBhvr>
                                      <p:tavLst>
                                        <p:tav tm="0">
                                          <p:val>
                                            <p:strVal val="ppt_w"/>
                                          </p:val>
                                        </p:tav>
                                        <p:tav tm="100000">
                                          <p:val>
                                            <p:fltVal val="0"/>
                                          </p:val>
                                        </p:tav>
                                      </p:tavLst>
                                    </p:anim>
                                    <p:anim calcmode="lin" valueType="num">
                                      <p:cBhvr>
                                        <p:cTn id="96" dur="500"/>
                                        <p:tgtEl>
                                          <p:spTgt spid="169988">
                                            <p:txEl>
                                              <p:pRg st="3" end="3"/>
                                            </p:txEl>
                                          </p:spTgt>
                                        </p:tgtEl>
                                        <p:attrNameLst>
                                          <p:attrName>ppt_h</p:attrName>
                                        </p:attrNameLst>
                                      </p:cBhvr>
                                      <p:tavLst>
                                        <p:tav tm="0">
                                          <p:val>
                                            <p:strVal val="ppt_h"/>
                                          </p:val>
                                        </p:tav>
                                        <p:tav tm="100000">
                                          <p:val>
                                            <p:strVal val="ppt_h"/>
                                          </p:val>
                                        </p:tav>
                                      </p:tavLst>
                                    </p:anim>
                                    <p:set>
                                      <p:cBhvr>
                                        <p:cTn id="97" dur="1" fill="hold">
                                          <p:stCondLst>
                                            <p:cond delay="499"/>
                                          </p:stCondLst>
                                        </p:cTn>
                                        <p:tgtEl>
                                          <p:spTgt spid="169988">
                                            <p:txEl>
                                              <p:pRg st="3" end="3"/>
                                            </p:txEl>
                                          </p:spTgt>
                                        </p:tgtEl>
                                        <p:attrNameLst>
                                          <p:attrName>style.visibility</p:attrName>
                                        </p:attrNameLst>
                                      </p:cBhvr>
                                      <p:to>
                                        <p:strVal val="hidden"/>
                                      </p:to>
                                    </p:set>
                                  </p:childTnLst>
                                </p:cTn>
                              </p:par>
                              <p:par>
                                <p:cTn id="98" presetID="17" presetClass="exit" presetSubtype="10" fill="hold" grpId="1" nodeType="withEffect">
                                  <p:stCondLst>
                                    <p:cond delay="0"/>
                                  </p:stCondLst>
                                  <p:childTnLst>
                                    <p:anim calcmode="lin" valueType="num">
                                      <p:cBhvr>
                                        <p:cTn id="99" dur="500"/>
                                        <p:tgtEl>
                                          <p:spTgt spid="169988">
                                            <p:txEl>
                                              <p:pRg st="4" end="4"/>
                                            </p:txEl>
                                          </p:spTgt>
                                        </p:tgtEl>
                                        <p:attrNameLst>
                                          <p:attrName>ppt_w</p:attrName>
                                        </p:attrNameLst>
                                      </p:cBhvr>
                                      <p:tavLst>
                                        <p:tav tm="0">
                                          <p:val>
                                            <p:strVal val="ppt_w"/>
                                          </p:val>
                                        </p:tav>
                                        <p:tav tm="100000">
                                          <p:val>
                                            <p:fltVal val="0"/>
                                          </p:val>
                                        </p:tav>
                                      </p:tavLst>
                                    </p:anim>
                                    <p:anim calcmode="lin" valueType="num">
                                      <p:cBhvr>
                                        <p:cTn id="100" dur="500"/>
                                        <p:tgtEl>
                                          <p:spTgt spid="169988">
                                            <p:txEl>
                                              <p:pRg st="4" end="4"/>
                                            </p:txEl>
                                          </p:spTgt>
                                        </p:tgtEl>
                                        <p:attrNameLst>
                                          <p:attrName>ppt_h</p:attrName>
                                        </p:attrNameLst>
                                      </p:cBhvr>
                                      <p:tavLst>
                                        <p:tav tm="0">
                                          <p:val>
                                            <p:strVal val="ppt_h"/>
                                          </p:val>
                                        </p:tav>
                                        <p:tav tm="100000">
                                          <p:val>
                                            <p:strVal val="ppt_h"/>
                                          </p:val>
                                        </p:tav>
                                      </p:tavLst>
                                    </p:anim>
                                    <p:set>
                                      <p:cBhvr>
                                        <p:cTn id="101" dur="1" fill="hold">
                                          <p:stCondLst>
                                            <p:cond delay="499"/>
                                          </p:stCondLst>
                                        </p:cTn>
                                        <p:tgtEl>
                                          <p:spTgt spid="169988">
                                            <p:txEl>
                                              <p:pRg st="4" end="4"/>
                                            </p:txEl>
                                          </p:spTgt>
                                        </p:tgtEl>
                                        <p:attrNameLst>
                                          <p:attrName>style.visibility</p:attrName>
                                        </p:attrNameLst>
                                      </p:cBhvr>
                                      <p:to>
                                        <p:strVal val="hidden"/>
                                      </p:to>
                                    </p:set>
                                  </p:childTnLst>
                                </p:cTn>
                              </p:par>
                              <p:par>
                                <p:cTn id="102" presetID="17" presetClass="exit" presetSubtype="10" fill="hold" grpId="1" nodeType="withEffect">
                                  <p:stCondLst>
                                    <p:cond delay="0"/>
                                  </p:stCondLst>
                                  <p:childTnLst>
                                    <p:anim calcmode="lin" valueType="num">
                                      <p:cBhvr>
                                        <p:cTn id="103" dur="500"/>
                                        <p:tgtEl>
                                          <p:spTgt spid="169988">
                                            <p:txEl>
                                              <p:pRg st="5" end="5"/>
                                            </p:txEl>
                                          </p:spTgt>
                                        </p:tgtEl>
                                        <p:attrNameLst>
                                          <p:attrName>ppt_w</p:attrName>
                                        </p:attrNameLst>
                                      </p:cBhvr>
                                      <p:tavLst>
                                        <p:tav tm="0">
                                          <p:val>
                                            <p:strVal val="ppt_w"/>
                                          </p:val>
                                        </p:tav>
                                        <p:tav tm="100000">
                                          <p:val>
                                            <p:fltVal val="0"/>
                                          </p:val>
                                        </p:tav>
                                      </p:tavLst>
                                    </p:anim>
                                    <p:anim calcmode="lin" valueType="num">
                                      <p:cBhvr>
                                        <p:cTn id="104" dur="500"/>
                                        <p:tgtEl>
                                          <p:spTgt spid="169988">
                                            <p:txEl>
                                              <p:pRg st="5" end="5"/>
                                            </p:txEl>
                                          </p:spTgt>
                                        </p:tgtEl>
                                        <p:attrNameLst>
                                          <p:attrName>ppt_h</p:attrName>
                                        </p:attrNameLst>
                                      </p:cBhvr>
                                      <p:tavLst>
                                        <p:tav tm="0">
                                          <p:val>
                                            <p:strVal val="ppt_h"/>
                                          </p:val>
                                        </p:tav>
                                        <p:tav tm="100000">
                                          <p:val>
                                            <p:strVal val="ppt_h"/>
                                          </p:val>
                                        </p:tav>
                                      </p:tavLst>
                                    </p:anim>
                                    <p:set>
                                      <p:cBhvr>
                                        <p:cTn id="105" dur="1" fill="hold">
                                          <p:stCondLst>
                                            <p:cond delay="499"/>
                                          </p:stCondLst>
                                        </p:cTn>
                                        <p:tgtEl>
                                          <p:spTgt spid="169988">
                                            <p:txEl>
                                              <p:pRg st="5" end="5"/>
                                            </p:txEl>
                                          </p:spTgt>
                                        </p:tgtEl>
                                        <p:attrNameLst>
                                          <p:attrName>style.visibility</p:attrName>
                                        </p:attrNameLst>
                                      </p:cBhvr>
                                      <p:to>
                                        <p:strVal val="hidden"/>
                                      </p:to>
                                    </p:set>
                                  </p:childTnLst>
                                </p:cTn>
                              </p:par>
                              <p:par>
                                <p:cTn id="106" presetID="17" presetClass="exit" presetSubtype="10" fill="hold" grpId="1" nodeType="withEffect">
                                  <p:stCondLst>
                                    <p:cond delay="0"/>
                                  </p:stCondLst>
                                  <p:childTnLst>
                                    <p:anim calcmode="lin" valueType="num">
                                      <p:cBhvr>
                                        <p:cTn id="107" dur="500"/>
                                        <p:tgtEl>
                                          <p:spTgt spid="169988">
                                            <p:txEl>
                                              <p:pRg st="6" end="6"/>
                                            </p:txEl>
                                          </p:spTgt>
                                        </p:tgtEl>
                                        <p:attrNameLst>
                                          <p:attrName>ppt_w</p:attrName>
                                        </p:attrNameLst>
                                      </p:cBhvr>
                                      <p:tavLst>
                                        <p:tav tm="0">
                                          <p:val>
                                            <p:strVal val="ppt_w"/>
                                          </p:val>
                                        </p:tav>
                                        <p:tav tm="100000">
                                          <p:val>
                                            <p:fltVal val="0"/>
                                          </p:val>
                                        </p:tav>
                                      </p:tavLst>
                                    </p:anim>
                                    <p:anim calcmode="lin" valueType="num">
                                      <p:cBhvr>
                                        <p:cTn id="108" dur="500"/>
                                        <p:tgtEl>
                                          <p:spTgt spid="169988">
                                            <p:txEl>
                                              <p:pRg st="6" end="6"/>
                                            </p:txEl>
                                          </p:spTgt>
                                        </p:tgtEl>
                                        <p:attrNameLst>
                                          <p:attrName>ppt_h</p:attrName>
                                        </p:attrNameLst>
                                      </p:cBhvr>
                                      <p:tavLst>
                                        <p:tav tm="0">
                                          <p:val>
                                            <p:strVal val="ppt_h"/>
                                          </p:val>
                                        </p:tav>
                                        <p:tav tm="100000">
                                          <p:val>
                                            <p:strVal val="ppt_h"/>
                                          </p:val>
                                        </p:tav>
                                      </p:tavLst>
                                    </p:anim>
                                    <p:set>
                                      <p:cBhvr>
                                        <p:cTn id="109" dur="1" fill="hold">
                                          <p:stCondLst>
                                            <p:cond delay="499"/>
                                          </p:stCondLst>
                                        </p:cTn>
                                        <p:tgtEl>
                                          <p:spTgt spid="169988">
                                            <p:txEl>
                                              <p:pRg st="6" end="6"/>
                                            </p:txEl>
                                          </p:spTgt>
                                        </p:tgtEl>
                                        <p:attrNameLst>
                                          <p:attrName>style.visibility</p:attrName>
                                        </p:attrNameLst>
                                      </p:cBhvr>
                                      <p:to>
                                        <p:strVal val="hidden"/>
                                      </p:to>
                                    </p:set>
                                  </p:childTnLst>
                                </p:cTn>
                              </p:par>
                              <p:par>
                                <p:cTn id="110" presetID="17" presetClass="exit" presetSubtype="10" fill="hold" grpId="1" nodeType="withEffect">
                                  <p:stCondLst>
                                    <p:cond delay="0"/>
                                  </p:stCondLst>
                                  <p:childTnLst>
                                    <p:anim calcmode="lin" valueType="num">
                                      <p:cBhvr>
                                        <p:cTn id="111" dur="500"/>
                                        <p:tgtEl>
                                          <p:spTgt spid="169988">
                                            <p:txEl>
                                              <p:pRg st="7" end="7"/>
                                            </p:txEl>
                                          </p:spTgt>
                                        </p:tgtEl>
                                        <p:attrNameLst>
                                          <p:attrName>ppt_w</p:attrName>
                                        </p:attrNameLst>
                                      </p:cBhvr>
                                      <p:tavLst>
                                        <p:tav tm="0">
                                          <p:val>
                                            <p:strVal val="ppt_w"/>
                                          </p:val>
                                        </p:tav>
                                        <p:tav tm="100000">
                                          <p:val>
                                            <p:fltVal val="0"/>
                                          </p:val>
                                        </p:tav>
                                      </p:tavLst>
                                    </p:anim>
                                    <p:anim calcmode="lin" valueType="num">
                                      <p:cBhvr>
                                        <p:cTn id="112" dur="500"/>
                                        <p:tgtEl>
                                          <p:spTgt spid="169988">
                                            <p:txEl>
                                              <p:pRg st="7" end="7"/>
                                            </p:txEl>
                                          </p:spTgt>
                                        </p:tgtEl>
                                        <p:attrNameLst>
                                          <p:attrName>ppt_h</p:attrName>
                                        </p:attrNameLst>
                                      </p:cBhvr>
                                      <p:tavLst>
                                        <p:tav tm="0">
                                          <p:val>
                                            <p:strVal val="ppt_h"/>
                                          </p:val>
                                        </p:tav>
                                        <p:tav tm="100000">
                                          <p:val>
                                            <p:strVal val="ppt_h"/>
                                          </p:val>
                                        </p:tav>
                                      </p:tavLst>
                                    </p:anim>
                                    <p:set>
                                      <p:cBhvr>
                                        <p:cTn id="113" dur="1" fill="hold">
                                          <p:stCondLst>
                                            <p:cond delay="499"/>
                                          </p:stCondLst>
                                        </p:cTn>
                                        <p:tgtEl>
                                          <p:spTgt spid="169988">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p:bldP spid="169986" grpId="1"/>
      <p:bldP spid="169988" grpId="0" build="p"/>
      <p:bldP spid="169988" grpId="1"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sz="quarter" idx="4294967295"/>
          </p:nvPr>
        </p:nvSpPr>
        <p:spPr>
          <a:xfrm>
            <a:off x="1066800" y="152400"/>
            <a:ext cx="7543800" cy="1143000"/>
          </a:xfrm>
        </p:spPr>
        <p:txBody>
          <a:bodyPr anchorCtr="1"/>
          <a:lstStyle/>
          <a:p>
            <a:pPr eaLnBrk="1" hangingPunct="1">
              <a:defRPr/>
            </a:pPr>
            <a:r>
              <a:rPr lang="en-US" sz="4000" smtClean="0">
                <a:solidFill>
                  <a:schemeClr val="tx1"/>
                </a:solidFill>
                <a:ea typeface="ＭＳ Ｐゴシック" pitchFamily="34" charset="-128"/>
              </a:rPr>
              <a:t>Dave Serfas Blood Glucose – Oct 2002 - Apr 2003</a:t>
            </a:r>
          </a:p>
        </p:txBody>
      </p:sp>
      <p:pic>
        <p:nvPicPr>
          <p:cNvPr id="12291" name="Picture 3" descr="David Serfas before"/>
          <p:cNvPicPr>
            <a:picLocks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219200" y="1447800"/>
            <a:ext cx="3048000" cy="2457450"/>
          </a:xfrm>
          <a:noFill/>
          <a:extLst>
            <a:ext uri="{909E8E84-426E-40DD-AFC4-6F175D3DCCD1}">
              <a14:hiddenFill xmlns:a14="http://schemas.microsoft.com/office/drawing/2010/main">
                <a:solidFill>
                  <a:srgbClr val="FFFFFF"/>
                </a:solidFill>
              </a14:hiddenFill>
            </a:ext>
          </a:extLst>
        </p:spPr>
      </p:pic>
      <p:pic>
        <p:nvPicPr>
          <p:cNvPr id="12292" name="Picture 4" descr="David Serfas Blood Sugar"/>
          <p:cNvPicPr>
            <a:picLocks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5029200" y="1417638"/>
            <a:ext cx="3429000" cy="2468562"/>
          </a:xfrm>
          <a:noFill/>
          <a:extLst>
            <a:ext uri="{909E8E84-426E-40DD-AFC4-6F175D3DCCD1}">
              <a14:hiddenFill xmlns:a14="http://schemas.microsoft.com/office/drawing/2010/main">
                <a:solidFill>
                  <a:srgbClr val="FFFFFF"/>
                </a:solidFill>
              </a14:hiddenFill>
            </a:ext>
          </a:extLst>
        </p:spPr>
      </p:pic>
      <p:pic>
        <p:nvPicPr>
          <p:cNvPr id="12293" name="Picture 5" descr="David Serfas after study"/>
          <p:cNvPicPr>
            <a:picLocks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1219200" y="4038600"/>
            <a:ext cx="3276600" cy="2625725"/>
          </a:xfrm>
          <a:noFill/>
          <a:extLst>
            <a:ext uri="{909E8E84-426E-40DD-AFC4-6F175D3DCCD1}">
              <a14:hiddenFill xmlns:a14="http://schemas.microsoft.com/office/drawing/2010/main">
                <a:solidFill>
                  <a:srgbClr val="FFFFFF"/>
                </a:solidFill>
              </a14:hiddenFill>
            </a:ext>
          </a:extLst>
        </p:spPr>
      </p:pic>
      <p:pic>
        <p:nvPicPr>
          <p:cNvPr id="12294" name="Picture 6" descr="David Serfas Weight Chart"/>
          <p:cNvPicPr>
            <a:picLocks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a:xfrm>
            <a:off x="4800600" y="4038600"/>
            <a:ext cx="3962400" cy="263207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613311"/>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Rot="1" noChangeArrowheads="1"/>
          </p:cNvSpPr>
          <p:nvPr>
            <p:ph type="title"/>
          </p:nvPr>
        </p:nvSpPr>
        <p:spPr/>
        <p:txBody>
          <a:bodyPr/>
          <a:lstStyle/>
          <a:p>
            <a:pPr eaLnBrk="1" hangingPunct="1">
              <a:defRPr/>
            </a:pPr>
            <a:r>
              <a:rPr lang="en-US" sz="3600" smtClean="0">
                <a:solidFill>
                  <a:schemeClr val="tx1"/>
                </a:solidFill>
                <a:ea typeface="ＭＳ Ｐゴシック" pitchFamily="34" charset="-128"/>
              </a:rPr>
              <a:t>Results of the Diabetic Controlled Study</a:t>
            </a:r>
          </a:p>
        </p:txBody>
      </p:sp>
      <p:graphicFrame>
        <p:nvGraphicFramePr>
          <p:cNvPr id="489475" name="Group 3"/>
          <p:cNvGraphicFramePr>
            <a:graphicFrameLocks noGrp="1"/>
          </p:cNvGraphicFramePr>
          <p:nvPr>
            <p:ph idx="1"/>
          </p:nvPr>
        </p:nvGraphicFramePr>
        <p:xfrm>
          <a:off x="609600" y="1447800"/>
          <a:ext cx="7848600" cy="4970790"/>
        </p:xfrm>
        <a:graphic>
          <a:graphicData uri="http://schemas.openxmlformats.org/drawingml/2006/table">
            <a:tbl>
              <a:tblPr/>
              <a:tblGrid>
                <a:gridCol w="1120775"/>
                <a:gridCol w="1122363"/>
                <a:gridCol w="1120775"/>
                <a:gridCol w="1120775"/>
                <a:gridCol w="1120775"/>
                <a:gridCol w="1122362"/>
                <a:gridCol w="1120775"/>
              </a:tblGrid>
              <a:tr h="92858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Case </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Weight</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Before</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Weight</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After 3 months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Blood Pressure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Before/After</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Total</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Cholesterol</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Before/After</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Sugar Levels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Before</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Sugar Levels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After</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985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54 Female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Type II</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344</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296</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128/86</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116/64</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174</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136</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36/210 mg/dl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111 mg/dl</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401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38</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Female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Type II</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267</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233</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116/86</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110/76</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265</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172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126 mg/dl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74 mg/dl</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401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59</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Male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Type II</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270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248</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140/78</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122/70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463</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238</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277 mg/dl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165</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mg/dl</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401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62</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Male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Type II</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243</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211</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148/100</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124/86</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252</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180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206 mg/dl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133 mg/dl</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09467587"/>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Rot="1" noChangeArrowheads="1"/>
          </p:cNvSpPr>
          <p:nvPr>
            <p:ph type="title"/>
          </p:nvPr>
        </p:nvSpPr>
        <p:spPr/>
        <p:txBody>
          <a:bodyPr/>
          <a:lstStyle/>
          <a:p>
            <a:pPr eaLnBrk="1" hangingPunct="1">
              <a:defRPr/>
            </a:pPr>
            <a:r>
              <a:rPr lang="en-US" sz="3600" smtClean="0">
                <a:solidFill>
                  <a:schemeClr val="tx1"/>
                </a:solidFill>
                <a:ea typeface="ＭＳ Ｐゴシック" pitchFamily="34" charset="-128"/>
              </a:rPr>
              <a:t>Results of the Diabetic Controlled Study</a:t>
            </a:r>
          </a:p>
        </p:txBody>
      </p:sp>
      <p:graphicFrame>
        <p:nvGraphicFramePr>
          <p:cNvPr id="490499" name="Group 3"/>
          <p:cNvGraphicFramePr>
            <a:graphicFrameLocks noGrp="1"/>
          </p:cNvGraphicFramePr>
          <p:nvPr>
            <p:ph idx="1"/>
          </p:nvPr>
        </p:nvGraphicFramePr>
        <p:xfrm>
          <a:off x="762000" y="1447800"/>
          <a:ext cx="7543800" cy="4929526"/>
        </p:xfrm>
        <a:graphic>
          <a:graphicData uri="http://schemas.openxmlformats.org/drawingml/2006/table">
            <a:tbl>
              <a:tblPr/>
              <a:tblGrid>
                <a:gridCol w="1077913"/>
                <a:gridCol w="1077912"/>
                <a:gridCol w="1077913"/>
                <a:gridCol w="1076325"/>
                <a:gridCol w="1077912"/>
                <a:gridCol w="1077913"/>
                <a:gridCol w="1077912"/>
              </a:tblGrid>
              <a:tr h="102401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Case </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Weight</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Before</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Weight</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After 3 months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Blood Pressure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Before/After</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Total</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Cholesterol</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Before/After</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Sugar Levels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Before</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Sugar Levels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After</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984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36 Female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Type II</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210</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177</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120/80</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110/60</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260</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199</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50/230 mg/dl</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98 mg/dl</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730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52  Male </a:t>
                      </a: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African American</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267</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Type II</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233</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259</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192</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299 mg/dl</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105 mg/dl</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401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36</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Male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Type I</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115</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109</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177</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400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40 mg/dl</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127/64</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mg/dl</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401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55</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Female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Type II</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307</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268</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127 mg/dl</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110/73 mg/dl</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76290427"/>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p:cNvSpPr>
            <a:spLocks noGrp="1" noRot="1" noChangeArrowheads="1"/>
          </p:cNvSpPr>
          <p:nvPr>
            <p:ph type="title"/>
          </p:nvPr>
        </p:nvSpPr>
        <p:spPr/>
        <p:txBody>
          <a:bodyPr/>
          <a:lstStyle/>
          <a:p>
            <a:pPr eaLnBrk="1" hangingPunct="1">
              <a:defRPr/>
            </a:pPr>
            <a:r>
              <a:rPr lang="en-US" sz="3600" smtClean="0">
                <a:solidFill>
                  <a:schemeClr val="tx1"/>
                </a:solidFill>
                <a:ea typeface="ＭＳ Ｐゴシック" pitchFamily="34" charset="-128"/>
              </a:rPr>
              <a:t>Results of the Diabetic Controlled Study</a:t>
            </a:r>
          </a:p>
        </p:txBody>
      </p:sp>
      <p:graphicFrame>
        <p:nvGraphicFramePr>
          <p:cNvPr id="491523" name="Group 3"/>
          <p:cNvGraphicFramePr>
            <a:graphicFrameLocks noGrp="1"/>
          </p:cNvGraphicFramePr>
          <p:nvPr>
            <p:ph idx="1"/>
          </p:nvPr>
        </p:nvGraphicFramePr>
        <p:xfrm>
          <a:off x="762000" y="1470025"/>
          <a:ext cx="7543800" cy="4929526"/>
        </p:xfrm>
        <a:graphic>
          <a:graphicData uri="http://schemas.openxmlformats.org/drawingml/2006/table">
            <a:tbl>
              <a:tblPr/>
              <a:tblGrid>
                <a:gridCol w="1077913"/>
                <a:gridCol w="1077912"/>
                <a:gridCol w="1077913"/>
                <a:gridCol w="1076325"/>
                <a:gridCol w="1077912"/>
                <a:gridCol w="1077913"/>
                <a:gridCol w="1077912"/>
              </a:tblGrid>
              <a:tr h="102401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Case </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Weight</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Before</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Weight</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After 3 months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Blood Pressure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Before/After</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Total</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Cholesterol</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Before/After</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Sugar Levels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Before</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Sugar Levels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After</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984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34 Female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Type II</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180</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155</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262 mg/dl</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127 mg/dl</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7307">
                <a:tc>
                  <a:txBody>
                    <a:bodyPr/>
                    <a:lstStyle/>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53 Male</a:t>
                      </a:r>
                    </a:p>
                    <a:p>
                      <a:pPr marL="533400" marR="0" lvl="0" indent="-53340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Type I </a:t>
                      </a:r>
                      <a:endParaRPr kumimoji="0" lang="en-US" sz="1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112</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108</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123 mg/dl</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114 mg/dl</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401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32</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Male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Type I</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115</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109</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129 mg/dl</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111</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mg/dl</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401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32</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Male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Type II</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150</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150</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339 mg/dl</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127 mg/dl</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75195597"/>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Rot="1" noChangeArrowheads="1"/>
          </p:cNvSpPr>
          <p:nvPr>
            <p:ph type="title"/>
          </p:nvPr>
        </p:nvSpPr>
        <p:spPr>
          <a:xfrm>
            <a:off x="301625" y="228600"/>
            <a:ext cx="8510588" cy="762000"/>
          </a:xfrm>
        </p:spPr>
        <p:txBody>
          <a:bodyPr/>
          <a:lstStyle/>
          <a:p>
            <a:pPr eaLnBrk="1" hangingPunct="1">
              <a:defRPr/>
            </a:pPr>
            <a:r>
              <a:rPr lang="en-US" smtClean="0">
                <a:solidFill>
                  <a:schemeClr val="tx1"/>
                </a:solidFill>
                <a:ea typeface="ＭＳ Ｐゴシック" pitchFamily="34" charset="-128"/>
              </a:rPr>
              <a:t>Reversing Type I Diabetes</a:t>
            </a:r>
          </a:p>
        </p:txBody>
      </p:sp>
      <p:pic>
        <p:nvPicPr>
          <p:cNvPr id="16387" name="Picture 3" descr="Doc Broc and travel stuff 052"/>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195388"/>
            <a:ext cx="7848600" cy="5232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2960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Rot="1" noChangeArrowheads="1"/>
          </p:cNvSpPr>
          <p:nvPr>
            <p:ph type="title"/>
          </p:nvPr>
        </p:nvSpPr>
        <p:spPr/>
        <p:txBody>
          <a:bodyPr/>
          <a:lstStyle/>
          <a:p>
            <a:pPr eaLnBrk="1" hangingPunct="1">
              <a:defRPr/>
            </a:pPr>
            <a:r>
              <a:rPr lang="en-US" smtClean="0">
                <a:solidFill>
                  <a:schemeClr val="tx1"/>
                </a:solidFill>
                <a:ea typeface="ＭＳ Ｐゴシック" pitchFamily="34" charset="-128"/>
              </a:rPr>
              <a:t>Gabriel Roman – Type I Diabetes</a:t>
            </a:r>
          </a:p>
        </p:txBody>
      </p:sp>
      <p:pic>
        <p:nvPicPr>
          <p:cNvPr id="17411" name="Picture 3" descr="LB 16"/>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84163" y="1447800"/>
            <a:ext cx="3883025" cy="5180013"/>
          </a:xfrm>
          <a:noFill/>
          <a:extLst>
            <a:ext uri="{909E8E84-426E-40DD-AFC4-6F175D3DCCD1}">
              <a14:hiddenFill xmlns:a14="http://schemas.microsoft.com/office/drawing/2010/main">
                <a:solidFill>
                  <a:srgbClr val="FFFFFF"/>
                </a:solidFill>
              </a14:hiddenFill>
            </a:ext>
          </a:extLst>
        </p:spPr>
      </p:pic>
      <p:pic>
        <p:nvPicPr>
          <p:cNvPr id="17412" name="Picture 4" descr="DB 2 90706"/>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267200" y="2028825"/>
            <a:ext cx="4724400" cy="3544888"/>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42304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Rot="1" noChangeArrowheads="1"/>
          </p:cNvSpPr>
          <p:nvPr>
            <p:ph type="title"/>
          </p:nvPr>
        </p:nvSpPr>
        <p:spPr/>
        <p:txBody>
          <a:bodyPr/>
          <a:lstStyle/>
          <a:p>
            <a:pPr eaLnBrk="1" hangingPunct="1">
              <a:defRPr/>
            </a:pPr>
            <a:r>
              <a:rPr lang="en-US" smtClean="0">
                <a:solidFill>
                  <a:schemeClr val="tx1"/>
                </a:solidFill>
                <a:ea typeface="ＭＳ Ｐゴシック" pitchFamily="34" charset="-128"/>
              </a:rPr>
              <a:t>Gabriel Roman – 1 Year Later</a:t>
            </a:r>
          </a:p>
        </p:txBody>
      </p:sp>
      <p:pic>
        <p:nvPicPr>
          <p:cNvPr id="18435" name="Picture 3" descr="LB 2 61708"/>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19100" y="1295400"/>
            <a:ext cx="4000500" cy="5334000"/>
          </a:xfrm>
          <a:noFill/>
          <a:extLst>
            <a:ext uri="{909E8E84-426E-40DD-AFC4-6F175D3DCCD1}">
              <a14:hiddenFill xmlns:a14="http://schemas.microsoft.com/office/drawing/2010/main">
                <a:solidFill>
                  <a:srgbClr val="FFFFFF"/>
                </a:solidFill>
              </a14:hiddenFill>
            </a:ext>
          </a:extLst>
        </p:spPr>
      </p:pic>
      <p:pic>
        <p:nvPicPr>
          <p:cNvPr id="18436" name="Picture 4" descr="DB 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1295400"/>
            <a:ext cx="3998913" cy="5334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71327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Rot="1" noChangeArrowheads="1"/>
          </p:cNvSpPr>
          <p:nvPr>
            <p:ph type="title"/>
          </p:nvPr>
        </p:nvSpPr>
        <p:spPr/>
        <p:txBody>
          <a:bodyPr/>
          <a:lstStyle/>
          <a:p>
            <a:pPr eaLnBrk="1" hangingPunct="1">
              <a:defRPr/>
            </a:pPr>
            <a:r>
              <a:rPr lang="en-US" sz="4000" smtClean="0">
                <a:ea typeface="ＭＳ Ｐゴシック" pitchFamily="34" charset="-128"/>
              </a:rPr>
              <a:t>Arthritis &amp; Alkalinity</a:t>
            </a:r>
            <a:br>
              <a:rPr lang="en-US" sz="4000" smtClean="0">
                <a:ea typeface="ＭＳ Ｐゴシック" pitchFamily="34" charset="-128"/>
              </a:rPr>
            </a:br>
            <a:endParaRPr lang="en-US" sz="4000" smtClean="0">
              <a:ea typeface="ＭＳ Ｐゴシック" pitchFamily="34" charset="-128"/>
            </a:endParaRPr>
          </a:p>
        </p:txBody>
      </p:sp>
      <p:sp>
        <p:nvSpPr>
          <p:cNvPr id="376835" name="Rectangle 3"/>
          <p:cNvSpPr>
            <a:spLocks noGrp="1" noRot="1" noChangeArrowheads="1"/>
          </p:cNvSpPr>
          <p:nvPr>
            <p:ph type="body" idx="1"/>
          </p:nvPr>
        </p:nvSpPr>
        <p:spPr>
          <a:xfrm>
            <a:off x="301625" y="1143000"/>
            <a:ext cx="8540750" cy="5410200"/>
          </a:xfrm>
        </p:spPr>
        <p:txBody>
          <a:bodyPr/>
          <a:lstStyle/>
          <a:p>
            <a:pPr eaLnBrk="1" hangingPunct="1">
              <a:defRPr/>
            </a:pPr>
            <a:r>
              <a:rPr lang="en-US" sz="2800" smtClean="0">
                <a:ea typeface="ＭＳ Ｐゴシック" pitchFamily="34" charset="-128"/>
              </a:rPr>
              <a:t>Alkaline Mineral Supplementation Decreases Pain in Rheumatoid Arthritis Patients</a:t>
            </a:r>
            <a:br>
              <a:rPr lang="en-US" sz="2800" smtClean="0">
                <a:ea typeface="ＭＳ Ｐゴシック" pitchFamily="34" charset="-128"/>
              </a:rPr>
            </a:br>
            <a:endParaRPr lang="en-US" sz="2800" smtClean="0">
              <a:ea typeface="ＭＳ Ｐゴシック" pitchFamily="34" charset="-128"/>
            </a:endParaRPr>
          </a:p>
          <a:p>
            <a:pPr eaLnBrk="1" hangingPunct="1">
              <a:defRPr/>
            </a:pPr>
            <a:r>
              <a:rPr lang="en-US" sz="2800" smtClean="0">
                <a:ea typeface="ＭＳ Ｐゴシック" pitchFamily="34" charset="-128"/>
              </a:rPr>
              <a:t>This incredible study from Institute for Prevention and Nutrition (Germany) provided clear and unquestionable evidence that using an alkaline mineral supplement (30g daily) reduced pain and increased movement in patients with moderately active Rheumatoid Arthritis over a 12-week period.</a:t>
            </a:r>
            <a:br>
              <a:rPr lang="en-US" sz="2800" smtClean="0">
                <a:ea typeface="ＭＳ Ｐゴシック" pitchFamily="34" charset="-128"/>
              </a:rPr>
            </a:br>
            <a:r>
              <a:rPr lang="en-US" sz="2800" smtClean="0">
                <a:ea typeface="ＭＳ Ｐゴシック" pitchFamily="34" charset="-128"/>
              </a:rPr>
              <a:t/>
            </a:r>
            <a:br>
              <a:rPr lang="en-US" sz="2800" smtClean="0">
                <a:ea typeface="ＭＳ Ｐゴシック" pitchFamily="34" charset="-128"/>
              </a:rPr>
            </a:br>
            <a:r>
              <a:rPr lang="en-US" sz="2800" smtClean="0">
                <a:ea typeface="ＭＳ Ｐゴシック" pitchFamily="34" charset="-128"/>
              </a:rPr>
              <a:t>Source: </a:t>
            </a:r>
            <a:r>
              <a:rPr lang="en-US" sz="2800" smtClean="0">
                <a:ea typeface="ＭＳ Ｐゴシック" pitchFamily="34" charset="-128"/>
                <a:hlinkClick r:id="rId2"/>
              </a:rPr>
              <a:t>The Open Nutrition Journal</a:t>
            </a:r>
            <a:r>
              <a:rPr lang="en-US" sz="2800" smtClean="0">
                <a:ea typeface="ＭＳ Ｐゴシック" pitchFamily="34" charset="-128"/>
              </a:rPr>
              <a:t>, 2008, 2, 100-105 </a:t>
            </a:r>
          </a:p>
        </p:txBody>
      </p:sp>
    </p:spTree>
    <p:extLst>
      <p:ext uri="{BB962C8B-B14F-4D97-AF65-F5344CB8AC3E}">
        <p14:creationId xmlns:p14="http://schemas.microsoft.com/office/powerpoint/2010/main" val="357351988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rrowheads="1"/>
          </p:cNvSpPr>
          <p:nvPr>
            <p:ph type="title"/>
          </p:nvPr>
        </p:nvSpPr>
        <p:spPr>
          <a:xfrm>
            <a:off x="0" y="30163"/>
            <a:ext cx="9144000" cy="1417637"/>
          </a:xfrm>
        </p:spPr>
        <p:txBody>
          <a:bodyPr/>
          <a:lstStyle/>
          <a:p>
            <a:pPr eaLnBrk="1" hangingPunct="1">
              <a:defRPr/>
            </a:pPr>
            <a:r>
              <a:rPr lang="en-US" sz="4800" smtClean="0">
                <a:solidFill>
                  <a:schemeClr val="tx1"/>
                </a:solidFill>
                <a:ea typeface="ＭＳ Ｐゴシック" pitchFamily="34" charset="-128"/>
              </a:rPr>
              <a:t>Sevens Steps to Ideal </a:t>
            </a:r>
            <a:br>
              <a:rPr lang="en-US" sz="4800" smtClean="0">
                <a:solidFill>
                  <a:schemeClr val="tx1"/>
                </a:solidFill>
                <a:ea typeface="ＭＳ Ｐゴシック" pitchFamily="34" charset="-128"/>
              </a:rPr>
            </a:br>
            <a:r>
              <a:rPr lang="en-US" sz="4800" smtClean="0">
                <a:solidFill>
                  <a:schemeClr val="tx1"/>
                </a:solidFill>
                <a:ea typeface="ＭＳ Ｐゴシック" pitchFamily="34" charset="-128"/>
              </a:rPr>
              <a:t>Incredible Health</a:t>
            </a:r>
          </a:p>
        </p:txBody>
      </p:sp>
      <p:sp>
        <p:nvSpPr>
          <p:cNvPr id="176131" name="Rectangle 3"/>
          <p:cNvSpPr>
            <a:spLocks noGrp="1" noRot="1" noChangeArrowheads="1"/>
          </p:cNvSpPr>
          <p:nvPr>
            <p:ph type="body" sz="half" idx="1"/>
          </p:nvPr>
        </p:nvSpPr>
        <p:spPr>
          <a:xfrm>
            <a:off x="304800" y="1524000"/>
            <a:ext cx="4419600" cy="5105400"/>
          </a:xfrm>
        </p:spPr>
        <p:txBody>
          <a:bodyPr/>
          <a:lstStyle/>
          <a:p>
            <a:pPr eaLnBrk="1" hangingPunct="1">
              <a:defRPr/>
            </a:pPr>
            <a:r>
              <a:rPr lang="en-US" sz="2800" smtClean="0">
                <a:ea typeface="ＭＳ Ｐゴシック" pitchFamily="34" charset="-128"/>
              </a:rPr>
              <a:t>1) Super Hydrate</a:t>
            </a:r>
          </a:p>
          <a:p>
            <a:pPr eaLnBrk="1" hangingPunct="1">
              <a:defRPr/>
            </a:pPr>
            <a:r>
              <a:rPr lang="en-US" sz="2800" smtClean="0">
                <a:ea typeface="ＭＳ Ｐゴシック" pitchFamily="34" charset="-128"/>
              </a:rPr>
              <a:t>2) Eat Right for Life</a:t>
            </a:r>
          </a:p>
          <a:p>
            <a:pPr eaLnBrk="1" hangingPunct="1">
              <a:defRPr/>
            </a:pPr>
            <a:r>
              <a:rPr lang="en-US" sz="2800" smtClean="0">
                <a:ea typeface="ＭＳ Ｐゴシック" pitchFamily="34" charset="-128"/>
              </a:rPr>
              <a:t>3) Exercise properly</a:t>
            </a:r>
          </a:p>
          <a:p>
            <a:pPr eaLnBrk="1" hangingPunct="1">
              <a:defRPr/>
            </a:pPr>
            <a:r>
              <a:rPr lang="en-US" sz="2800" smtClean="0">
                <a:ea typeface="ＭＳ Ｐゴシック" pitchFamily="34" charset="-128"/>
              </a:rPr>
              <a:t>4) Nutritional Supplements</a:t>
            </a:r>
          </a:p>
          <a:p>
            <a:pPr eaLnBrk="1" hangingPunct="1">
              <a:defRPr/>
            </a:pPr>
            <a:r>
              <a:rPr lang="en-US" sz="2800" smtClean="0">
                <a:ea typeface="ＭＳ Ｐゴシック" pitchFamily="34" charset="-128"/>
              </a:rPr>
              <a:t>5) Prepare Emotionally</a:t>
            </a:r>
          </a:p>
          <a:p>
            <a:pPr eaLnBrk="1" hangingPunct="1">
              <a:defRPr/>
            </a:pPr>
            <a:r>
              <a:rPr lang="en-US" sz="2800" smtClean="0">
                <a:ea typeface="ＭＳ Ｐゴシック" pitchFamily="34" charset="-128"/>
              </a:rPr>
              <a:t>6) Set Goals and write them down</a:t>
            </a:r>
          </a:p>
          <a:p>
            <a:pPr eaLnBrk="1" hangingPunct="1">
              <a:defRPr/>
            </a:pPr>
            <a:r>
              <a:rPr lang="en-US" sz="2800" smtClean="0">
                <a:ea typeface="ＭＳ Ｐゴシック" pitchFamily="34" charset="-128"/>
              </a:rPr>
              <a:t>7) Cleanse your body from the inside out.</a:t>
            </a:r>
          </a:p>
        </p:txBody>
      </p:sp>
      <p:pic>
        <p:nvPicPr>
          <p:cNvPr id="20484" name="Picture 4" descr="scan0004"/>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99025" y="1600200"/>
            <a:ext cx="3810000" cy="48768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7572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76200"/>
            <a:ext cx="8510588" cy="1066800"/>
          </a:xfrm>
        </p:spPr>
        <p:txBody>
          <a:bodyPr/>
          <a:lstStyle/>
          <a:p>
            <a:r>
              <a:rPr lang="en-US" smtClean="0">
                <a:solidFill>
                  <a:schemeClr val="tx1"/>
                </a:solidFill>
                <a:ea typeface="ＭＳ Ｐゴシック" pitchFamily="34" charset="-128"/>
              </a:rPr>
              <a:t>Alkalizing Colon Therapy</a:t>
            </a:r>
          </a:p>
        </p:txBody>
      </p:sp>
      <p:pic>
        <p:nvPicPr>
          <p:cNvPr id="48130" name="Content Placeholder 3" descr="colon1.jpg"/>
          <p:cNvPicPr>
            <a:picLocks noGrp="1" noChangeAspect="1"/>
          </p:cNvPicPr>
          <p:nvPr>
            <p:ph idx="1"/>
          </p:nvPr>
        </p:nvPicPr>
        <p:blipFill>
          <a:blip r:embed="rId2" cstate="print"/>
          <a:srcRect/>
          <a:stretch>
            <a:fillRect/>
          </a:stretch>
        </p:blipFill>
        <p:spPr>
          <a:xfrm>
            <a:off x="188913" y="914400"/>
            <a:ext cx="8802687" cy="5868988"/>
          </a:xfrm>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rrowheads="1"/>
          </p:cNvSpPr>
          <p:nvPr>
            <p:ph type="title"/>
          </p:nvPr>
        </p:nvSpPr>
        <p:spPr/>
        <p:txBody>
          <a:bodyPr/>
          <a:lstStyle/>
          <a:p>
            <a:pPr eaLnBrk="1" hangingPunct="1">
              <a:defRPr/>
            </a:pPr>
            <a:r>
              <a:rPr lang="en-US" sz="6000" smtClean="0">
                <a:solidFill>
                  <a:schemeClr val="tx1"/>
                </a:solidFill>
                <a:ea typeface="ＭＳ Ｐゴシック" pitchFamily="34" charset="-128"/>
              </a:rPr>
              <a:t>C.O.W.S.</a:t>
            </a:r>
          </a:p>
        </p:txBody>
      </p:sp>
      <p:sp>
        <p:nvSpPr>
          <p:cNvPr id="257027" name="Rectangle 3"/>
          <p:cNvSpPr>
            <a:spLocks noGrp="1" noRot="1" noChangeArrowheads="1"/>
          </p:cNvSpPr>
          <p:nvPr>
            <p:ph type="body" idx="1"/>
          </p:nvPr>
        </p:nvSpPr>
        <p:spPr/>
        <p:txBody>
          <a:bodyPr/>
          <a:lstStyle/>
          <a:p>
            <a:pPr eaLnBrk="1" hangingPunct="1">
              <a:defRPr/>
            </a:pPr>
            <a:r>
              <a:rPr lang="en-US" smtClean="0">
                <a:ea typeface="ＭＳ Ｐゴシック" pitchFamily="34" charset="-128"/>
              </a:rPr>
              <a:t>C = Chlorophyll – Clay – Colon Cleansing</a:t>
            </a:r>
          </a:p>
          <a:p>
            <a:pPr eaLnBrk="1" hangingPunct="1">
              <a:defRPr/>
            </a:pPr>
            <a:r>
              <a:rPr lang="en-US" smtClean="0">
                <a:ea typeface="ＭＳ Ｐゴシック" pitchFamily="34" charset="-128"/>
              </a:rPr>
              <a:t>O = Oil – Oxygen</a:t>
            </a:r>
          </a:p>
          <a:p>
            <a:pPr eaLnBrk="1" hangingPunct="1">
              <a:defRPr/>
            </a:pPr>
            <a:r>
              <a:rPr lang="en-US" smtClean="0">
                <a:ea typeface="ＭＳ Ｐゴシック" pitchFamily="34" charset="-128"/>
              </a:rPr>
              <a:t>W = Water – Alkaline Water</a:t>
            </a:r>
          </a:p>
          <a:p>
            <a:pPr eaLnBrk="1" hangingPunct="1">
              <a:defRPr/>
            </a:pPr>
            <a:r>
              <a:rPr lang="en-US" smtClean="0">
                <a:ea typeface="ＭＳ Ｐゴシック" pitchFamily="34" charset="-128"/>
              </a:rPr>
              <a:t>S = Salt – Sunshine – Sweating - Stretching</a:t>
            </a:r>
          </a:p>
          <a:p>
            <a:pPr eaLnBrk="1" hangingPunct="1">
              <a:defRPr/>
            </a:pPr>
            <a:r>
              <a:rPr lang="en-US" smtClean="0">
                <a:ea typeface="ＭＳ Ｐゴシック" pitchFamily="34" charset="-128"/>
              </a:rPr>
              <a:t>You must eat like a cow if you want to be healthy and strong.</a:t>
            </a:r>
          </a:p>
          <a:p>
            <a:pPr eaLnBrk="1" hangingPunct="1">
              <a:defRPr/>
            </a:pPr>
            <a:r>
              <a:rPr lang="en-US" smtClean="0">
                <a:ea typeface="ＭＳ Ｐゴシック" pitchFamily="34" charset="-128"/>
              </a:rPr>
              <a:t>R.A.D = Restricted Acid Diet</a:t>
            </a:r>
          </a:p>
        </p:txBody>
      </p:sp>
    </p:spTree>
    <p:extLst>
      <p:ext uri="{BB962C8B-B14F-4D97-AF65-F5344CB8AC3E}">
        <p14:creationId xmlns:p14="http://schemas.microsoft.com/office/powerpoint/2010/main" val="195200263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idx="4294967295"/>
          </p:nvPr>
        </p:nvSpPr>
        <p:spPr>
          <a:xfrm>
            <a:off x="304800" y="228600"/>
            <a:ext cx="8610600" cy="914400"/>
          </a:xfrm>
        </p:spPr>
        <p:txBody>
          <a:bodyPr anchorCtr="1"/>
          <a:lstStyle/>
          <a:p>
            <a:pPr eaLnBrk="1" hangingPunct="1">
              <a:defRPr/>
            </a:pPr>
            <a:r>
              <a:rPr lang="en-US" smtClean="0">
                <a:solidFill>
                  <a:schemeClr val="hlink"/>
                </a:solidFill>
                <a:ea typeface="ＭＳ Ｐゴシック" pitchFamily="34" charset="-128"/>
              </a:rPr>
              <a:t>A New Paradigm for </a:t>
            </a:r>
            <a:br>
              <a:rPr lang="en-US" smtClean="0">
                <a:solidFill>
                  <a:schemeClr val="hlink"/>
                </a:solidFill>
                <a:ea typeface="ＭＳ Ｐゴシック" pitchFamily="34" charset="-128"/>
              </a:rPr>
            </a:br>
            <a:r>
              <a:rPr lang="en-US" smtClean="0">
                <a:solidFill>
                  <a:schemeClr val="hlink"/>
                </a:solidFill>
                <a:ea typeface="ＭＳ Ｐゴシック" pitchFamily="34" charset="-128"/>
              </a:rPr>
              <a:t>Health &amp; Energy</a:t>
            </a:r>
          </a:p>
        </p:txBody>
      </p:sp>
      <p:sp>
        <p:nvSpPr>
          <p:cNvPr id="182275" name="Rectangle 3"/>
          <p:cNvSpPr>
            <a:spLocks noGrp="1" noChangeArrowheads="1"/>
          </p:cNvSpPr>
          <p:nvPr>
            <p:ph type="body" sz="half" idx="4294967295"/>
          </p:nvPr>
        </p:nvSpPr>
        <p:spPr>
          <a:xfrm>
            <a:off x="4648200" y="1828800"/>
            <a:ext cx="3810000" cy="4343400"/>
          </a:xfrm>
        </p:spPr>
        <p:txBody>
          <a:bodyPr/>
          <a:lstStyle/>
          <a:p>
            <a:pPr eaLnBrk="1" hangingPunct="1">
              <a:defRPr/>
            </a:pPr>
            <a:r>
              <a:rPr lang="en-US" sz="2800" smtClean="0">
                <a:ea typeface="ＭＳ Ｐゴシック" pitchFamily="34" charset="-128"/>
              </a:rPr>
              <a:t>The 3 C</a:t>
            </a:r>
            <a:r>
              <a:rPr lang="ja-JP" altLang="en-US" sz="2800" smtClean="0">
                <a:ea typeface="ＭＳ Ｐゴシック" pitchFamily="34" charset="-128"/>
              </a:rPr>
              <a:t>’</a:t>
            </a:r>
            <a:r>
              <a:rPr lang="en-US" altLang="ja-JP" sz="2800" smtClean="0">
                <a:ea typeface="ＭＳ Ｐゴシック" pitchFamily="34" charset="-128"/>
              </a:rPr>
              <a:t>s – Cleanse, Control and Construct.</a:t>
            </a:r>
          </a:p>
          <a:p>
            <a:pPr eaLnBrk="1" hangingPunct="1">
              <a:defRPr/>
            </a:pPr>
            <a:r>
              <a:rPr lang="en-US" sz="2800" smtClean="0">
                <a:ea typeface="ＭＳ Ｐゴシック" pitchFamily="34" charset="-128"/>
              </a:rPr>
              <a:t>Cleanse the rivers, streams &amp; oceans of your body.</a:t>
            </a:r>
          </a:p>
          <a:p>
            <a:pPr eaLnBrk="1" hangingPunct="1">
              <a:defRPr/>
            </a:pPr>
            <a:r>
              <a:rPr lang="en-US" sz="2800" smtClean="0">
                <a:ea typeface="ＭＳ Ｐゴシック" pitchFamily="34" charset="-128"/>
              </a:rPr>
              <a:t>Control acidity</a:t>
            </a:r>
          </a:p>
          <a:p>
            <a:pPr eaLnBrk="1" hangingPunct="1">
              <a:defRPr/>
            </a:pPr>
            <a:r>
              <a:rPr lang="en-US" sz="2800" smtClean="0">
                <a:ea typeface="ＭＳ Ｐゴシック" pitchFamily="34" charset="-128"/>
              </a:rPr>
              <a:t>Construct new and healthy cells.</a:t>
            </a:r>
          </a:p>
        </p:txBody>
      </p:sp>
      <p:pic>
        <p:nvPicPr>
          <p:cNvPr id="182276" name="Picture 4" descr="Balance"/>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20688" y="1447800"/>
            <a:ext cx="3825875" cy="5105400"/>
          </a:xfrm>
        </p:spPr>
      </p:pic>
    </p:spTree>
    <p:extLst>
      <p:ext uri="{BB962C8B-B14F-4D97-AF65-F5344CB8AC3E}">
        <p14:creationId xmlns:p14="http://schemas.microsoft.com/office/powerpoint/2010/main" val="6640616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2274"/>
                                        </p:tgtEl>
                                        <p:attrNameLst>
                                          <p:attrName>style.visibility</p:attrName>
                                        </p:attrNameLst>
                                      </p:cBhvr>
                                      <p:to>
                                        <p:strVal val="visible"/>
                                      </p:to>
                                    </p:set>
                                    <p:animEffect transition="in" filter="fade">
                                      <p:cBhvr>
                                        <p:cTn id="7" dur="2000"/>
                                        <p:tgtEl>
                                          <p:spTgt spid="182274"/>
                                        </p:tgtEl>
                                      </p:cBhvr>
                                    </p:animEffect>
                                  </p:childTnLst>
                                </p:cTn>
                              </p:par>
                              <p:par>
                                <p:cTn id="8" presetID="10" presetClass="entr" presetSubtype="0" fill="hold" nodeType="withEffect">
                                  <p:stCondLst>
                                    <p:cond delay="0"/>
                                  </p:stCondLst>
                                  <p:childTnLst>
                                    <p:set>
                                      <p:cBhvr>
                                        <p:cTn id="9" dur="1" fill="hold">
                                          <p:stCondLst>
                                            <p:cond delay="0"/>
                                          </p:stCondLst>
                                        </p:cTn>
                                        <p:tgtEl>
                                          <p:spTgt spid="182276"/>
                                        </p:tgtEl>
                                        <p:attrNameLst>
                                          <p:attrName>style.visibility</p:attrName>
                                        </p:attrNameLst>
                                      </p:cBhvr>
                                      <p:to>
                                        <p:strVal val="visible"/>
                                      </p:to>
                                    </p:set>
                                    <p:animEffect transition="in" filter="fade">
                                      <p:cBhvr>
                                        <p:cTn id="10" dur="2000"/>
                                        <p:tgtEl>
                                          <p:spTgt spid="18227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2275">
                                            <p:txEl>
                                              <p:pRg st="0" end="0"/>
                                            </p:txEl>
                                          </p:spTgt>
                                        </p:tgtEl>
                                        <p:attrNameLst>
                                          <p:attrName>style.visibility</p:attrName>
                                        </p:attrNameLst>
                                      </p:cBhvr>
                                      <p:to>
                                        <p:strVal val="visible"/>
                                      </p:to>
                                    </p:set>
                                    <p:animEffect transition="in" filter="fade">
                                      <p:cBhvr>
                                        <p:cTn id="13" dur="2000"/>
                                        <p:tgtEl>
                                          <p:spTgt spid="18227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2275">
                                            <p:txEl>
                                              <p:pRg st="1" end="1"/>
                                            </p:txEl>
                                          </p:spTgt>
                                        </p:tgtEl>
                                        <p:attrNameLst>
                                          <p:attrName>style.visibility</p:attrName>
                                        </p:attrNameLst>
                                      </p:cBhvr>
                                      <p:to>
                                        <p:strVal val="visible"/>
                                      </p:to>
                                    </p:set>
                                    <p:animEffect transition="in" filter="fade">
                                      <p:cBhvr>
                                        <p:cTn id="18" dur="2000"/>
                                        <p:tgtEl>
                                          <p:spTgt spid="18227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2275">
                                            <p:txEl>
                                              <p:pRg st="2" end="2"/>
                                            </p:txEl>
                                          </p:spTgt>
                                        </p:tgtEl>
                                        <p:attrNameLst>
                                          <p:attrName>style.visibility</p:attrName>
                                        </p:attrNameLst>
                                      </p:cBhvr>
                                      <p:to>
                                        <p:strVal val="visible"/>
                                      </p:to>
                                    </p:set>
                                    <p:animEffect transition="in" filter="fade">
                                      <p:cBhvr>
                                        <p:cTn id="23" dur="2000"/>
                                        <p:tgtEl>
                                          <p:spTgt spid="18227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2275">
                                            <p:txEl>
                                              <p:pRg st="3" end="3"/>
                                            </p:txEl>
                                          </p:spTgt>
                                        </p:tgtEl>
                                        <p:attrNameLst>
                                          <p:attrName>style.visibility</p:attrName>
                                        </p:attrNameLst>
                                      </p:cBhvr>
                                      <p:to>
                                        <p:strVal val="visible"/>
                                      </p:to>
                                    </p:set>
                                    <p:animEffect transition="in" filter="fade">
                                      <p:cBhvr>
                                        <p:cTn id="28" dur="2000"/>
                                        <p:tgtEl>
                                          <p:spTgt spid="182275">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xit" presetSubtype="0" fill="hold" grpId="1" nodeType="clickEffect">
                                  <p:stCondLst>
                                    <p:cond delay="0"/>
                                  </p:stCondLst>
                                  <p:childTnLst>
                                    <p:animEffect transition="out" filter="fade">
                                      <p:cBhvr>
                                        <p:cTn id="32" dur="2000"/>
                                        <p:tgtEl>
                                          <p:spTgt spid="182274"/>
                                        </p:tgtEl>
                                      </p:cBhvr>
                                    </p:animEffect>
                                    <p:set>
                                      <p:cBhvr>
                                        <p:cTn id="33" dur="1" fill="hold">
                                          <p:stCondLst>
                                            <p:cond delay="1999"/>
                                          </p:stCondLst>
                                        </p:cTn>
                                        <p:tgtEl>
                                          <p:spTgt spid="182274"/>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2000"/>
                                        <p:tgtEl>
                                          <p:spTgt spid="182276"/>
                                        </p:tgtEl>
                                      </p:cBhvr>
                                    </p:animEffect>
                                    <p:set>
                                      <p:cBhvr>
                                        <p:cTn id="36" dur="1" fill="hold">
                                          <p:stCondLst>
                                            <p:cond delay="1999"/>
                                          </p:stCondLst>
                                        </p:cTn>
                                        <p:tgtEl>
                                          <p:spTgt spid="18227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000"/>
                                        <p:tgtEl>
                                          <p:spTgt spid="182275">
                                            <p:txEl>
                                              <p:pRg st="0" end="0"/>
                                            </p:txEl>
                                          </p:spTgt>
                                        </p:tgtEl>
                                      </p:cBhvr>
                                    </p:animEffect>
                                    <p:set>
                                      <p:cBhvr>
                                        <p:cTn id="39" dur="1" fill="hold">
                                          <p:stCondLst>
                                            <p:cond delay="1999"/>
                                          </p:stCondLst>
                                        </p:cTn>
                                        <p:tgtEl>
                                          <p:spTgt spid="182275">
                                            <p:txEl>
                                              <p:pRg st="0" end="0"/>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182275">
                                            <p:txEl>
                                              <p:pRg st="1" end="1"/>
                                            </p:txEl>
                                          </p:spTgt>
                                        </p:tgtEl>
                                      </p:cBhvr>
                                    </p:animEffect>
                                    <p:set>
                                      <p:cBhvr>
                                        <p:cTn id="42" dur="1" fill="hold">
                                          <p:stCondLst>
                                            <p:cond delay="1999"/>
                                          </p:stCondLst>
                                        </p:cTn>
                                        <p:tgtEl>
                                          <p:spTgt spid="182275">
                                            <p:txEl>
                                              <p:pRg st="1" end="1"/>
                                            </p:txEl>
                                          </p:spTgt>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2000"/>
                                        <p:tgtEl>
                                          <p:spTgt spid="182275">
                                            <p:txEl>
                                              <p:pRg st="2" end="2"/>
                                            </p:txEl>
                                          </p:spTgt>
                                        </p:tgtEl>
                                      </p:cBhvr>
                                    </p:animEffect>
                                    <p:set>
                                      <p:cBhvr>
                                        <p:cTn id="45" dur="1" fill="hold">
                                          <p:stCondLst>
                                            <p:cond delay="1999"/>
                                          </p:stCondLst>
                                        </p:cTn>
                                        <p:tgtEl>
                                          <p:spTgt spid="182275">
                                            <p:txEl>
                                              <p:pRg st="2" end="2"/>
                                            </p:txEl>
                                          </p:spTgt>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182275">
                                            <p:txEl>
                                              <p:pRg st="3" end="3"/>
                                            </p:txEl>
                                          </p:spTgt>
                                        </p:tgtEl>
                                      </p:cBhvr>
                                    </p:animEffect>
                                    <p:set>
                                      <p:cBhvr>
                                        <p:cTn id="48" dur="1" fill="hold">
                                          <p:stCondLst>
                                            <p:cond delay="1999"/>
                                          </p:stCondLst>
                                        </p:cTn>
                                        <p:tgtEl>
                                          <p:spTgt spid="182275">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4" grpId="0"/>
      <p:bldP spid="182274" grpId="1"/>
      <p:bldP spid="182275" grpId="0" build="p"/>
      <p:bldP spid="182275" grpId="1"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rrowheads="1"/>
          </p:cNvSpPr>
          <p:nvPr>
            <p:ph type="title"/>
          </p:nvPr>
        </p:nvSpPr>
        <p:spPr/>
        <p:txBody>
          <a:bodyPr/>
          <a:lstStyle/>
          <a:p>
            <a:pPr eaLnBrk="1" hangingPunct="1">
              <a:defRPr/>
            </a:pPr>
            <a:r>
              <a:rPr lang="en-US" sz="4000" smtClean="0">
                <a:solidFill>
                  <a:schemeClr val="tx1"/>
                </a:solidFill>
                <a:ea typeface="ＭＳ Ｐゴシック" pitchFamily="34" charset="-128"/>
              </a:rPr>
              <a:t>Morehouse College – Atlanta, Georgia Martin Luther King Chapel</a:t>
            </a:r>
          </a:p>
        </p:txBody>
      </p:sp>
      <p:sp>
        <p:nvSpPr>
          <p:cNvPr id="161795" name="Rectangle 3"/>
          <p:cNvSpPr>
            <a:spLocks noGrp="1" noRot="1" noChangeArrowheads="1"/>
          </p:cNvSpPr>
          <p:nvPr>
            <p:ph type="body" sz="half" idx="1"/>
          </p:nvPr>
        </p:nvSpPr>
        <p:spPr>
          <a:xfrm>
            <a:off x="76200" y="1600200"/>
            <a:ext cx="4038600" cy="4525963"/>
          </a:xfrm>
        </p:spPr>
        <p:txBody>
          <a:bodyPr/>
          <a:lstStyle/>
          <a:p>
            <a:pPr eaLnBrk="1" hangingPunct="1">
              <a:buFont typeface="Wingdings" pitchFamily="2" charset="2"/>
              <a:buNone/>
              <a:defRPr/>
            </a:pPr>
            <a:endParaRPr lang="en-US" sz="2800" smtClean="0">
              <a:ea typeface="+mn-ea"/>
              <a:cs typeface="+mn-cs"/>
            </a:endParaRPr>
          </a:p>
          <a:p>
            <a:pPr eaLnBrk="1" hangingPunct="1">
              <a:buFont typeface="Wingdings" pitchFamily="2" charset="2"/>
              <a:buNone/>
              <a:defRPr/>
            </a:pPr>
            <a:endParaRPr lang="en-US" sz="2800" smtClean="0">
              <a:ea typeface="+mn-ea"/>
              <a:cs typeface="+mn-cs"/>
            </a:endParaRPr>
          </a:p>
        </p:txBody>
      </p:sp>
      <p:pic>
        <p:nvPicPr>
          <p:cNvPr id="23556" name="Picture 4" descr="MicroscopyCourse&amp;Morehouse084"/>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733800" y="2667000"/>
            <a:ext cx="5181600" cy="3886200"/>
          </a:xfrm>
          <a:noFill/>
          <a:extLst>
            <a:ext uri="{909E8E84-426E-40DD-AFC4-6F175D3DCCD1}">
              <a14:hiddenFill xmlns:a14="http://schemas.microsoft.com/office/drawing/2010/main">
                <a:solidFill>
                  <a:srgbClr val="FFFFFF"/>
                </a:solidFill>
              </a14:hiddenFill>
            </a:ext>
          </a:extLst>
        </p:spPr>
      </p:pic>
      <p:pic>
        <p:nvPicPr>
          <p:cNvPr id="23557" name="Picture 5" descr="MicroscopyCourse&amp;Morehouse073"/>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228600" y="4057650"/>
            <a:ext cx="3298825" cy="2473325"/>
          </a:xfrm>
          <a:noFill/>
          <a:extLst>
            <a:ext uri="{909E8E84-426E-40DD-AFC4-6F175D3DCCD1}">
              <a14:hiddenFill xmlns:a14="http://schemas.microsoft.com/office/drawing/2010/main">
                <a:solidFill>
                  <a:srgbClr val="FFFFFF"/>
                </a:solidFill>
              </a14:hiddenFill>
            </a:ext>
          </a:extLst>
        </p:spPr>
      </p:pic>
      <p:sp>
        <p:nvSpPr>
          <p:cNvPr id="23558" name="Text Box 6"/>
          <p:cNvSpPr txBox="1">
            <a:spLocks noChangeArrowheads="1"/>
          </p:cNvSpPr>
          <p:nvPr/>
        </p:nvSpPr>
        <p:spPr bwMode="auto">
          <a:xfrm>
            <a:off x="0" y="1839913"/>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sz="3600"/>
              <a:t>  </a:t>
            </a:r>
            <a:r>
              <a:rPr lang="ja-JP" altLang="en-US" sz="3600"/>
              <a:t>“</a:t>
            </a:r>
            <a:r>
              <a:rPr lang="en-US" altLang="ja-JP" sz="3600"/>
              <a:t>We </a:t>
            </a:r>
            <a:r>
              <a:rPr lang="en-US" altLang="ja-JP" sz="4000"/>
              <a:t>must</a:t>
            </a:r>
            <a:r>
              <a:rPr lang="en-US" altLang="ja-JP" sz="3600"/>
              <a:t> be the change we want to see</a:t>
            </a:r>
            <a:r>
              <a:rPr lang="ja-JP" altLang="en-US" sz="3600"/>
              <a:t>”</a:t>
            </a:r>
            <a:endParaRPr lang="en-US" sz="3600"/>
          </a:p>
        </p:txBody>
      </p:sp>
    </p:spTree>
    <p:extLst>
      <p:ext uri="{BB962C8B-B14F-4D97-AF65-F5344CB8AC3E}">
        <p14:creationId xmlns:p14="http://schemas.microsoft.com/office/powerpoint/2010/main" val="251540755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228600" y="76200"/>
            <a:ext cx="8686800" cy="990600"/>
          </a:xfrm>
        </p:spPr>
        <p:txBody>
          <a:bodyPr/>
          <a:lstStyle/>
          <a:p>
            <a:pPr eaLnBrk="1" hangingPunct="1"/>
            <a:r>
              <a:rPr lang="en-US" sz="3200" smtClean="0">
                <a:solidFill>
                  <a:srgbClr val="000000"/>
                </a:solidFill>
                <a:effectLst/>
                <a:ea typeface="ＭＳ Ｐゴシック" pitchFamily="34" charset="-128"/>
              </a:rPr>
              <a:t>Super Hydrate with Alkaline Fluids</a:t>
            </a:r>
          </a:p>
        </p:txBody>
      </p:sp>
      <p:sp>
        <p:nvSpPr>
          <p:cNvPr id="177155" name="Rectangle 3"/>
          <p:cNvSpPr>
            <a:spLocks noGrp="1" noRot="1" noChangeArrowheads="1"/>
          </p:cNvSpPr>
          <p:nvPr>
            <p:ph type="body" sz="half" idx="1"/>
          </p:nvPr>
        </p:nvSpPr>
        <p:spPr>
          <a:xfrm>
            <a:off x="457200" y="1143000"/>
            <a:ext cx="4038600" cy="5410200"/>
          </a:xfrm>
        </p:spPr>
        <p:txBody>
          <a:bodyPr/>
          <a:lstStyle/>
          <a:p>
            <a:pPr eaLnBrk="1" hangingPunct="1">
              <a:lnSpc>
                <a:spcPct val="90000"/>
              </a:lnSpc>
              <a:defRPr/>
            </a:pPr>
            <a:r>
              <a:rPr lang="en-US" sz="2800" dirty="0" smtClean="0">
                <a:ea typeface="+mn-ea"/>
                <a:cs typeface="+mn-cs"/>
              </a:rPr>
              <a:t>Alkaline water with a pH of at least 9.5</a:t>
            </a:r>
          </a:p>
          <a:p>
            <a:pPr eaLnBrk="1" hangingPunct="1">
              <a:lnSpc>
                <a:spcPct val="90000"/>
              </a:lnSpc>
              <a:defRPr/>
            </a:pPr>
            <a:r>
              <a:rPr lang="en-US" sz="2800" dirty="0" smtClean="0">
                <a:ea typeface="+mn-ea"/>
                <a:cs typeface="+mn-cs"/>
              </a:rPr>
              <a:t>Green drinks to alkalize and build blood.</a:t>
            </a:r>
          </a:p>
          <a:p>
            <a:pPr eaLnBrk="1" hangingPunct="1">
              <a:lnSpc>
                <a:spcPct val="90000"/>
              </a:lnSpc>
              <a:defRPr/>
            </a:pPr>
            <a:r>
              <a:rPr lang="en-US" sz="2800" dirty="0" smtClean="0">
                <a:ea typeface="+mn-ea"/>
                <a:cs typeface="+mn-cs"/>
              </a:rPr>
              <a:t>Green drinks to purify the blood and help maintain the delicate pH balance.</a:t>
            </a:r>
          </a:p>
          <a:p>
            <a:pPr eaLnBrk="1" hangingPunct="1">
              <a:lnSpc>
                <a:spcPct val="90000"/>
              </a:lnSpc>
              <a:defRPr/>
            </a:pPr>
            <a:r>
              <a:rPr lang="en-US" sz="2800" dirty="0" smtClean="0">
                <a:ea typeface="+mn-ea"/>
                <a:cs typeface="+mn-cs"/>
              </a:rPr>
              <a:t>1 liter of pH water with 1 to 3 scoops of Core Greens per 30 pounds of weight.</a:t>
            </a:r>
          </a:p>
          <a:p>
            <a:pPr eaLnBrk="1" hangingPunct="1">
              <a:lnSpc>
                <a:spcPct val="90000"/>
              </a:lnSpc>
              <a:defRPr/>
            </a:pPr>
            <a:endParaRPr lang="en-US" sz="2800" dirty="0" smtClean="0">
              <a:ea typeface="+mn-ea"/>
              <a:cs typeface="+mn-cs"/>
            </a:endParaRPr>
          </a:p>
        </p:txBody>
      </p:sp>
      <p:pic>
        <p:nvPicPr>
          <p:cNvPr id="24580" name="Picture 4" descr="Babywithgreens"/>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99025" y="1143000"/>
            <a:ext cx="3516313" cy="54102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46990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76200" y="14288"/>
            <a:ext cx="377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t>Mike Flack Before over 400 pounds</a:t>
            </a:r>
          </a:p>
        </p:txBody>
      </p:sp>
      <p:pic>
        <p:nvPicPr>
          <p:cNvPr id="25603" name="Picture 3" descr="Pictures from Alkalarian Retreat -Microscopy Class 2004 2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4"/>
          <p:cNvSpPr>
            <a:spLocks noChangeArrowheads="1"/>
          </p:cNvSpPr>
          <p:nvPr/>
        </p:nvSpPr>
        <p:spPr bwMode="auto">
          <a:xfrm>
            <a:off x="4953000" y="2209800"/>
            <a:ext cx="342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1" hangingPunct="1"/>
            <a:r>
              <a:rPr lang="en-US"/>
              <a:t>Mike Flack after drinking</a:t>
            </a:r>
          </a:p>
          <a:p>
            <a:pPr algn="ctr" eaLnBrk="1" hangingPunct="1"/>
            <a:r>
              <a:rPr lang="en-US">
                <a:solidFill>
                  <a:srgbClr val="00FF00"/>
                </a:solidFill>
              </a:rPr>
              <a:t>Greens  less 150 pounds</a:t>
            </a:r>
            <a:endParaRPr lang="en-US"/>
          </a:p>
        </p:txBody>
      </p:sp>
      <p:pic>
        <p:nvPicPr>
          <p:cNvPr id="25605" name="Picture 5" descr="C:\Documents and Settings\Robert\My Documents\Local Settings\Application Data\IM\Identities\{B4865D31-86B8-48E0-8D72-398204517F93}\Message Store\Attachments\Mike 012.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000500" y="2925763"/>
            <a:ext cx="4991100"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6"/>
          <p:cNvSpPr>
            <a:spLocks noChangeArrowheads="1"/>
          </p:cNvSpPr>
          <p:nvPr/>
        </p:nvSpPr>
        <p:spPr bwMode="auto">
          <a:xfrm>
            <a:off x="381000" y="3840163"/>
            <a:ext cx="3162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n-US" sz="3200"/>
              <a:t>Any Questions ?</a:t>
            </a:r>
            <a:endParaRPr lang="en-US" sz="3600"/>
          </a:p>
        </p:txBody>
      </p:sp>
    </p:spTree>
    <p:extLst>
      <p:ext uri="{BB962C8B-B14F-4D97-AF65-F5344CB8AC3E}">
        <p14:creationId xmlns:p14="http://schemas.microsoft.com/office/powerpoint/2010/main" val="55824792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457200" y="152400"/>
            <a:ext cx="8229600" cy="1139825"/>
          </a:xfrm>
        </p:spPr>
        <p:txBody>
          <a:bodyPr/>
          <a:lstStyle/>
          <a:p>
            <a:pPr eaLnBrk="1" hangingPunct="1"/>
            <a:r>
              <a:rPr lang="en-US" sz="4000" smtClean="0">
                <a:solidFill>
                  <a:srgbClr val="000000"/>
                </a:solidFill>
                <a:effectLst/>
                <a:ea typeface="ＭＳ Ｐゴシック" pitchFamily="34" charset="-128"/>
              </a:rPr>
              <a:t>Mike Flack a pH Miracle </a:t>
            </a:r>
            <a:br>
              <a:rPr lang="en-US" sz="4000" smtClean="0">
                <a:solidFill>
                  <a:srgbClr val="000000"/>
                </a:solidFill>
                <a:effectLst/>
                <a:ea typeface="ＭＳ Ｐゴシック" pitchFamily="34" charset="-128"/>
              </a:rPr>
            </a:br>
            <a:r>
              <a:rPr lang="en-US" sz="4000" smtClean="0">
                <a:solidFill>
                  <a:srgbClr val="000000"/>
                </a:solidFill>
                <a:effectLst/>
                <a:ea typeface="ＭＳ Ｐゴシック" pitchFamily="34" charset="-128"/>
              </a:rPr>
              <a:t>for Healthy Weight Loss</a:t>
            </a:r>
          </a:p>
        </p:txBody>
      </p:sp>
      <p:pic>
        <p:nvPicPr>
          <p:cNvPr id="26627" name="Picture 3" descr="MikeFlack3"/>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06700" y="1600200"/>
            <a:ext cx="3746500" cy="50292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60503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p:txBody>
          <a:bodyPr/>
          <a:lstStyle/>
          <a:p>
            <a:pPr eaLnBrk="1" hangingPunct="1">
              <a:defRPr/>
            </a:pPr>
            <a:r>
              <a:rPr lang="en-GB" smtClean="0">
                <a:solidFill>
                  <a:srgbClr val="008000"/>
                </a:solidFill>
                <a:latin typeface="Arial Unicode MS" pitchFamily="34" charset="-128"/>
                <a:ea typeface="ＭＳ Ｐゴシック" pitchFamily="34" charset="-128"/>
              </a:rPr>
              <a:t>Greens Are the Way to Go</a:t>
            </a:r>
          </a:p>
        </p:txBody>
      </p:sp>
      <p:sp>
        <p:nvSpPr>
          <p:cNvPr id="87043" name="Rectangle 3"/>
          <p:cNvSpPr>
            <a:spLocks noGrp="1" noRot="1" noChangeArrowheads="1"/>
          </p:cNvSpPr>
          <p:nvPr>
            <p:ph type="body" idx="1"/>
          </p:nvPr>
        </p:nvSpPr>
        <p:spPr/>
        <p:txBody>
          <a:bodyPr/>
          <a:lstStyle/>
          <a:p>
            <a:pPr eaLnBrk="1" hangingPunct="1">
              <a:lnSpc>
                <a:spcPct val="90000"/>
              </a:lnSpc>
              <a:defRPr/>
            </a:pPr>
            <a:r>
              <a:rPr lang="en-GB" smtClean="0">
                <a:latin typeface="Arial Unicode MS" pitchFamily="34" charset="-128"/>
                <a:ea typeface="ＭＳ Ｐゴシック" pitchFamily="34" charset="-128"/>
              </a:rPr>
              <a:t>Powdered grass and green salads/veggies have the same structure as blood, and therefore cleanse and feed/build your blood</a:t>
            </a:r>
          </a:p>
          <a:p>
            <a:pPr eaLnBrk="1" hangingPunct="1">
              <a:lnSpc>
                <a:spcPct val="90000"/>
              </a:lnSpc>
              <a:defRPr/>
            </a:pPr>
            <a:r>
              <a:rPr lang="en-GB" smtClean="0">
                <a:latin typeface="Arial Unicode MS" pitchFamily="34" charset="-128"/>
                <a:ea typeface="ＭＳ Ｐゴシック" pitchFamily="34" charset="-128"/>
              </a:rPr>
              <a:t>They also have a very high energy rating, or megahertz – 250 MHz</a:t>
            </a:r>
          </a:p>
          <a:p>
            <a:pPr eaLnBrk="1" hangingPunct="1">
              <a:lnSpc>
                <a:spcPct val="90000"/>
              </a:lnSpc>
              <a:defRPr/>
            </a:pPr>
            <a:r>
              <a:rPr lang="en-GB" smtClean="0">
                <a:latin typeface="Arial Unicode MS" pitchFamily="34" charset="-128"/>
                <a:ea typeface="ＭＳ Ｐゴシック" pitchFamily="34" charset="-128"/>
              </a:rPr>
              <a:t>Death begins at 50 MHz</a:t>
            </a:r>
          </a:p>
          <a:p>
            <a:pPr eaLnBrk="1" hangingPunct="1">
              <a:lnSpc>
                <a:spcPct val="90000"/>
              </a:lnSpc>
              <a:defRPr/>
            </a:pPr>
            <a:r>
              <a:rPr lang="en-GB" smtClean="0">
                <a:latin typeface="Arial Unicode MS" pitchFamily="34" charset="-128"/>
                <a:ea typeface="ＭＳ Ｐゴシック" pitchFamily="34" charset="-128"/>
              </a:rPr>
              <a:t>Hamburger/bacon is equivalent to 3 MHz</a:t>
            </a:r>
          </a:p>
          <a:p>
            <a:pPr eaLnBrk="1" hangingPunct="1">
              <a:lnSpc>
                <a:spcPct val="90000"/>
              </a:lnSpc>
              <a:defRPr/>
            </a:pPr>
            <a:r>
              <a:rPr lang="en-GB" smtClean="0">
                <a:latin typeface="Arial Unicode MS" pitchFamily="34" charset="-128"/>
                <a:ea typeface="ＭＳ Ｐゴシック" pitchFamily="34" charset="-128"/>
              </a:rPr>
              <a:t>Cancer starts at 62 MHz and a urine pH of 5.5 or less!</a:t>
            </a:r>
          </a:p>
        </p:txBody>
      </p:sp>
    </p:spTree>
    <p:extLst>
      <p:ext uri="{BB962C8B-B14F-4D97-AF65-F5344CB8AC3E}">
        <p14:creationId xmlns:p14="http://schemas.microsoft.com/office/powerpoint/2010/main" val="87433742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supergre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836613"/>
            <a:ext cx="7515225" cy="570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1009650" y="304800"/>
            <a:ext cx="699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a:latin typeface="Arial Unicode MS" pitchFamily="34" charset="-128"/>
              </a:rPr>
              <a:t>A Jar of Greens – 250 mHz – this puts light &amp; energy into your body</a:t>
            </a:r>
            <a:endParaRPr lang="en-US">
              <a:latin typeface="Arial Unicode MS" pitchFamily="34" charset="-128"/>
            </a:endParaRPr>
          </a:p>
        </p:txBody>
      </p:sp>
    </p:spTree>
    <p:extLst>
      <p:ext uri="{BB962C8B-B14F-4D97-AF65-F5344CB8AC3E}">
        <p14:creationId xmlns:p14="http://schemas.microsoft.com/office/powerpoint/2010/main" val="550303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box(out)">
                                      <p:cBhvr>
                                        <p:cTn id="7" dur="500"/>
                                        <p:tgtEl>
                                          <p:spTgt spid="91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a:xfrm>
            <a:off x="457200" y="0"/>
            <a:ext cx="8229600" cy="1139825"/>
          </a:xfrm>
        </p:spPr>
        <p:txBody>
          <a:bodyPr/>
          <a:lstStyle/>
          <a:p>
            <a:pPr eaLnBrk="1" hangingPunct="1"/>
            <a:r>
              <a:rPr lang="en-US" sz="5400" smtClean="0">
                <a:solidFill>
                  <a:srgbClr val="000000"/>
                </a:solidFill>
                <a:effectLst/>
                <a:ea typeface="ＭＳ Ｐゴシック" pitchFamily="34" charset="-128"/>
              </a:rPr>
              <a:t>Eat Right for Life</a:t>
            </a:r>
          </a:p>
        </p:txBody>
      </p:sp>
      <p:pic>
        <p:nvPicPr>
          <p:cNvPr id="4099" name="Picture 3" descr="Kona#3"/>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3400" y="1219200"/>
            <a:ext cx="4038600" cy="3028950"/>
          </a:xfrm>
          <a:noFill/>
          <a:extLst>
            <a:ext uri="{909E8E84-426E-40DD-AFC4-6F175D3DCCD1}">
              <a14:hiddenFill xmlns:a14="http://schemas.microsoft.com/office/drawing/2010/main">
                <a:solidFill>
                  <a:srgbClr val="FFFFFF"/>
                </a:solidFill>
              </a14:hiddenFill>
            </a:ext>
          </a:extLst>
        </p:spPr>
      </p:pic>
      <p:pic>
        <p:nvPicPr>
          <p:cNvPr id="181252" name="Picture 4" descr="Back to House of Health 2 Front Cove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37125" y="1219200"/>
            <a:ext cx="3902075" cy="5105400"/>
          </a:xfrm>
        </p:spPr>
      </p:pic>
      <p:sp>
        <p:nvSpPr>
          <p:cNvPr id="4101" name="Text Box 5"/>
          <p:cNvSpPr txBox="1">
            <a:spLocks noChangeArrowheads="1"/>
          </p:cNvSpPr>
          <p:nvPr/>
        </p:nvSpPr>
        <p:spPr bwMode="auto">
          <a:xfrm>
            <a:off x="517525" y="4611688"/>
            <a:ext cx="41671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sz="2400"/>
              <a:t>Focus on green foods, green </a:t>
            </a:r>
          </a:p>
          <a:p>
            <a:pPr algn="ctr"/>
            <a:r>
              <a:rPr lang="en-US" sz="2400"/>
              <a:t>drinks and healthy fats!</a:t>
            </a:r>
          </a:p>
        </p:txBody>
      </p:sp>
    </p:spTree>
    <p:extLst>
      <p:ext uri="{BB962C8B-B14F-4D97-AF65-F5344CB8AC3E}">
        <p14:creationId xmlns:p14="http://schemas.microsoft.com/office/powerpoint/2010/main" val="1791951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1252"/>
                                        </p:tgtEl>
                                        <p:attrNameLst>
                                          <p:attrName>style.visibility</p:attrName>
                                        </p:attrNameLst>
                                      </p:cBhvr>
                                      <p:to>
                                        <p:strVal val="visible"/>
                                      </p:to>
                                    </p:set>
                                    <p:animEffect transition="in" filter="fade">
                                      <p:cBhvr>
                                        <p:cTn id="7" dur="2000"/>
                                        <p:tgtEl>
                                          <p:spTgt spid="181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81000" y="1447800"/>
            <a:ext cx="8534400" cy="5105400"/>
          </a:xfrm>
          <a:prstGeom prst="rect">
            <a:avLst/>
          </a:prstGeom>
          <a:solidFill>
            <a:srgbClr val="FFFFFF"/>
          </a:solidFill>
          <a:ln w="9525">
            <a:solidFill>
              <a:schemeClr val="tx1"/>
            </a:solidFill>
            <a:miter lim="800000"/>
            <a:headEnd/>
            <a:tailEnd/>
          </a:ln>
        </p:spPr>
        <p:txBody>
          <a:bodyPr wrap="none" anchor="ctr"/>
          <a:lstStyle/>
          <a:p>
            <a:endParaRPr lang="en-US"/>
          </a:p>
        </p:txBody>
      </p:sp>
      <p:sp>
        <p:nvSpPr>
          <p:cNvPr id="182275" name="Rectangle 3"/>
          <p:cNvSpPr>
            <a:spLocks noGrp="1" noRot="1" noChangeArrowheads="1"/>
          </p:cNvSpPr>
          <p:nvPr>
            <p:ph type="title" sz="quarter"/>
          </p:nvPr>
        </p:nvSpPr>
        <p:spPr/>
        <p:txBody>
          <a:bodyPr/>
          <a:lstStyle/>
          <a:p>
            <a:pPr eaLnBrk="1" hangingPunct="1">
              <a:defRPr/>
            </a:pPr>
            <a:endParaRPr lang="en-US" smtClean="0">
              <a:ea typeface="+mj-ea"/>
              <a:cs typeface="+mj-cs"/>
            </a:endParaRPr>
          </a:p>
        </p:txBody>
      </p:sp>
      <p:pic>
        <p:nvPicPr>
          <p:cNvPr id="182276" name="Picture 4" descr="PH SCALE"/>
          <p:cNvPicPr>
            <a:picLocks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801688" y="1600200"/>
            <a:ext cx="7427912" cy="4856163"/>
          </a:xfrm>
          <a:noFill/>
          <a:extLst>
            <a:ext uri="{909E8E84-426E-40DD-AFC4-6F175D3DCCD1}">
              <a14:hiddenFill xmlns:a14="http://schemas.microsoft.com/office/drawing/2010/main">
                <a:solidFill>
                  <a:srgbClr val="FFFFFF"/>
                </a:solidFill>
              </a14:hiddenFill>
            </a:ext>
          </a:extLst>
        </p:spPr>
      </p:pic>
      <p:pic>
        <p:nvPicPr>
          <p:cNvPr id="182277" name="Picture 5" descr="fat man"/>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62000" y="2590800"/>
            <a:ext cx="3048000" cy="3865563"/>
          </a:xfrm>
          <a:noFill/>
          <a:extLst>
            <a:ext uri="{909E8E84-426E-40DD-AFC4-6F175D3DCCD1}">
              <a14:hiddenFill xmlns:a14="http://schemas.microsoft.com/office/drawing/2010/main">
                <a:solidFill>
                  <a:srgbClr val="FFFFFF"/>
                </a:solidFill>
              </a14:hiddenFill>
            </a:ext>
          </a:extLst>
        </p:spPr>
      </p:pic>
      <p:pic>
        <p:nvPicPr>
          <p:cNvPr id="182278" name="Picture 6" descr="woman doing yoga 121"/>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657600" y="1524000"/>
            <a:ext cx="2230438" cy="5084763"/>
          </a:xfrm>
          <a:noFill/>
          <a:extLst>
            <a:ext uri="{909E8E84-426E-40DD-AFC4-6F175D3DCCD1}">
              <a14:hiddenFill xmlns:a14="http://schemas.microsoft.com/office/drawing/2010/main">
                <a:solidFill>
                  <a:srgbClr val="FFFFFF"/>
                </a:solidFill>
              </a14:hiddenFill>
            </a:ext>
          </a:extLst>
        </p:spPr>
      </p:pic>
      <p:sp>
        <p:nvSpPr>
          <p:cNvPr id="182279" name="Rectangle 7"/>
          <p:cNvSpPr>
            <a:spLocks noChangeArrowheads="1"/>
          </p:cNvSpPr>
          <p:nvPr/>
        </p:nvSpPr>
        <p:spPr bwMode="auto">
          <a:xfrm>
            <a:off x="304800" y="228600"/>
            <a:ext cx="8534400" cy="1143000"/>
          </a:xfrm>
          <a:prstGeom prst="rect">
            <a:avLst/>
          </a:prstGeom>
          <a:gradFill rotWithShape="1">
            <a:gsLst>
              <a:gs pos="0">
                <a:srgbClr val="FF9900"/>
              </a:gs>
              <a:gs pos="100000">
                <a:srgbClr val="CC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3200">
                <a:solidFill>
                  <a:srgbClr val="000000"/>
                </a:solidFill>
                <a:latin typeface="Arial Unicode MS" pitchFamily="34" charset="-128"/>
              </a:rPr>
              <a:t>REPLACE ACID FOOD AND DRINKS WITH </a:t>
            </a:r>
            <a:r>
              <a:rPr lang="en-US" sz="3200">
                <a:latin typeface="Arial Unicode MS" pitchFamily="34" charset="-128"/>
              </a:rPr>
              <a:t>ALKALINE</a:t>
            </a:r>
            <a:r>
              <a:rPr lang="en-US" sz="3200">
                <a:solidFill>
                  <a:srgbClr val="000000"/>
                </a:solidFill>
                <a:latin typeface="Arial Unicode MS" pitchFamily="34" charset="-128"/>
              </a:rPr>
              <a:t> FOOD AND DRINK CHOICES</a:t>
            </a:r>
          </a:p>
        </p:txBody>
      </p:sp>
      <p:pic>
        <p:nvPicPr>
          <p:cNvPr id="182280" name="Picture 8" descr="woman exercising 32"/>
          <p:cNvPicPr>
            <a:picLocks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6400800" y="1447800"/>
            <a:ext cx="1870075" cy="493236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270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82279"/>
                                        </p:tgtEl>
                                        <p:attrNameLst>
                                          <p:attrName>style.visibility</p:attrName>
                                        </p:attrNameLst>
                                      </p:cBhvr>
                                      <p:to>
                                        <p:strVal val="visible"/>
                                      </p:to>
                                    </p:set>
                                    <p:anim calcmode="lin" valueType="num">
                                      <p:cBhvr>
                                        <p:cTn id="7" dur="1000" fill="hold"/>
                                        <p:tgtEl>
                                          <p:spTgt spid="182279"/>
                                        </p:tgtEl>
                                        <p:attrNameLst>
                                          <p:attrName>ppt_w</p:attrName>
                                        </p:attrNameLst>
                                      </p:cBhvr>
                                      <p:tavLst>
                                        <p:tav tm="0">
                                          <p:val>
                                            <p:fltVal val="0"/>
                                          </p:val>
                                        </p:tav>
                                        <p:tav tm="100000">
                                          <p:val>
                                            <p:strVal val="#ppt_w"/>
                                          </p:val>
                                        </p:tav>
                                      </p:tavLst>
                                    </p:anim>
                                    <p:anim calcmode="lin" valueType="num">
                                      <p:cBhvr>
                                        <p:cTn id="8" dur="1000" fill="hold"/>
                                        <p:tgtEl>
                                          <p:spTgt spid="182279"/>
                                        </p:tgtEl>
                                        <p:attrNameLst>
                                          <p:attrName>ppt_h</p:attrName>
                                        </p:attrNameLst>
                                      </p:cBhvr>
                                      <p:tavLst>
                                        <p:tav tm="0">
                                          <p:val>
                                            <p:fltVal val="0"/>
                                          </p:val>
                                        </p:tav>
                                        <p:tav tm="100000">
                                          <p:val>
                                            <p:strVal val="#ppt_h"/>
                                          </p:val>
                                        </p:tav>
                                      </p:tavLst>
                                    </p:anim>
                                    <p:anim calcmode="lin" valueType="num">
                                      <p:cBhvr>
                                        <p:cTn id="9" dur="1000" fill="hold"/>
                                        <p:tgtEl>
                                          <p:spTgt spid="182279"/>
                                        </p:tgtEl>
                                        <p:attrNameLst>
                                          <p:attrName>style.rotation</p:attrName>
                                        </p:attrNameLst>
                                      </p:cBhvr>
                                      <p:tavLst>
                                        <p:tav tm="0">
                                          <p:val>
                                            <p:fltVal val="90"/>
                                          </p:val>
                                        </p:tav>
                                        <p:tav tm="100000">
                                          <p:val>
                                            <p:fltVal val="0"/>
                                          </p:val>
                                        </p:tav>
                                      </p:tavLst>
                                    </p:anim>
                                    <p:animEffect transition="in" filter="fade">
                                      <p:cBhvr>
                                        <p:cTn id="10" dur="1000"/>
                                        <p:tgtEl>
                                          <p:spTgt spid="18227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82276"/>
                                        </p:tgtEl>
                                        <p:attrNameLst>
                                          <p:attrName>style.visibility</p:attrName>
                                        </p:attrNameLst>
                                      </p:cBhvr>
                                      <p:to>
                                        <p:strVal val="visible"/>
                                      </p:to>
                                    </p:set>
                                    <p:anim calcmode="lin" valueType="num">
                                      <p:cBhvr>
                                        <p:cTn id="15" dur="2000" fill="hold"/>
                                        <p:tgtEl>
                                          <p:spTgt spid="182276"/>
                                        </p:tgtEl>
                                        <p:attrNameLst>
                                          <p:attrName>ppt_w</p:attrName>
                                        </p:attrNameLst>
                                      </p:cBhvr>
                                      <p:tavLst>
                                        <p:tav tm="0">
                                          <p:val>
                                            <p:fltVal val="0"/>
                                          </p:val>
                                        </p:tav>
                                        <p:tav tm="100000">
                                          <p:val>
                                            <p:strVal val="#ppt_w"/>
                                          </p:val>
                                        </p:tav>
                                      </p:tavLst>
                                    </p:anim>
                                    <p:anim calcmode="lin" valueType="num">
                                      <p:cBhvr>
                                        <p:cTn id="16" dur="2000" fill="hold"/>
                                        <p:tgtEl>
                                          <p:spTgt spid="182276"/>
                                        </p:tgtEl>
                                        <p:attrNameLst>
                                          <p:attrName>ppt_h</p:attrName>
                                        </p:attrNameLst>
                                      </p:cBhvr>
                                      <p:tavLst>
                                        <p:tav tm="0">
                                          <p:val>
                                            <p:fltVal val="0"/>
                                          </p:val>
                                        </p:tav>
                                        <p:tav tm="100000">
                                          <p:val>
                                            <p:strVal val="#ppt_h"/>
                                          </p:val>
                                        </p:tav>
                                      </p:tavLst>
                                    </p:anim>
                                    <p:anim calcmode="lin" valueType="num">
                                      <p:cBhvr>
                                        <p:cTn id="17" dur="2000" fill="hold"/>
                                        <p:tgtEl>
                                          <p:spTgt spid="182276"/>
                                        </p:tgtEl>
                                        <p:attrNameLst>
                                          <p:attrName>style.rotation</p:attrName>
                                        </p:attrNameLst>
                                      </p:cBhvr>
                                      <p:tavLst>
                                        <p:tav tm="0">
                                          <p:val>
                                            <p:fltVal val="90"/>
                                          </p:val>
                                        </p:tav>
                                        <p:tav tm="100000">
                                          <p:val>
                                            <p:fltVal val="0"/>
                                          </p:val>
                                        </p:tav>
                                      </p:tavLst>
                                    </p:anim>
                                    <p:animEffect transition="in" filter="fade">
                                      <p:cBhvr>
                                        <p:cTn id="18" dur="2000"/>
                                        <p:tgtEl>
                                          <p:spTgt spid="18227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82277"/>
                                        </p:tgtEl>
                                        <p:attrNameLst>
                                          <p:attrName>style.visibility</p:attrName>
                                        </p:attrNameLst>
                                      </p:cBhvr>
                                      <p:to>
                                        <p:strVal val="visible"/>
                                      </p:to>
                                    </p:set>
                                    <p:animEffect transition="in" filter="fade">
                                      <p:cBhvr>
                                        <p:cTn id="23" dur="2000"/>
                                        <p:tgtEl>
                                          <p:spTgt spid="18227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1" presetClass="entr" presetSubtype="0" fill="hold" nodeType="clickEffect">
                                  <p:stCondLst>
                                    <p:cond delay="0"/>
                                  </p:stCondLst>
                                  <p:iterate type="lt">
                                    <p:tmPct val="5000"/>
                                  </p:iterate>
                                  <p:childTnLst>
                                    <p:set>
                                      <p:cBhvr>
                                        <p:cTn id="27" dur="1" fill="hold">
                                          <p:stCondLst>
                                            <p:cond delay="0"/>
                                          </p:stCondLst>
                                        </p:cTn>
                                        <p:tgtEl>
                                          <p:spTgt spid="182278"/>
                                        </p:tgtEl>
                                        <p:attrNameLst>
                                          <p:attrName>style.visibility</p:attrName>
                                        </p:attrNameLst>
                                      </p:cBhvr>
                                      <p:to>
                                        <p:strVal val="visible"/>
                                      </p:to>
                                    </p:set>
                                    <p:anim calcmode="lin" valueType="num">
                                      <p:cBhvr>
                                        <p:cTn id="28" dur="2000" fill="hold"/>
                                        <p:tgtEl>
                                          <p:spTgt spid="182278"/>
                                        </p:tgtEl>
                                        <p:attrNameLst>
                                          <p:attrName>ppt_w</p:attrName>
                                        </p:attrNameLst>
                                      </p:cBhvr>
                                      <p:tavLst>
                                        <p:tav tm="0">
                                          <p:val>
                                            <p:fltVal val="0"/>
                                          </p:val>
                                        </p:tav>
                                        <p:tav tm="100000">
                                          <p:val>
                                            <p:strVal val="#ppt_w"/>
                                          </p:val>
                                        </p:tav>
                                      </p:tavLst>
                                    </p:anim>
                                    <p:anim calcmode="lin" valueType="num">
                                      <p:cBhvr>
                                        <p:cTn id="29" dur="2000" fill="hold"/>
                                        <p:tgtEl>
                                          <p:spTgt spid="182278"/>
                                        </p:tgtEl>
                                        <p:attrNameLst>
                                          <p:attrName>ppt_h</p:attrName>
                                        </p:attrNameLst>
                                      </p:cBhvr>
                                      <p:tavLst>
                                        <p:tav tm="0">
                                          <p:val>
                                            <p:fltVal val="0"/>
                                          </p:val>
                                        </p:tav>
                                        <p:tav tm="100000">
                                          <p:val>
                                            <p:strVal val="#ppt_h"/>
                                          </p:val>
                                        </p:tav>
                                      </p:tavLst>
                                    </p:anim>
                                    <p:anim calcmode="lin" valueType="num">
                                      <p:cBhvr>
                                        <p:cTn id="30" dur="2000" fill="hold"/>
                                        <p:tgtEl>
                                          <p:spTgt spid="182278"/>
                                        </p:tgtEl>
                                        <p:attrNameLst>
                                          <p:attrName>style.rotation</p:attrName>
                                        </p:attrNameLst>
                                      </p:cBhvr>
                                      <p:tavLst>
                                        <p:tav tm="0">
                                          <p:val>
                                            <p:fltVal val="90"/>
                                          </p:val>
                                        </p:tav>
                                        <p:tav tm="100000">
                                          <p:val>
                                            <p:fltVal val="0"/>
                                          </p:val>
                                        </p:tav>
                                      </p:tavLst>
                                    </p:anim>
                                    <p:animEffect transition="in" filter="fade">
                                      <p:cBhvr>
                                        <p:cTn id="31" dur="2000"/>
                                        <p:tgtEl>
                                          <p:spTgt spid="18227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1" presetClass="entr" presetSubtype="0" fill="hold" nodeType="clickEffect">
                                  <p:stCondLst>
                                    <p:cond delay="0"/>
                                  </p:stCondLst>
                                  <p:iterate type="lt">
                                    <p:tmPct val="5000"/>
                                  </p:iterate>
                                  <p:childTnLst>
                                    <p:set>
                                      <p:cBhvr>
                                        <p:cTn id="35" dur="1" fill="hold">
                                          <p:stCondLst>
                                            <p:cond delay="0"/>
                                          </p:stCondLst>
                                        </p:cTn>
                                        <p:tgtEl>
                                          <p:spTgt spid="182280"/>
                                        </p:tgtEl>
                                        <p:attrNameLst>
                                          <p:attrName>style.visibility</p:attrName>
                                        </p:attrNameLst>
                                      </p:cBhvr>
                                      <p:to>
                                        <p:strVal val="visible"/>
                                      </p:to>
                                    </p:set>
                                    <p:anim calcmode="lin" valueType="num">
                                      <p:cBhvr>
                                        <p:cTn id="36" dur="2000" fill="hold"/>
                                        <p:tgtEl>
                                          <p:spTgt spid="182280"/>
                                        </p:tgtEl>
                                        <p:attrNameLst>
                                          <p:attrName>ppt_w</p:attrName>
                                        </p:attrNameLst>
                                      </p:cBhvr>
                                      <p:tavLst>
                                        <p:tav tm="0">
                                          <p:val>
                                            <p:fltVal val="0"/>
                                          </p:val>
                                        </p:tav>
                                        <p:tav tm="100000">
                                          <p:val>
                                            <p:strVal val="#ppt_w"/>
                                          </p:val>
                                        </p:tav>
                                      </p:tavLst>
                                    </p:anim>
                                    <p:anim calcmode="lin" valueType="num">
                                      <p:cBhvr>
                                        <p:cTn id="37" dur="2000" fill="hold"/>
                                        <p:tgtEl>
                                          <p:spTgt spid="182280"/>
                                        </p:tgtEl>
                                        <p:attrNameLst>
                                          <p:attrName>ppt_h</p:attrName>
                                        </p:attrNameLst>
                                      </p:cBhvr>
                                      <p:tavLst>
                                        <p:tav tm="0">
                                          <p:val>
                                            <p:fltVal val="0"/>
                                          </p:val>
                                        </p:tav>
                                        <p:tav tm="100000">
                                          <p:val>
                                            <p:strVal val="#ppt_h"/>
                                          </p:val>
                                        </p:tav>
                                      </p:tavLst>
                                    </p:anim>
                                    <p:anim calcmode="lin" valueType="num">
                                      <p:cBhvr>
                                        <p:cTn id="38" dur="2000" fill="hold"/>
                                        <p:tgtEl>
                                          <p:spTgt spid="182280"/>
                                        </p:tgtEl>
                                        <p:attrNameLst>
                                          <p:attrName>style.rotation</p:attrName>
                                        </p:attrNameLst>
                                      </p:cBhvr>
                                      <p:tavLst>
                                        <p:tav tm="0">
                                          <p:val>
                                            <p:fltVal val="90"/>
                                          </p:val>
                                        </p:tav>
                                        <p:tav tm="100000">
                                          <p:val>
                                            <p:fltVal val="0"/>
                                          </p:val>
                                        </p:tav>
                                      </p:tavLst>
                                    </p:anim>
                                    <p:animEffect transition="in" filter="fade">
                                      <p:cBhvr>
                                        <p:cTn id="39" dur="2000"/>
                                        <p:tgtEl>
                                          <p:spTgt spid="18228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xit" presetSubtype="0" fill="hold" nodeType="clickEffect">
                                  <p:stCondLst>
                                    <p:cond delay="0"/>
                                  </p:stCondLst>
                                  <p:iterate type="lt">
                                    <p:tmPct val="0"/>
                                  </p:iterate>
                                  <p:childTnLst>
                                    <p:animEffect transition="out" filter="fade">
                                      <p:cBhvr>
                                        <p:cTn id="43" dur="2000"/>
                                        <p:tgtEl>
                                          <p:spTgt spid="182276"/>
                                        </p:tgtEl>
                                      </p:cBhvr>
                                    </p:animEffect>
                                    <p:set>
                                      <p:cBhvr>
                                        <p:cTn id="44" dur="1" fill="hold">
                                          <p:stCondLst>
                                            <p:cond delay="1999"/>
                                          </p:stCondLst>
                                        </p:cTn>
                                        <p:tgtEl>
                                          <p:spTgt spid="1822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0"/>
            <a:ext cx="8510588" cy="990600"/>
          </a:xfrm>
        </p:spPr>
        <p:txBody>
          <a:bodyPr/>
          <a:lstStyle/>
          <a:p>
            <a:r>
              <a:rPr lang="en-US" smtClean="0">
                <a:solidFill>
                  <a:schemeClr val="tx1"/>
                </a:solidFill>
                <a:ea typeface="ＭＳ Ｐゴシック" pitchFamily="34" charset="-128"/>
              </a:rPr>
              <a:t>Alkalizing Hypothermia Therapy</a:t>
            </a:r>
          </a:p>
        </p:txBody>
      </p:sp>
      <p:pic>
        <p:nvPicPr>
          <p:cNvPr id="49154" name="Content Placeholder 7" descr="imagesCABENVXJ.jpg"/>
          <p:cNvPicPr>
            <a:picLocks noGrp="1" noChangeAspect="1"/>
          </p:cNvPicPr>
          <p:nvPr>
            <p:ph idx="1"/>
          </p:nvPr>
        </p:nvPicPr>
        <p:blipFill>
          <a:blip r:embed="rId2" cstate="print"/>
          <a:srcRect/>
          <a:stretch>
            <a:fillRect/>
          </a:stretch>
        </p:blipFill>
        <p:spPr>
          <a:xfrm>
            <a:off x="965200" y="1047750"/>
            <a:ext cx="7188200" cy="5581650"/>
          </a:xfr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rrowheads="1"/>
          </p:cNvSpPr>
          <p:nvPr>
            <p:ph type="title"/>
          </p:nvPr>
        </p:nvSpPr>
        <p:spPr>
          <a:xfrm>
            <a:off x="457200" y="-152400"/>
            <a:ext cx="8229600" cy="990600"/>
          </a:xfrm>
        </p:spPr>
        <p:txBody>
          <a:bodyPr/>
          <a:lstStyle/>
          <a:p>
            <a:pPr eaLnBrk="1" hangingPunct="1">
              <a:defRPr/>
            </a:pPr>
            <a:r>
              <a:rPr lang="en-US" smtClean="0">
                <a:solidFill>
                  <a:schemeClr val="tx1"/>
                </a:solidFill>
                <a:ea typeface="ＭＳ Ｐゴシック" pitchFamily="34" charset="-128"/>
              </a:rPr>
              <a:t>Eclipse – Black Panther</a:t>
            </a:r>
          </a:p>
        </p:txBody>
      </p:sp>
      <p:sp>
        <p:nvSpPr>
          <p:cNvPr id="184323" name="Rectangle 3"/>
          <p:cNvSpPr>
            <a:spLocks noGrp="1" noRot="1" noChangeArrowheads="1"/>
          </p:cNvSpPr>
          <p:nvPr>
            <p:ph type="body" sz="half" idx="1"/>
          </p:nvPr>
        </p:nvSpPr>
        <p:spPr>
          <a:xfrm>
            <a:off x="457200" y="838200"/>
            <a:ext cx="4038600" cy="2895600"/>
          </a:xfrm>
        </p:spPr>
        <p:txBody>
          <a:bodyPr/>
          <a:lstStyle/>
          <a:p>
            <a:pPr eaLnBrk="1" hangingPunct="1">
              <a:lnSpc>
                <a:spcPct val="90000"/>
              </a:lnSpc>
              <a:defRPr/>
            </a:pPr>
            <a:r>
              <a:rPr lang="en-US" sz="2800" smtClean="0">
                <a:ea typeface="ＭＳ Ｐゴシック" pitchFamily="34" charset="-128"/>
              </a:rPr>
              <a:t>16  years old</a:t>
            </a:r>
          </a:p>
          <a:p>
            <a:pPr eaLnBrk="1" hangingPunct="1">
              <a:lnSpc>
                <a:spcPct val="90000"/>
              </a:lnSpc>
              <a:defRPr/>
            </a:pPr>
            <a:r>
              <a:rPr lang="en-US" sz="2800" smtClean="0">
                <a:ea typeface="ＭＳ Ｐゴシック" pitchFamily="34" charset="-128"/>
              </a:rPr>
              <a:t>150 lbs.</a:t>
            </a:r>
          </a:p>
          <a:p>
            <a:pPr eaLnBrk="1" hangingPunct="1">
              <a:lnSpc>
                <a:spcPct val="90000"/>
              </a:lnSpc>
              <a:defRPr/>
            </a:pPr>
            <a:r>
              <a:rPr lang="en-US" sz="2800" smtClean="0">
                <a:ea typeface="ＭＳ Ｐゴシック" pitchFamily="34" charset="-128"/>
              </a:rPr>
              <a:t>Colon Cancer</a:t>
            </a:r>
          </a:p>
          <a:p>
            <a:pPr eaLnBrk="1" hangingPunct="1">
              <a:lnSpc>
                <a:spcPct val="90000"/>
              </a:lnSpc>
              <a:defRPr/>
            </a:pPr>
            <a:r>
              <a:rPr lang="en-US" sz="2800" smtClean="0">
                <a:ea typeface="ＭＳ Ｐゴシック" pitchFamily="34" charset="-128"/>
              </a:rPr>
              <a:t>Green foods and drinks.</a:t>
            </a:r>
          </a:p>
          <a:p>
            <a:pPr eaLnBrk="1" hangingPunct="1">
              <a:lnSpc>
                <a:spcPct val="90000"/>
              </a:lnSpc>
              <a:defRPr/>
            </a:pPr>
            <a:r>
              <a:rPr lang="en-US" sz="2800" smtClean="0">
                <a:ea typeface="ＭＳ Ｐゴシック" pitchFamily="34" charset="-128"/>
              </a:rPr>
              <a:t>Healthy blood profile</a:t>
            </a:r>
          </a:p>
        </p:txBody>
      </p:sp>
      <p:pic>
        <p:nvPicPr>
          <p:cNvPr id="6148" name="Picture 4" descr="Out of Africa0016"/>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648200" y="781050"/>
            <a:ext cx="3581400" cy="2686050"/>
          </a:xfrm>
          <a:noFill/>
          <a:extLst>
            <a:ext uri="{909E8E84-426E-40DD-AFC4-6F175D3DCCD1}">
              <a14:hiddenFill xmlns:a14="http://schemas.microsoft.com/office/drawing/2010/main">
                <a:solidFill>
                  <a:srgbClr val="FFFFFF"/>
                </a:solidFill>
              </a14:hiddenFill>
            </a:ext>
          </a:extLst>
        </p:spPr>
      </p:pic>
      <p:pic>
        <p:nvPicPr>
          <p:cNvPr id="6149" name="Picture 5" descr="Center Cluster Bowel Inflammation"/>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04800" y="3657600"/>
            <a:ext cx="2743200" cy="2057400"/>
          </a:xfrm>
          <a:noFill/>
          <a:extLst>
            <a:ext uri="{909E8E84-426E-40DD-AFC4-6F175D3DCCD1}">
              <a14:hiddenFill xmlns:a14="http://schemas.microsoft.com/office/drawing/2010/main">
                <a:solidFill>
                  <a:srgbClr val="FFFFFF"/>
                </a:solidFill>
              </a14:hiddenFill>
            </a:ext>
          </a:extLst>
        </p:spPr>
      </p:pic>
      <p:pic>
        <p:nvPicPr>
          <p:cNvPr id="6150" name="Picture 6" descr="Acid Cyrstals and yea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6576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descr="Hypercoagulated Blood 10 15 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6576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8"/>
          <p:cNvSpPr txBox="1">
            <a:spLocks noChangeArrowheads="1"/>
          </p:cNvSpPr>
          <p:nvPr/>
        </p:nvSpPr>
        <p:spPr bwMode="auto">
          <a:xfrm>
            <a:off x="593725" y="5294313"/>
            <a:ext cx="116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solidFill>
                  <a:schemeClr val="bg2"/>
                </a:solidFill>
              </a:rPr>
              <a:t>July 2003</a:t>
            </a:r>
          </a:p>
        </p:txBody>
      </p:sp>
      <p:sp>
        <p:nvSpPr>
          <p:cNvPr id="6153" name="Text Box 9"/>
          <p:cNvSpPr txBox="1">
            <a:spLocks noChangeArrowheads="1"/>
          </p:cNvSpPr>
          <p:nvPr/>
        </p:nvSpPr>
        <p:spPr bwMode="auto">
          <a:xfrm>
            <a:off x="3489325" y="5294313"/>
            <a:ext cx="116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solidFill>
                  <a:schemeClr val="bg2"/>
                </a:solidFill>
              </a:rPr>
              <a:t>July 2003</a:t>
            </a:r>
          </a:p>
        </p:txBody>
      </p:sp>
      <p:sp>
        <p:nvSpPr>
          <p:cNvPr id="6154" name="Text Box 10"/>
          <p:cNvSpPr txBox="1">
            <a:spLocks noChangeArrowheads="1"/>
          </p:cNvSpPr>
          <p:nvPr/>
        </p:nvSpPr>
        <p:spPr bwMode="auto">
          <a:xfrm>
            <a:off x="6661150" y="5257800"/>
            <a:ext cx="156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t>October 2003</a:t>
            </a:r>
          </a:p>
        </p:txBody>
      </p:sp>
    </p:spTree>
    <p:extLst>
      <p:ext uri="{BB962C8B-B14F-4D97-AF65-F5344CB8AC3E}">
        <p14:creationId xmlns:p14="http://schemas.microsoft.com/office/powerpoint/2010/main" val="597178393"/>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rrowheads="1"/>
          </p:cNvSpPr>
          <p:nvPr>
            <p:ph type="title"/>
          </p:nvPr>
        </p:nvSpPr>
        <p:spPr>
          <a:xfrm>
            <a:off x="457200" y="0"/>
            <a:ext cx="8229600" cy="838200"/>
          </a:xfrm>
        </p:spPr>
        <p:txBody>
          <a:bodyPr/>
          <a:lstStyle/>
          <a:p>
            <a:pPr eaLnBrk="1" hangingPunct="1">
              <a:defRPr/>
            </a:pPr>
            <a:r>
              <a:rPr lang="en-US" smtClean="0">
                <a:solidFill>
                  <a:schemeClr val="tx1"/>
                </a:solidFill>
                <a:ea typeface="ＭＳ Ｐゴシック" pitchFamily="34" charset="-128"/>
              </a:rPr>
              <a:t>Calvin – Bengal Tiger</a:t>
            </a:r>
          </a:p>
        </p:txBody>
      </p:sp>
      <p:sp>
        <p:nvSpPr>
          <p:cNvPr id="185347" name="Rectangle 3"/>
          <p:cNvSpPr>
            <a:spLocks noGrp="1" noRot="1" noChangeArrowheads="1"/>
          </p:cNvSpPr>
          <p:nvPr>
            <p:ph type="body" sz="half" idx="1"/>
          </p:nvPr>
        </p:nvSpPr>
        <p:spPr>
          <a:xfrm>
            <a:off x="228600" y="914400"/>
            <a:ext cx="4038600" cy="2895600"/>
          </a:xfrm>
        </p:spPr>
        <p:txBody>
          <a:bodyPr/>
          <a:lstStyle/>
          <a:p>
            <a:pPr eaLnBrk="1" hangingPunct="1">
              <a:defRPr/>
            </a:pPr>
            <a:r>
              <a:rPr lang="en-US" sz="2800" smtClean="0">
                <a:ea typeface="ＭＳ Ｐゴシック" pitchFamily="34" charset="-128"/>
              </a:rPr>
              <a:t>12 years old</a:t>
            </a:r>
          </a:p>
          <a:p>
            <a:pPr eaLnBrk="1" hangingPunct="1">
              <a:defRPr/>
            </a:pPr>
            <a:r>
              <a:rPr lang="en-US" sz="2800" smtClean="0">
                <a:ea typeface="ＭＳ Ｐゴシック" pitchFamily="34" charset="-128"/>
              </a:rPr>
              <a:t>450 lbs.</a:t>
            </a:r>
          </a:p>
          <a:p>
            <a:pPr eaLnBrk="1" hangingPunct="1">
              <a:defRPr/>
            </a:pPr>
            <a:r>
              <a:rPr lang="en-US" sz="2800" smtClean="0">
                <a:ea typeface="ＭＳ Ｐゴシック" pitchFamily="34" charset="-128"/>
              </a:rPr>
              <a:t>Liver Stress</a:t>
            </a:r>
          </a:p>
          <a:p>
            <a:pPr eaLnBrk="1" hangingPunct="1">
              <a:defRPr/>
            </a:pPr>
            <a:r>
              <a:rPr lang="en-US" sz="2800" smtClean="0">
                <a:ea typeface="ＭＳ Ｐゴシック" pitchFamily="34" charset="-128"/>
              </a:rPr>
              <a:t>Eating more green foods and drinks.</a:t>
            </a:r>
          </a:p>
        </p:txBody>
      </p:sp>
      <p:pic>
        <p:nvPicPr>
          <p:cNvPr id="7172" name="Picture 4" descr="Calvin"/>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725988" y="914400"/>
            <a:ext cx="3960812" cy="2627313"/>
          </a:xfrm>
          <a:noFill/>
          <a:extLst>
            <a:ext uri="{909E8E84-426E-40DD-AFC4-6F175D3DCCD1}">
              <a14:hiddenFill xmlns:a14="http://schemas.microsoft.com/office/drawing/2010/main">
                <a:solidFill>
                  <a:srgbClr val="FFFFFF"/>
                </a:solidFill>
              </a14:hiddenFill>
            </a:ext>
          </a:extLst>
        </p:spPr>
      </p:pic>
      <p:pic>
        <p:nvPicPr>
          <p:cNvPr id="7173" name="Picture 5" descr="liver stress 1"/>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33400" y="3748088"/>
            <a:ext cx="3810000" cy="2874962"/>
          </a:xfrm>
          <a:noFill/>
          <a:extLst>
            <a:ext uri="{909E8E84-426E-40DD-AFC4-6F175D3DCCD1}">
              <a14:hiddenFill xmlns:a14="http://schemas.microsoft.com/office/drawing/2010/main">
                <a:solidFill>
                  <a:srgbClr val="FFFFFF"/>
                </a:solidFill>
              </a14:hiddenFill>
            </a:ext>
          </a:extLst>
        </p:spPr>
      </p:pic>
      <p:pic>
        <p:nvPicPr>
          <p:cNvPr id="7174" name="Picture 6" descr="Second Blood 10 15 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7338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 Box 7"/>
          <p:cNvSpPr txBox="1">
            <a:spLocks noChangeArrowheads="1"/>
          </p:cNvSpPr>
          <p:nvPr/>
        </p:nvSpPr>
        <p:spPr bwMode="auto">
          <a:xfrm>
            <a:off x="1606550" y="5805488"/>
            <a:ext cx="189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t>Before July 2003</a:t>
            </a:r>
          </a:p>
        </p:txBody>
      </p:sp>
      <p:sp>
        <p:nvSpPr>
          <p:cNvPr id="7176" name="Text Box 8"/>
          <p:cNvSpPr txBox="1">
            <a:spLocks noChangeArrowheads="1"/>
          </p:cNvSpPr>
          <p:nvPr/>
        </p:nvSpPr>
        <p:spPr bwMode="auto">
          <a:xfrm>
            <a:off x="5962650" y="5805488"/>
            <a:ext cx="211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t>After October 2003</a:t>
            </a:r>
          </a:p>
        </p:txBody>
      </p:sp>
    </p:spTree>
    <p:extLst>
      <p:ext uri="{BB962C8B-B14F-4D97-AF65-F5344CB8AC3E}">
        <p14:creationId xmlns:p14="http://schemas.microsoft.com/office/powerpoint/2010/main" val="877135385"/>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152400" y="0"/>
            <a:ext cx="8839200" cy="914400"/>
          </a:xfrm>
        </p:spPr>
        <p:txBody>
          <a:bodyPr/>
          <a:lstStyle/>
          <a:p>
            <a:pPr eaLnBrk="1" hangingPunct="1"/>
            <a:r>
              <a:rPr lang="en-US" sz="4000" smtClean="0">
                <a:solidFill>
                  <a:schemeClr val="tx1"/>
                </a:solidFill>
                <a:effectLst/>
                <a:ea typeface="ＭＳ Ｐゴシック" pitchFamily="34" charset="-128"/>
              </a:rPr>
              <a:t>Dairy is a Major Contributor to Acidity</a:t>
            </a:r>
          </a:p>
        </p:txBody>
      </p:sp>
      <p:pic>
        <p:nvPicPr>
          <p:cNvPr id="8195" name="Picture 3" descr="scan0049"/>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30750" y="914400"/>
            <a:ext cx="4149725" cy="5715000"/>
          </a:xfrm>
          <a:noFill/>
          <a:extLst>
            <a:ext uri="{909E8E84-426E-40DD-AFC4-6F175D3DCCD1}">
              <a14:hiddenFill xmlns:a14="http://schemas.microsoft.com/office/drawing/2010/main">
                <a:solidFill>
                  <a:srgbClr val="FFFFFF"/>
                </a:solidFill>
              </a14:hiddenFill>
            </a:ext>
          </a:extLst>
        </p:spPr>
      </p:pic>
      <p:pic>
        <p:nvPicPr>
          <p:cNvPr id="8196" name="Picture 4" descr="scan0021"/>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9550" y="914400"/>
            <a:ext cx="4362450" cy="5715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77419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a:xfrm>
            <a:off x="457200" y="152400"/>
            <a:ext cx="8229600" cy="1139825"/>
          </a:xfrm>
        </p:spPr>
        <p:txBody>
          <a:bodyPr/>
          <a:lstStyle/>
          <a:p>
            <a:pPr eaLnBrk="1" hangingPunct="1"/>
            <a:r>
              <a:rPr lang="en-US" sz="4000" smtClean="0">
                <a:solidFill>
                  <a:srgbClr val="000000"/>
                </a:solidFill>
                <a:effectLst/>
                <a:ea typeface="ＭＳ Ｐゴシック" pitchFamily="34" charset="-128"/>
              </a:rPr>
              <a:t>Animal Flesh is Never </a:t>
            </a:r>
            <a:br>
              <a:rPr lang="en-US" sz="4000" smtClean="0">
                <a:solidFill>
                  <a:srgbClr val="000000"/>
                </a:solidFill>
                <a:effectLst/>
                <a:ea typeface="ＭＳ Ｐゴシック" pitchFamily="34" charset="-128"/>
              </a:rPr>
            </a:br>
            <a:r>
              <a:rPr lang="en-US" sz="4000" smtClean="0">
                <a:solidFill>
                  <a:srgbClr val="000000"/>
                </a:solidFill>
                <a:effectLst/>
                <a:ea typeface="ＭＳ Ｐゴシック" pitchFamily="34" charset="-128"/>
              </a:rPr>
              <a:t>Completely Digested</a:t>
            </a:r>
          </a:p>
        </p:txBody>
      </p:sp>
      <p:sp>
        <p:nvSpPr>
          <p:cNvPr id="187395" name="Rectangle 3"/>
          <p:cNvSpPr>
            <a:spLocks noGrp="1" noRot="1" noChangeArrowheads="1"/>
          </p:cNvSpPr>
          <p:nvPr>
            <p:ph type="body" sz="half" idx="1"/>
          </p:nvPr>
        </p:nvSpPr>
        <p:spPr>
          <a:xfrm>
            <a:off x="301625" y="1676400"/>
            <a:ext cx="4191000" cy="4422775"/>
          </a:xfrm>
        </p:spPr>
        <p:txBody>
          <a:bodyPr/>
          <a:lstStyle/>
          <a:p>
            <a:pPr eaLnBrk="1" hangingPunct="1">
              <a:defRPr/>
            </a:pPr>
            <a:r>
              <a:rPr lang="en-US" sz="2400" smtClean="0">
                <a:ea typeface="ＭＳ Ｐゴシック" pitchFamily="34" charset="-128"/>
              </a:rPr>
              <a:t>Animal flesh including beef, chicken, turkey, and pork leaves the stomach partially undigested compromising the small and the large bowel. </a:t>
            </a:r>
          </a:p>
        </p:txBody>
      </p:sp>
      <p:pic>
        <p:nvPicPr>
          <p:cNvPr id="9220" name="Picture 4" descr="Slide 1-108"/>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838200" y="4038600"/>
            <a:ext cx="3276600" cy="2536825"/>
          </a:xfrm>
          <a:noFill/>
          <a:extLst>
            <a:ext uri="{909E8E84-426E-40DD-AFC4-6F175D3DCCD1}">
              <a14:hiddenFill xmlns:a14="http://schemas.microsoft.com/office/drawing/2010/main">
                <a:solidFill>
                  <a:srgbClr val="FFFFFF"/>
                </a:solidFill>
              </a14:hiddenFill>
            </a:ext>
          </a:extLst>
        </p:spPr>
      </p:pic>
      <p:pic>
        <p:nvPicPr>
          <p:cNvPr id="9221" name="Picture 5" descr="Slide 2-13"/>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919663" y="1447800"/>
            <a:ext cx="3462337" cy="51816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46041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rrowheads="1"/>
          </p:cNvSpPr>
          <p:nvPr>
            <p:ph type="title"/>
          </p:nvPr>
        </p:nvSpPr>
        <p:spPr>
          <a:xfrm>
            <a:off x="0" y="125413"/>
            <a:ext cx="9144000" cy="1627187"/>
          </a:xfrm>
        </p:spPr>
        <p:txBody>
          <a:bodyPr/>
          <a:lstStyle/>
          <a:p>
            <a:pPr eaLnBrk="1" hangingPunct="1">
              <a:defRPr/>
            </a:pPr>
            <a:r>
              <a:rPr lang="en-US" sz="3600" b="1" smtClean="0">
                <a:solidFill>
                  <a:schemeClr val="tx1"/>
                </a:solidFill>
                <a:effectLst/>
                <a:ea typeface="ＭＳ Ｐゴシック" pitchFamily="34" charset="-128"/>
              </a:rPr>
              <a:t>Here</a:t>
            </a:r>
            <a:r>
              <a:rPr lang="ja-JP" altLang="en-US" sz="3600" b="1" smtClean="0">
                <a:solidFill>
                  <a:schemeClr val="tx1"/>
                </a:solidFill>
                <a:effectLst/>
                <a:ea typeface="ＭＳ Ｐゴシック" pitchFamily="34" charset="-128"/>
              </a:rPr>
              <a:t>’</a:t>
            </a:r>
            <a:r>
              <a:rPr lang="en-US" altLang="ja-JP" sz="3600" b="1" smtClean="0">
                <a:solidFill>
                  <a:schemeClr val="tx1"/>
                </a:solidFill>
                <a:effectLst/>
                <a:ea typeface="ＭＳ Ｐゴシック" pitchFamily="34" charset="-128"/>
              </a:rPr>
              <a:t>s your blood before and after </a:t>
            </a:r>
            <a:br>
              <a:rPr lang="en-US" altLang="ja-JP" sz="3600" b="1" smtClean="0">
                <a:solidFill>
                  <a:schemeClr val="tx1"/>
                </a:solidFill>
                <a:effectLst/>
                <a:ea typeface="ＭＳ Ｐゴシック" pitchFamily="34" charset="-128"/>
              </a:rPr>
            </a:br>
            <a:r>
              <a:rPr lang="en-US" altLang="ja-JP" sz="3600" b="1" smtClean="0">
                <a:solidFill>
                  <a:schemeClr val="tx1"/>
                </a:solidFill>
                <a:effectLst/>
                <a:ea typeface="ＭＳ Ｐゴシック" pitchFamily="34" charset="-128"/>
              </a:rPr>
              <a:t>eating heavy acidic proteins from beef, chicken, turkey, eggs, and/or pork.</a:t>
            </a:r>
            <a:r>
              <a:rPr lang="en-US" altLang="ja-JP" sz="4000" smtClean="0">
                <a:ea typeface="ＭＳ Ｐゴシック" pitchFamily="34" charset="-128"/>
              </a:rPr>
              <a:t> </a:t>
            </a:r>
            <a:endParaRPr lang="en-US" sz="4000" smtClean="0">
              <a:ea typeface="ＭＳ Ｐゴシック" pitchFamily="34" charset="-128"/>
            </a:endParaRPr>
          </a:p>
        </p:txBody>
      </p:sp>
      <p:pic>
        <p:nvPicPr>
          <p:cNvPr id="10243" name="Picture 3" descr="RBC's Healthy Form"/>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65213" y="1981200"/>
            <a:ext cx="3259137" cy="4343400"/>
          </a:xfrm>
        </p:spPr>
      </p:pic>
      <p:pic>
        <p:nvPicPr>
          <p:cNvPr id="10244" name="Picture 4" descr="RBC Stacking with Y Form Yeas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6800" y="1981200"/>
            <a:ext cx="3259138" cy="4343400"/>
          </a:xfrm>
        </p:spPr>
      </p:pic>
      <p:sp>
        <p:nvSpPr>
          <p:cNvPr id="10245" name="Text Box 5"/>
          <p:cNvSpPr txBox="1">
            <a:spLocks noChangeArrowheads="1"/>
          </p:cNvSpPr>
          <p:nvPr/>
        </p:nvSpPr>
        <p:spPr bwMode="auto">
          <a:xfrm>
            <a:off x="1676400" y="6338888"/>
            <a:ext cx="211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t>Before eating meat</a:t>
            </a:r>
          </a:p>
        </p:txBody>
      </p:sp>
      <p:sp>
        <p:nvSpPr>
          <p:cNvPr id="10246" name="Text Box 6"/>
          <p:cNvSpPr txBox="1">
            <a:spLocks noChangeArrowheads="1"/>
          </p:cNvSpPr>
          <p:nvPr/>
        </p:nvSpPr>
        <p:spPr bwMode="auto">
          <a:xfrm>
            <a:off x="5105400" y="6338888"/>
            <a:ext cx="2743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t>1 hour after eating meat</a:t>
            </a:r>
          </a:p>
        </p:txBody>
      </p:sp>
    </p:spTree>
    <p:extLst>
      <p:ext uri="{BB962C8B-B14F-4D97-AF65-F5344CB8AC3E}">
        <p14:creationId xmlns:p14="http://schemas.microsoft.com/office/powerpoint/2010/main" val="2358313147"/>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xfrm>
            <a:off x="457200" y="0"/>
            <a:ext cx="8229600" cy="990600"/>
          </a:xfrm>
        </p:spPr>
        <p:txBody>
          <a:bodyPr/>
          <a:lstStyle/>
          <a:p>
            <a:pPr eaLnBrk="1" hangingPunct="1"/>
            <a:r>
              <a:rPr lang="en-US" sz="3600" smtClean="0">
                <a:solidFill>
                  <a:schemeClr val="tx1"/>
                </a:solidFill>
                <a:effectLst/>
                <a:ea typeface="ＭＳ Ｐゴシック" pitchFamily="34" charset="-128"/>
              </a:rPr>
              <a:t>Undigested Proteins in the Small Bowel</a:t>
            </a:r>
          </a:p>
        </p:txBody>
      </p:sp>
      <p:pic>
        <p:nvPicPr>
          <p:cNvPr id="11267" name="Picture 3" descr="Prostate Cancer and Bowels 111503"/>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724400" y="1143000"/>
            <a:ext cx="4114800" cy="5486400"/>
          </a:xfrm>
          <a:noFill/>
          <a:extLst>
            <a:ext uri="{909E8E84-426E-40DD-AFC4-6F175D3DCCD1}">
              <a14:hiddenFill xmlns:a14="http://schemas.microsoft.com/office/drawing/2010/main">
                <a:solidFill>
                  <a:srgbClr val="FFFFFF"/>
                </a:solidFill>
              </a14:hiddenFill>
            </a:ext>
          </a:extLst>
        </p:spPr>
      </p:pic>
      <p:pic>
        <p:nvPicPr>
          <p:cNvPr id="11268" name="Picture 4" descr="Healthy Blood Profile in 1st layer Center 111503"/>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09550" y="1143000"/>
            <a:ext cx="4171950" cy="5562600"/>
          </a:xfrm>
          <a:noFill/>
          <a:extLst>
            <a:ext uri="{909E8E84-426E-40DD-AFC4-6F175D3DCCD1}">
              <a14:hiddenFill xmlns:a14="http://schemas.microsoft.com/office/drawing/2010/main">
                <a:solidFill>
                  <a:srgbClr val="FFFFFF"/>
                </a:solidFill>
              </a14:hiddenFill>
            </a:ext>
          </a:extLst>
        </p:spPr>
      </p:pic>
      <p:sp>
        <p:nvSpPr>
          <p:cNvPr id="11269" name="Text Box 5"/>
          <p:cNvSpPr txBox="1">
            <a:spLocks noChangeArrowheads="1"/>
          </p:cNvSpPr>
          <p:nvPr/>
        </p:nvSpPr>
        <p:spPr bwMode="auto">
          <a:xfrm>
            <a:off x="365125" y="5980113"/>
            <a:ext cx="280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t>Normal Coagulated Blood</a:t>
            </a:r>
          </a:p>
        </p:txBody>
      </p:sp>
      <p:sp>
        <p:nvSpPr>
          <p:cNvPr id="11270" name="Text Box 6"/>
          <p:cNvSpPr txBox="1">
            <a:spLocks noChangeArrowheads="1"/>
          </p:cNvSpPr>
          <p:nvPr/>
        </p:nvSpPr>
        <p:spPr bwMode="auto">
          <a:xfrm>
            <a:off x="4784725" y="5980113"/>
            <a:ext cx="4044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solidFill>
                  <a:srgbClr val="000000"/>
                </a:solidFill>
              </a:rPr>
              <a:t>Abnormal Hypocoagulated Blood from</a:t>
            </a:r>
          </a:p>
          <a:p>
            <a:r>
              <a:rPr lang="en-US">
                <a:solidFill>
                  <a:srgbClr val="000000"/>
                </a:solidFill>
              </a:rPr>
              <a:t>eating animal flesh!</a:t>
            </a:r>
          </a:p>
        </p:txBody>
      </p:sp>
    </p:spTree>
    <p:extLst>
      <p:ext uri="{BB962C8B-B14F-4D97-AF65-F5344CB8AC3E}">
        <p14:creationId xmlns:p14="http://schemas.microsoft.com/office/powerpoint/2010/main" val="333130536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rrowheads="1"/>
          </p:cNvSpPr>
          <p:nvPr>
            <p:ph type="title"/>
          </p:nvPr>
        </p:nvSpPr>
        <p:spPr/>
        <p:txBody>
          <a:bodyPr/>
          <a:lstStyle/>
          <a:p>
            <a:pPr eaLnBrk="1" hangingPunct="1">
              <a:defRPr/>
            </a:pPr>
            <a:r>
              <a:rPr lang="en-US" smtClean="0">
                <a:solidFill>
                  <a:schemeClr val="tx1"/>
                </a:solidFill>
                <a:ea typeface="ＭＳ Ｐゴシック" pitchFamily="34" charset="-128"/>
              </a:rPr>
              <a:t>The China Project</a:t>
            </a:r>
          </a:p>
        </p:txBody>
      </p:sp>
      <p:sp>
        <p:nvSpPr>
          <p:cNvPr id="124931" name="Rectangle 3"/>
          <p:cNvSpPr>
            <a:spLocks noGrp="1" noRot="1" noChangeArrowheads="1"/>
          </p:cNvSpPr>
          <p:nvPr>
            <p:ph type="body" idx="1"/>
          </p:nvPr>
        </p:nvSpPr>
        <p:spPr>
          <a:xfrm>
            <a:off x="304800" y="1524000"/>
            <a:ext cx="8540750" cy="4876800"/>
          </a:xfrm>
        </p:spPr>
        <p:txBody>
          <a:bodyPr/>
          <a:lstStyle/>
          <a:p>
            <a:pPr eaLnBrk="1" hangingPunct="1">
              <a:defRPr/>
            </a:pPr>
            <a:r>
              <a:rPr lang="en-US" sz="2800" smtClean="0">
                <a:ea typeface="ＭＳ Ｐゴシック" pitchFamily="34" charset="-128"/>
              </a:rPr>
              <a:t>A study looking at the rates of over 50 diseases in rural China vs. the US</a:t>
            </a:r>
          </a:p>
          <a:p>
            <a:pPr eaLnBrk="1" hangingPunct="1">
              <a:defRPr/>
            </a:pPr>
            <a:r>
              <a:rPr lang="en-US" sz="2800" smtClean="0">
                <a:ea typeface="ＭＳ Ｐゴシック" pitchFamily="34" charset="-128"/>
              </a:rPr>
              <a:t>Fat intake was twice as high in the US</a:t>
            </a:r>
          </a:p>
          <a:p>
            <a:pPr eaLnBrk="1" hangingPunct="1">
              <a:defRPr/>
            </a:pPr>
            <a:r>
              <a:rPr lang="en-US" sz="2800" smtClean="0">
                <a:ea typeface="ＭＳ Ｐゴシック" pitchFamily="34" charset="-128"/>
              </a:rPr>
              <a:t>Fiber intake was three times lower in the US</a:t>
            </a:r>
          </a:p>
          <a:p>
            <a:pPr eaLnBrk="1" hangingPunct="1">
              <a:defRPr/>
            </a:pPr>
            <a:r>
              <a:rPr lang="en-US" sz="2800" smtClean="0">
                <a:ea typeface="ＭＳ Ｐゴシック" pitchFamily="34" charset="-128"/>
              </a:rPr>
              <a:t>Animal protein intake was 90% higher in the US</a:t>
            </a:r>
          </a:p>
          <a:p>
            <a:pPr eaLnBrk="1" hangingPunct="1">
              <a:defRPr/>
            </a:pPr>
            <a:r>
              <a:rPr lang="en-US" sz="2800" smtClean="0">
                <a:ea typeface="ＭＳ Ｐゴシック" pitchFamily="34" charset="-128"/>
              </a:rPr>
              <a:t>Heart disease death rate was 16.7 fold greater for men and 5.6 fold greater for women in the US</a:t>
            </a:r>
          </a:p>
          <a:p>
            <a:pPr eaLnBrk="1" hangingPunct="1">
              <a:defRPr/>
            </a:pPr>
            <a:r>
              <a:rPr lang="en-US" sz="2800" smtClean="0">
                <a:ea typeface="ＭＳ Ｐゴシック" pitchFamily="34" charset="-128"/>
              </a:rPr>
              <a:t>Other diseases were also higher in the US: cancer, osteoporosis and diabetes</a:t>
            </a:r>
          </a:p>
        </p:txBody>
      </p:sp>
    </p:spTree>
    <p:extLst>
      <p:ext uri="{BB962C8B-B14F-4D97-AF65-F5344CB8AC3E}">
        <p14:creationId xmlns:p14="http://schemas.microsoft.com/office/powerpoint/2010/main" val="414652841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UT0014"/>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209800" y="228600"/>
            <a:ext cx="4819650" cy="64008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157081"/>
      </p:ext>
    </p:extLst>
  </p:cSld>
  <p:clrMapOvr>
    <a:masterClrMapping/>
  </p:clrMapOvr>
  <p:transition>
    <p:random/>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a:xfrm>
            <a:off x="468313" y="0"/>
            <a:ext cx="8229600" cy="908050"/>
          </a:xfrm>
        </p:spPr>
        <p:txBody>
          <a:bodyPr/>
          <a:lstStyle/>
          <a:p>
            <a:pPr eaLnBrk="1" hangingPunct="1">
              <a:defRPr/>
            </a:pPr>
            <a:r>
              <a:rPr lang="en-GB" smtClean="0">
                <a:solidFill>
                  <a:schemeClr val="tx1"/>
                </a:solidFill>
                <a:latin typeface="Arial Unicode MS" pitchFamily="34" charset="-128"/>
                <a:ea typeface="ＭＳ Ｐゴシック" pitchFamily="34" charset="-128"/>
              </a:rPr>
              <a:t>Energy of food</a:t>
            </a:r>
          </a:p>
        </p:txBody>
      </p:sp>
      <p:pic>
        <p:nvPicPr>
          <p:cNvPr id="89091" name="Picture 3" descr="hambur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836613"/>
            <a:ext cx="7013575"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4"/>
          <p:cNvSpPr txBox="1">
            <a:spLocks noChangeArrowheads="1"/>
          </p:cNvSpPr>
          <p:nvPr/>
        </p:nvSpPr>
        <p:spPr bwMode="auto">
          <a:xfrm>
            <a:off x="3622675" y="6240463"/>
            <a:ext cx="2228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a:latin typeface="Arial Unicode MS" pitchFamily="34" charset="-128"/>
              </a:rPr>
              <a:t>Hamburger – 3 mHz</a:t>
            </a:r>
            <a:endParaRPr lang="en-US">
              <a:latin typeface="Arial Unicode MS" pitchFamily="34" charset="-128"/>
            </a:endParaRPr>
          </a:p>
        </p:txBody>
      </p:sp>
    </p:spTree>
    <p:extLst>
      <p:ext uri="{BB962C8B-B14F-4D97-AF65-F5344CB8AC3E}">
        <p14:creationId xmlns:p14="http://schemas.microsoft.com/office/powerpoint/2010/main" val="1349509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89091"/>
                                        </p:tgtEl>
                                        <p:attrNameLst>
                                          <p:attrName>style.visibility</p:attrName>
                                        </p:attrNameLst>
                                      </p:cBhvr>
                                      <p:to>
                                        <p:strVal val="visible"/>
                                      </p:to>
                                    </p:set>
                                    <p:animEffect transition="in" filter="box(out)">
                                      <p:cBhvr>
                                        <p:cTn id="7" dur="500"/>
                                        <p:tgtEl>
                                          <p:spTgt spid="89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spr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620713"/>
            <a:ext cx="7867650" cy="600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p:cNvSpPr txBox="1">
            <a:spLocks noChangeArrowheads="1"/>
          </p:cNvSpPr>
          <p:nvPr/>
        </p:nvSpPr>
        <p:spPr bwMode="auto">
          <a:xfrm>
            <a:off x="2711450" y="114300"/>
            <a:ext cx="3498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a:latin typeface="Arial Unicode MS" pitchFamily="34" charset="-128"/>
              </a:rPr>
              <a:t>A Living Lentil Sprout – 150 mHz</a:t>
            </a:r>
            <a:endParaRPr lang="en-US">
              <a:latin typeface="Arial Unicode MS" pitchFamily="34" charset="-128"/>
            </a:endParaRPr>
          </a:p>
        </p:txBody>
      </p:sp>
    </p:spTree>
    <p:extLst>
      <p:ext uri="{BB962C8B-B14F-4D97-AF65-F5344CB8AC3E}">
        <p14:creationId xmlns:p14="http://schemas.microsoft.com/office/powerpoint/2010/main" val="2727075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box(out)">
                                      <p:cBhvr>
                                        <p:cTn id="7" dur="500"/>
                                        <p:tgtEl>
                                          <p:spTgt spid="90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chemeClr val="tx1"/>
                </a:solidFill>
                <a:ea typeface="ＭＳ Ｐゴシック" pitchFamily="34" charset="-128"/>
              </a:rPr>
              <a:t>Alkalizing Hydrotherapy with Mineral Salts</a:t>
            </a:r>
          </a:p>
        </p:txBody>
      </p:sp>
      <p:pic>
        <p:nvPicPr>
          <p:cNvPr id="50178" name="Content Placeholder 6" descr="hydrotherapy.jpg"/>
          <p:cNvPicPr>
            <a:picLocks noGrp="1" noChangeAspect="1"/>
          </p:cNvPicPr>
          <p:nvPr>
            <p:ph sz="half" idx="1"/>
          </p:nvPr>
        </p:nvPicPr>
        <p:blipFill>
          <a:blip r:embed="rId2" cstate="print"/>
          <a:srcRect/>
          <a:stretch>
            <a:fillRect/>
          </a:stretch>
        </p:blipFill>
        <p:spPr>
          <a:xfrm>
            <a:off x="207963" y="1828800"/>
            <a:ext cx="4621212" cy="4343400"/>
          </a:xfrm>
        </p:spPr>
      </p:pic>
      <p:pic>
        <p:nvPicPr>
          <p:cNvPr id="50179" name="Content Placeholder 8" descr="imagesCAUYCXNU.jpg"/>
          <p:cNvPicPr>
            <a:picLocks noGrp="1" noChangeAspect="1"/>
          </p:cNvPicPr>
          <p:nvPr>
            <p:ph sz="half" idx="2"/>
          </p:nvPr>
        </p:nvPicPr>
        <p:blipFill>
          <a:blip r:embed="rId3" cstate="print"/>
          <a:srcRect/>
          <a:stretch>
            <a:fillRect/>
          </a:stretch>
        </p:blipFill>
        <p:spPr>
          <a:xfrm>
            <a:off x="5029200" y="1771650"/>
            <a:ext cx="3878263" cy="4781550"/>
          </a:xfrm>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p:cNvGrpSpPr>
            <a:grpSpLocks/>
          </p:cNvGrpSpPr>
          <p:nvPr/>
        </p:nvGrpSpPr>
        <p:grpSpPr bwMode="auto">
          <a:xfrm>
            <a:off x="6324600" y="228600"/>
            <a:ext cx="2667000" cy="6324600"/>
            <a:chOff x="3984" y="144"/>
            <a:chExt cx="1632" cy="3984"/>
          </a:xfrm>
        </p:grpSpPr>
        <p:pic>
          <p:nvPicPr>
            <p:cNvPr id="16392" name="Picture 3" descr="Nutrients are elect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 y="242"/>
              <a:ext cx="1479" cy="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4"/>
            <p:cNvSpPr>
              <a:spLocks noChangeArrowheads="1"/>
            </p:cNvSpPr>
            <p:nvPr/>
          </p:nvSpPr>
          <p:spPr bwMode="auto">
            <a:xfrm>
              <a:off x="3984" y="144"/>
              <a:ext cx="920" cy="5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6387" name="Group 5"/>
          <p:cNvGrpSpPr>
            <a:grpSpLocks/>
          </p:cNvGrpSpPr>
          <p:nvPr/>
        </p:nvGrpSpPr>
        <p:grpSpPr bwMode="auto">
          <a:xfrm>
            <a:off x="-457200" y="0"/>
            <a:ext cx="7467600" cy="1447800"/>
            <a:chOff x="2086" y="672"/>
            <a:chExt cx="2064" cy="336"/>
          </a:xfrm>
        </p:grpSpPr>
        <p:sp>
          <p:nvSpPr>
            <p:cNvPr id="16390" name="Rectangle 6"/>
            <p:cNvSpPr>
              <a:spLocks noChangeArrowheads="1"/>
            </p:cNvSpPr>
            <p:nvPr/>
          </p:nvSpPr>
          <p:spPr bwMode="auto">
            <a:xfrm>
              <a:off x="2256" y="720"/>
              <a:ext cx="1776" cy="24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5591" name="Rectangle 7"/>
            <p:cNvSpPr>
              <a:spLocks noChangeArrowheads="1"/>
            </p:cNvSpPr>
            <p:nvPr/>
          </p:nvSpPr>
          <p:spPr bwMode="auto">
            <a:xfrm>
              <a:off x="2086" y="672"/>
              <a:ext cx="2064" cy="336"/>
            </a:xfrm>
            <a:prstGeom prst="rect">
              <a:avLst/>
            </a:prstGeom>
            <a:noFill/>
            <a:ln w="9525">
              <a:noFill/>
              <a:miter lim="800000"/>
              <a:headEnd/>
              <a:tailEnd/>
            </a:ln>
            <a:effectLst/>
          </p:spPr>
          <p:txBody>
            <a:bodyPr/>
            <a:lstStyle/>
            <a:p>
              <a:pPr marL="342900" indent="-342900" algn="ctr">
                <a:spcBef>
                  <a:spcPct val="40000"/>
                </a:spcBef>
                <a:buClr>
                  <a:srgbClr val="CC6600"/>
                </a:buClr>
                <a:defRPr/>
              </a:pPr>
              <a:endParaRPr lang="en-US" sz="600" b="1">
                <a:latin typeface="Univers" pitchFamily="34" charset="0"/>
              </a:endParaRPr>
            </a:p>
            <a:p>
              <a:pPr marL="342900" indent="-342900" algn="ctr">
                <a:spcBef>
                  <a:spcPct val="40000"/>
                </a:spcBef>
                <a:buClr>
                  <a:srgbClr val="CC6600"/>
                </a:buClr>
                <a:defRPr/>
              </a:pPr>
              <a:r>
                <a:rPr lang="en-US" sz="4000" b="1">
                  <a:effectLst>
                    <a:outerShdw blurRad="38100" dist="38100" dir="2700000" algn="tl">
                      <a:srgbClr val="000000"/>
                    </a:outerShdw>
                  </a:effectLst>
                  <a:latin typeface="Univers" pitchFamily="34" charset="0"/>
                </a:rPr>
                <a:t> Nutrients are Electric</a:t>
              </a:r>
            </a:p>
          </p:txBody>
        </p:sp>
      </p:grpSp>
      <p:pic>
        <p:nvPicPr>
          <p:cNvPr id="16388" name="Picture 8" descr="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81200"/>
            <a:ext cx="5410200"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9"/>
          <p:cNvSpPr txBox="1">
            <a:spLocks noChangeArrowheads="1"/>
          </p:cNvSpPr>
          <p:nvPr/>
        </p:nvSpPr>
        <p:spPr bwMode="auto">
          <a:xfrm>
            <a:off x="7772400" y="228600"/>
            <a:ext cx="121920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endParaRPr lang="en-US">
              <a:latin typeface="Tahoma" pitchFamily="34" charset="0"/>
            </a:endParaRPr>
          </a:p>
        </p:txBody>
      </p:sp>
    </p:spTree>
    <p:extLst>
      <p:ext uri="{BB962C8B-B14F-4D97-AF65-F5344CB8AC3E}">
        <p14:creationId xmlns:p14="http://schemas.microsoft.com/office/powerpoint/2010/main" val="3471937865"/>
      </p:ext>
    </p:extLst>
  </p:cSld>
  <p:clrMapOvr>
    <a:masterClrMapping/>
  </p:clrMapOvr>
  <p:transition>
    <p:random/>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rrowheads="1"/>
          </p:cNvSpPr>
          <p:nvPr>
            <p:ph type="title"/>
          </p:nvPr>
        </p:nvSpPr>
        <p:spPr>
          <a:xfrm>
            <a:off x="457200" y="-152400"/>
            <a:ext cx="8229600" cy="1139825"/>
          </a:xfrm>
        </p:spPr>
        <p:txBody>
          <a:bodyPr/>
          <a:lstStyle/>
          <a:p>
            <a:pPr eaLnBrk="1" hangingPunct="1">
              <a:defRPr/>
            </a:pPr>
            <a:r>
              <a:rPr lang="en-US" smtClean="0">
                <a:solidFill>
                  <a:schemeClr val="tx1"/>
                </a:solidFill>
                <a:effectLst/>
                <a:ea typeface="ＭＳ Ｐゴシック" pitchFamily="34" charset="-128"/>
              </a:rPr>
              <a:t>Back to the House of Health</a:t>
            </a:r>
            <a:r>
              <a:rPr lang="en-US" smtClean="0">
                <a:ea typeface="ＭＳ Ｐゴシック" pitchFamily="34" charset="-128"/>
              </a:rPr>
              <a:t> </a:t>
            </a:r>
          </a:p>
        </p:txBody>
      </p:sp>
      <p:pic>
        <p:nvPicPr>
          <p:cNvPr id="17411" name="Picture 3" descr="HOUSE OF HEALTH PYRAMID"/>
          <p:cNvPicPr>
            <a:picLocks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531813" y="990600"/>
            <a:ext cx="3811587" cy="5562600"/>
          </a:xfrm>
          <a:noFill/>
          <a:extLst>
            <a:ext uri="{909E8E84-426E-40DD-AFC4-6F175D3DCCD1}">
              <a14:hiddenFill xmlns:a14="http://schemas.microsoft.com/office/drawing/2010/main">
                <a:solidFill>
                  <a:srgbClr val="FFFFFF"/>
                </a:solidFill>
              </a14:hiddenFill>
            </a:ext>
          </a:extLst>
        </p:spPr>
      </p:pic>
      <p:pic>
        <p:nvPicPr>
          <p:cNvPr id="17412" name="Picture 4" descr="Youngs Alone 01"/>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0450" y="990600"/>
            <a:ext cx="3714750" cy="55626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12793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Onion Flax Cracker"/>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3260725" y="3127375"/>
            <a:ext cx="1157288" cy="1612900"/>
          </a:xfrm>
        </p:spPr>
      </p:pic>
      <p:sp>
        <p:nvSpPr>
          <p:cNvPr id="197635" name="Rectangle 3"/>
          <p:cNvSpPr>
            <a:spLocks noGrp="1" noRot="1" noChangeArrowheads="1"/>
          </p:cNvSpPr>
          <p:nvPr>
            <p:ph type="title"/>
          </p:nvPr>
        </p:nvSpPr>
        <p:spPr>
          <a:xfrm>
            <a:off x="457200" y="0"/>
            <a:ext cx="8229600" cy="1139825"/>
          </a:xfrm>
        </p:spPr>
        <p:txBody>
          <a:bodyPr/>
          <a:lstStyle/>
          <a:p>
            <a:pPr eaLnBrk="1" hangingPunct="1"/>
            <a:r>
              <a:rPr lang="en-US" sz="6500" smtClean="0">
                <a:solidFill>
                  <a:schemeClr val="tx1"/>
                </a:solidFill>
                <a:effectLst/>
                <a:latin typeface="Dauphin" pitchFamily="18" charset="0"/>
                <a:ea typeface="ＭＳ Ｐゴシック" pitchFamily="34" charset="-128"/>
              </a:rPr>
              <a:t>Latest Research !</a:t>
            </a:r>
          </a:p>
        </p:txBody>
      </p:sp>
      <p:sp>
        <p:nvSpPr>
          <p:cNvPr id="197636" name="Rectangle 4"/>
          <p:cNvSpPr>
            <a:spLocks noGrp="1" noRot="1" noChangeArrowheads="1"/>
          </p:cNvSpPr>
          <p:nvPr>
            <p:ph type="body" sz="half" idx="3"/>
          </p:nvPr>
        </p:nvSpPr>
        <p:spPr>
          <a:xfrm>
            <a:off x="4651375" y="1219200"/>
            <a:ext cx="4035425" cy="4525963"/>
          </a:xfrm>
        </p:spPr>
        <p:txBody>
          <a:bodyPr/>
          <a:lstStyle/>
          <a:p>
            <a:pPr eaLnBrk="1" hangingPunct="1">
              <a:defRPr/>
            </a:pPr>
            <a:r>
              <a:rPr lang="en-US" sz="2400" smtClean="0">
                <a:ea typeface="ＭＳ Ｐゴシック" pitchFamily="34" charset="-128"/>
              </a:rPr>
              <a:t>God</a:t>
            </a:r>
            <a:r>
              <a:rPr lang="ja-JP" altLang="en-US" sz="2400" smtClean="0">
                <a:ea typeface="ＭＳ Ｐゴシック" pitchFamily="34" charset="-128"/>
              </a:rPr>
              <a:t>’</a:t>
            </a:r>
            <a:r>
              <a:rPr lang="en-US" altLang="ja-JP" sz="2400" smtClean="0">
                <a:ea typeface="ＭＳ Ｐゴシック" pitchFamily="34" charset="-128"/>
              </a:rPr>
              <a:t>s Butter: Avocado</a:t>
            </a:r>
          </a:p>
          <a:p>
            <a:pPr eaLnBrk="1" hangingPunct="1">
              <a:defRPr/>
            </a:pPr>
            <a:r>
              <a:rPr lang="en-US" sz="2400" smtClean="0">
                <a:ea typeface="ＭＳ Ｐゴシック" pitchFamily="34" charset="-128"/>
              </a:rPr>
              <a:t>The Awesome Tomato</a:t>
            </a:r>
          </a:p>
          <a:p>
            <a:pPr eaLnBrk="1" hangingPunct="1">
              <a:defRPr/>
            </a:pPr>
            <a:r>
              <a:rPr lang="en-US" sz="2400" smtClean="0">
                <a:ea typeface="ＭＳ Ｐゴシック" pitchFamily="34" charset="-128"/>
              </a:rPr>
              <a:t>Cuckoo for Coconuts</a:t>
            </a:r>
          </a:p>
          <a:p>
            <a:pPr eaLnBrk="1" hangingPunct="1">
              <a:defRPr/>
            </a:pPr>
            <a:r>
              <a:rPr lang="en-US" sz="2400" smtClean="0">
                <a:ea typeface="ＭＳ Ｐゴシック" pitchFamily="34" charset="-128"/>
              </a:rPr>
              <a:t>Onions/garlic</a:t>
            </a:r>
          </a:p>
          <a:p>
            <a:pPr eaLnBrk="1" hangingPunct="1">
              <a:defRPr/>
            </a:pPr>
            <a:r>
              <a:rPr lang="en-US" sz="2400" smtClean="0">
                <a:ea typeface="ＭＳ Ｐゴシック" pitchFamily="34" charset="-128"/>
              </a:rPr>
              <a:t>Cucumbers</a:t>
            </a:r>
          </a:p>
          <a:p>
            <a:pPr eaLnBrk="1" hangingPunct="1">
              <a:defRPr/>
            </a:pPr>
            <a:r>
              <a:rPr lang="en-US" sz="2400" smtClean="0">
                <a:ea typeface="ＭＳ Ｐゴシック" pitchFamily="34" charset="-128"/>
              </a:rPr>
              <a:t>Broccoli</a:t>
            </a:r>
          </a:p>
          <a:p>
            <a:pPr eaLnBrk="1" hangingPunct="1">
              <a:defRPr/>
            </a:pPr>
            <a:r>
              <a:rPr lang="en-US" sz="2400" smtClean="0">
                <a:ea typeface="ＭＳ Ｐゴシック" pitchFamily="34" charset="-128"/>
              </a:rPr>
              <a:t>Grasses/Sprouts</a:t>
            </a:r>
          </a:p>
          <a:p>
            <a:pPr eaLnBrk="1" hangingPunct="1">
              <a:defRPr/>
            </a:pPr>
            <a:r>
              <a:rPr lang="en-US" sz="2400" smtClean="0">
                <a:ea typeface="ＭＳ Ｐゴシック" pitchFamily="34" charset="-128"/>
              </a:rPr>
              <a:t>Real Salt</a:t>
            </a:r>
          </a:p>
        </p:txBody>
      </p:sp>
      <p:pic>
        <p:nvPicPr>
          <p:cNvPr id="197637" name="Picture 5" descr="avocado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1057275"/>
            <a:ext cx="162877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8" name="Picture 6" descr="avocadoe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143000"/>
            <a:ext cx="18288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9" name="Picture 7" descr="AvoRado Kid and light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495800"/>
            <a:ext cx="198120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40" name="Picture 8" descr="Broccol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5110163"/>
            <a:ext cx="2351088"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41" name="Picture 9" descr="cut cucumb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191000"/>
            <a:ext cx="2085975"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42" name="Picture 10" descr="Fruits &amp; Nuts 00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2819400"/>
            <a:ext cx="20113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43" name="Picture 11" descr="sliced coconu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9800" y="2514600"/>
            <a:ext cx="14509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44" name="Picture 12" descr="Sliced cucumber 00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7000" y="3962400"/>
            <a:ext cx="1981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45" name="Picture 13" descr="sliced tomat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95600" y="1828800"/>
            <a:ext cx="14255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37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97635"/>
                                        </p:tgtEl>
                                        <p:attrNameLst>
                                          <p:attrName>style.visibility</p:attrName>
                                        </p:attrNameLst>
                                      </p:cBhvr>
                                      <p:to>
                                        <p:strVal val="visible"/>
                                      </p:to>
                                    </p:set>
                                    <p:anim by="(-#ppt_w*2)" calcmode="lin" valueType="num">
                                      <p:cBhvr rctx="PPT">
                                        <p:cTn id="7" dur="250" autoRev="1" fill="hold">
                                          <p:stCondLst>
                                            <p:cond delay="0"/>
                                          </p:stCondLst>
                                        </p:cTn>
                                        <p:tgtEl>
                                          <p:spTgt spid="197635"/>
                                        </p:tgtEl>
                                        <p:attrNameLst>
                                          <p:attrName>ppt_w</p:attrName>
                                        </p:attrNameLst>
                                      </p:cBhvr>
                                    </p:anim>
                                    <p:anim by="(#ppt_w*0.50)" calcmode="lin" valueType="num">
                                      <p:cBhvr>
                                        <p:cTn id="8" dur="250" decel="50000" autoRev="1" fill="hold">
                                          <p:stCondLst>
                                            <p:cond delay="0"/>
                                          </p:stCondLst>
                                        </p:cTn>
                                        <p:tgtEl>
                                          <p:spTgt spid="197635"/>
                                        </p:tgtEl>
                                        <p:attrNameLst>
                                          <p:attrName>ppt_x</p:attrName>
                                        </p:attrNameLst>
                                      </p:cBhvr>
                                    </p:anim>
                                    <p:anim from="(-#ppt_h/2)" to="(#ppt_y)" calcmode="lin" valueType="num">
                                      <p:cBhvr>
                                        <p:cTn id="9" dur="500" fill="hold">
                                          <p:stCondLst>
                                            <p:cond delay="0"/>
                                          </p:stCondLst>
                                        </p:cTn>
                                        <p:tgtEl>
                                          <p:spTgt spid="197635"/>
                                        </p:tgtEl>
                                        <p:attrNameLst>
                                          <p:attrName>ppt_y</p:attrName>
                                        </p:attrNameLst>
                                      </p:cBhvr>
                                    </p:anim>
                                    <p:animRot by="21600000">
                                      <p:cBhvr>
                                        <p:cTn id="10" dur="500" fill="hold">
                                          <p:stCondLst>
                                            <p:cond delay="0"/>
                                          </p:stCondLst>
                                        </p:cTn>
                                        <p:tgtEl>
                                          <p:spTgt spid="197635"/>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97636">
                                            <p:txEl>
                                              <p:pRg st="0" end="0"/>
                                            </p:txEl>
                                          </p:spTgt>
                                        </p:tgtEl>
                                        <p:attrNameLst>
                                          <p:attrName>style.visibility</p:attrName>
                                        </p:attrNameLst>
                                      </p:cBhvr>
                                      <p:to>
                                        <p:strVal val="visible"/>
                                      </p:to>
                                    </p:set>
                                    <p:animEffect transition="in" filter="fade">
                                      <p:cBhvr>
                                        <p:cTn id="15" dur="1000"/>
                                        <p:tgtEl>
                                          <p:spTgt spid="19763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97637"/>
                                        </p:tgtEl>
                                        <p:attrNameLst>
                                          <p:attrName>style.visibility</p:attrName>
                                        </p:attrNameLst>
                                      </p:cBhvr>
                                      <p:to>
                                        <p:strVal val="visible"/>
                                      </p:to>
                                    </p:set>
                                    <p:animEffect transition="in" filter="fade">
                                      <p:cBhvr>
                                        <p:cTn id="18" dur="1000"/>
                                        <p:tgtEl>
                                          <p:spTgt spid="197637"/>
                                        </p:tgtEl>
                                      </p:cBhvr>
                                    </p:animEffect>
                                  </p:childTnLst>
                                </p:cTn>
                              </p:par>
                              <p:par>
                                <p:cTn id="19" presetID="10" presetClass="entr" presetSubtype="0" fill="hold" nodeType="withEffect">
                                  <p:stCondLst>
                                    <p:cond delay="0"/>
                                  </p:stCondLst>
                                  <p:childTnLst>
                                    <p:set>
                                      <p:cBhvr>
                                        <p:cTn id="20" dur="1" fill="hold">
                                          <p:stCondLst>
                                            <p:cond delay="0"/>
                                          </p:stCondLst>
                                        </p:cTn>
                                        <p:tgtEl>
                                          <p:spTgt spid="197638"/>
                                        </p:tgtEl>
                                        <p:attrNameLst>
                                          <p:attrName>style.visibility</p:attrName>
                                        </p:attrNameLst>
                                      </p:cBhvr>
                                      <p:to>
                                        <p:strVal val="visible"/>
                                      </p:to>
                                    </p:set>
                                    <p:animEffect transition="in" filter="fade">
                                      <p:cBhvr>
                                        <p:cTn id="21" dur="1000"/>
                                        <p:tgtEl>
                                          <p:spTgt spid="1976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97636">
                                            <p:txEl>
                                              <p:pRg st="1" end="1"/>
                                            </p:txEl>
                                          </p:spTgt>
                                        </p:tgtEl>
                                        <p:attrNameLst>
                                          <p:attrName>style.visibility</p:attrName>
                                        </p:attrNameLst>
                                      </p:cBhvr>
                                      <p:to>
                                        <p:strVal val="visible"/>
                                      </p:to>
                                    </p:set>
                                    <p:animEffect transition="in" filter="fade">
                                      <p:cBhvr>
                                        <p:cTn id="26" dur="1000"/>
                                        <p:tgtEl>
                                          <p:spTgt spid="197636">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97645"/>
                                        </p:tgtEl>
                                        <p:attrNameLst>
                                          <p:attrName>style.visibility</p:attrName>
                                        </p:attrNameLst>
                                      </p:cBhvr>
                                      <p:to>
                                        <p:strVal val="visible"/>
                                      </p:to>
                                    </p:set>
                                    <p:animEffect transition="in" filter="fade">
                                      <p:cBhvr>
                                        <p:cTn id="29" dur="1000"/>
                                        <p:tgtEl>
                                          <p:spTgt spid="19764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97636">
                                            <p:txEl>
                                              <p:pRg st="2" end="2"/>
                                            </p:txEl>
                                          </p:spTgt>
                                        </p:tgtEl>
                                        <p:attrNameLst>
                                          <p:attrName>style.visibility</p:attrName>
                                        </p:attrNameLst>
                                      </p:cBhvr>
                                      <p:to>
                                        <p:strVal val="visible"/>
                                      </p:to>
                                    </p:set>
                                    <p:animEffect transition="in" filter="fade">
                                      <p:cBhvr>
                                        <p:cTn id="34" dur="2000"/>
                                        <p:tgtEl>
                                          <p:spTgt spid="197636">
                                            <p:txEl>
                                              <p:pRg st="2" end="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97643"/>
                                        </p:tgtEl>
                                        <p:attrNameLst>
                                          <p:attrName>style.visibility</p:attrName>
                                        </p:attrNameLst>
                                      </p:cBhvr>
                                      <p:to>
                                        <p:strVal val="visible"/>
                                      </p:to>
                                    </p:set>
                                    <p:animEffect transition="in" filter="fade">
                                      <p:cBhvr>
                                        <p:cTn id="37" dur="1000"/>
                                        <p:tgtEl>
                                          <p:spTgt spid="197643"/>
                                        </p:tgtEl>
                                      </p:cBhvr>
                                    </p:animEffect>
                                  </p:childTnLst>
                                </p:cTn>
                              </p:par>
                              <p:par>
                                <p:cTn id="38" presetID="10" presetClass="entr" presetSubtype="0" fill="hold" nodeType="withEffect">
                                  <p:stCondLst>
                                    <p:cond delay="0"/>
                                  </p:stCondLst>
                                  <p:childTnLst>
                                    <p:set>
                                      <p:cBhvr>
                                        <p:cTn id="39" dur="1" fill="hold">
                                          <p:stCondLst>
                                            <p:cond delay="0"/>
                                          </p:stCondLst>
                                        </p:cTn>
                                        <p:tgtEl>
                                          <p:spTgt spid="197642"/>
                                        </p:tgtEl>
                                        <p:attrNameLst>
                                          <p:attrName>style.visibility</p:attrName>
                                        </p:attrNameLst>
                                      </p:cBhvr>
                                      <p:to>
                                        <p:strVal val="visible"/>
                                      </p:to>
                                    </p:set>
                                    <p:animEffect transition="in" filter="fade">
                                      <p:cBhvr>
                                        <p:cTn id="40" dur="1000"/>
                                        <p:tgtEl>
                                          <p:spTgt spid="19764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197636">
                                            <p:txEl>
                                              <p:pRg st="3" end="3"/>
                                            </p:txEl>
                                          </p:spTgt>
                                        </p:tgtEl>
                                        <p:attrNameLst>
                                          <p:attrName>style.visibility</p:attrName>
                                        </p:attrNameLst>
                                      </p:cBhvr>
                                      <p:to>
                                        <p:strVal val="visible"/>
                                      </p:to>
                                    </p:set>
                                    <p:animEffect transition="in" filter="fade">
                                      <p:cBhvr>
                                        <p:cTn id="45" dur="2000"/>
                                        <p:tgtEl>
                                          <p:spTgt spid="197636">
                                            <p:txEl>
                                              <p:pRg st="3" end="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97634"/>
                                        </p:tgtEl>
                                        <p:attrNameLst>
                                          <p:attrName>style.visibility</p:attrName>
                                        </p:attrNameLst>
                                      </p:cBhvr>
                                      <p:to>
                                        <p:strVal val="visible"/>
                                      </p:to>
                                    </p:set>
                                    <p:animEffect transition="in" filter="fade">
                                      <p:cBhvr>
                                        <p:cTn id="48" dur="500"/>
                                        <p:tgtEl>
                                          <p:spTgt spid="19763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197636">
                                            <p:txEl>
                                              <p:pRg st="4" end="4"/>
                                            </p:txEl>
                                          </p:spTgt>
                                        </p:tgtEl>
                                        <p:attrNameLst>
                                          <p:attrName>style.visibility</p:attrName>
                                        </p:attrNameLst>
                                      </p:cBhvr>
                                      <p:to>
                                        <p:strVal val="visible"/>
                                      </p:to>
                                    </p:set>
                                    <p:animEffect transition="in" filter="fade">
                                      <p:cBhvr>
                                        <p:cTn id="53" dur="2000"/>
                                        <p:tgtEl>
                                          <p:spTgt spid="197636">
                                            <p:txEl>
                                              <p:pRg st="4" end="4"/>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97644"/>
                                        </p:tgtEl>
                                        <p:attrNameLst>
                                          <p:attrName>style.visibility</p:attrName>
                                        </p:attrNameLst>
                                      </p:cBhvr>
                                      <p:to>
                                        <p:strVal val="visible"/>
                                      </p:to>
                                    </p:set>
                                    <p:animEffect transition="in" filter="fade">
                                      <p:cBhvr>
                                        <p:cTn id="56" dur="1000"/>
                                        <p:tgtEl>
                                          <p:spTgt spid="197644"/>
                                        </p:tgtEl>
                                      </p:cBhvr>
                                    </p:animEffect>
                                  </p:childTnLst>
                                </p:cTn>
                              </p:par>
                              <p:par>
                                <p:cTn id="57" presetID="10" presetClass="entr" presetSubtype="0" fill="hold" nodeType="withEffect">
                                  <p:stCondLst>
                                    <p:cond delay="0"/>
                                  </p:stCondLst>
                                  <p:childTnLst>
                                    <p:set>
                                      <p:cBhvr>
                                        <p:cTn id="58" dur="1" fill="hold">
                                          <p:stCondLst>
                                            <p:cond delay="0"/>
                                          </p:stCondLst>
                                        </p:cTn>
                                        <p:tgtEl>
                                          <p:spTgt spid="197641"/>
                                        </p:tgtEl>
                                        <p:attrNameLst>
                                          <p:attrName>style.visibility</p:attrName>
                                        </p:attrNameLst>
                                      </p:cBhvr>
                                      <p:to>
                                        <p:strVal val="visible"/>
                                      </p:to>
                                    </p:set>
                                    <p:animEffect transition="in" filter="fade">
                                      <p:cBhvr>
                                        <p:cTn id="59" dur="1000"/>
                                        <p:tgtEl>
                                          <p:spTgt spid="19764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nodeType="clickEffect">
                                  <p:stCondLst>
                                    <p:cond delay="0"/>
                                  </p:stCondLst>
                                  <p:childTnLst>
                                    <p:set>
                                      <p:cBhvr>
                                        <p:cTn id="63" dur="1" fill="hold">
                                          <p:stCondLst>
                                            <p:cond delay="0"/>
                                          </p:stCondLst>
                                        </p:cTn>
                                        <p:tgtEl>
                                          <p:spTgt spid="197636">
                                            <p:txEl>
                                              <p:pRg st="5" end="5"/>
                                            </p:txEl>
                                          </p:spTgt>
                                        </p:tgtEl>
                                        <p:attrNameLst>
                                          <p:attrName>style.visibility</p:attrName>
                                        </p:attrNameLst>
                                      </p:cBhvr>
                                      <p:to>
                                        <p:strVal val="visible"/>
                                      </p:to>
                                    </p:set>
                                    <p:animEffect transition="in" filter="fade">
                                      <p:cBhvr>
                                        <p:cTn id="64" dur="1000"/>
                                        <p:tgtEl>
                                          <p:spTgt spid="197636">
                                            <p:txEl>
                                              <p:pRg st="5" end="5"/>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197640"/>
                                        </p:tgtEl>
                                        <p:attrNameLst>
                                          <p:attrName>style.visibility</p:attrName>
                                        </p:attrNameLst>
                                      </p:cBhvr>
                                      <p:to>
                                        <p:strVal val="visible"/>
                                      </p:to>
                                    </p:set>
                                    <p:animEffect transition="in" filter="fade">
                                      <p:cBhvr>
                                        <p:cTn id="67" dur="1000"/>
                                        <p:tgtEl>
                                          <p:spTgt spid="1976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197636">
                                            <p:txEl>
                                              <p:pRg st="6" end="6"/>
                                            </p:txEl>
                                          </p:spTgt>
                                        </p:tgtEl>
                                        <p:attrNameLst>
                                          <p:attrName>style.visibility</p:attrName>
                                        </p:attrNameLst>
                                      </p:cBhvr>
                                      <p:to>
                                        <p:strVal val="visible"/>
                                      </p:to>
                                    </p:set>
                                    <p:animEffect transition="in" filter="fade">
                                      <p:cBhvr>
                                        <p:cTn id="72" dur="2000"/>
                                        <p:tgtEl>
                                          <p:spTgt spid="197636">
                                            <p:txEl>
                                              <p:pRg st="6" end="6"/>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197636">
                                            <p:txEl>
                                              <p:pRg st="7" end="7"/>
                                            </p:txEl>
                                          </p:spTgt>
                                        </p:tgtEl>
                                        <p:attrNameLst>
                                          <p:attrName>style.visibility</p:attrName>
                                        </p:attrNameLst>
                                      </p:cBhvr>
                                      <p:to>
                                        <p:strVal val="visible"/>
                                      </p:to>
                                    </p:set>
                                    <p:animEffect transition="in" filter="fade">
                                      <p:cBhvr>
                                        <p:cTn id="77" dur="2000"/>
                                        <p:tgtEl>
                                          <p:spTgt spid="197636">
                                            <p:txEl>
                                              <p:pRg st="7" end="7"/>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5" presetClass="path" presetSubtype="0" accel="50000" decel="50000" fill="hold" nodeType="clickEffect">
                                  <p:stCondLst>
                                    <p:cond delay="0"/>
                                  </p:stCondLst>
                                  <p:childTnLst>
                                    <p:animMotion origin="layout" path="M 0.0 0.0  L -0.25 0.0  E" pathEditMode="relative" ptsTypes="">
                                      <p:cBhvr>
                                        <p:cTn id="81" dur="2000" fill="hold"/>
                                        <p:tgtEl>
                                          <p:spTgt spid="19763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pr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90600"/>
            <a:ext cx="62484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Text Box 3"/>
          <p:cNvSpPr txBox="1">
            <a:spLocks noChangeArrowheads="1"/>
          </p:cNvSpPr>
          <p:nvPr/>
        </p:nvSpPr>
        <p:spPr bwMode="auto">
          <a:xfrm>
            <a:off x="2286000" y="304800"/>
            <a:ext cx="4572000" cy="579438"/>
          </a:xfrm>
          <a:prstGeom prst="rect">
            <a:avLst/>
          </a:prstGeom>
          <a:noFill/>
          <a:ln w="9525">
            <a:noFill/>
            <a:miter lim="800000"/>
            <a:headEnd/>
            <a:tailEnd/>
          </a:ln>
          <a:effectLst/>
        </p:spPr>
        <p:txBody>
          <a:bodyPr>
            <a:spAutoFit/>
          </a:bodyPr>
          <a:lstStyle/>
          <a:p>
            <a:pPr algn="ctr">
              <a:spcBef>
                <a:spcPct val="50000"/>
              </a:spcBef>
              <a:defRPr/>
            </a:pPr>
            <a:r>
              <a:rPr lang="en-US" sz="3200" b="1">
                <a:effectLst>
                  <a:outerShdw blurRad="38100" dist="38100" dir="2700000" algn="tl">
                    <a:srgbClr val="000000"/>
                  </a:outerShdw>
                </a:effectLst>
                <a:latin typeface="Trebuchet MS" pitchFamily="34" charset="0"/>
              </a:rPr>
              <a:t>That</a:t>
            </a:r>
            <a:r>
              <a:rPr lang="ja-JP" altLang="en-US" sz="3200" b="1">
                <a:effectLst>
                  <a:outerShdw blurRad="38100" dist="38100" dir="2700000" algn="tl">
                    <a:srgbClr val="000000"/>
                  </a:outerShdw>
                </a:effectLst>
                <a:latin typeface="Trebuchet MS" pitchFamily="34" charset="0"/>
              </a:rPr>
              <a:t>’</a:t>
            </a:r>
            <a:r>
              <a:rPr lang="en-US" altLang="ja-JP" sz="3200" b="1">
                <a:effectLst>
                  <a:outerShdw blurRad="38100" dist="38100" dir="2700000" algn="tl">
                    <a:srgbClr val="000000"/>
                  </a:outerShdw>
                </a:effectLst>
                <a:latin typeface="Trebuchet MS" pitchFamily="34" charset="0"/>
              </a:rPr>
              <a:t>s More Like It!</a:t>
            </a:r>
            <a:endParaRPr lang="en-US" sz="3200" b="1">
              <a:effectLst>
                <a:outerShdw blurRad="38100" dist="38100" dir="2700000" algn="tl">
                  <a:srgbClr val="000000"/>
                </a:outerShdw>
              </a:effectLst>
              <a:latin typeface="Trebuchet MS" pitchFamily="34" charset="0"/>
            </a:endParaRPr>
          </a:p>
        </p:txBody>
      </p:sp>
      <p:sp>
        <p:nvSpPr>
          <p:cNvPr id="19460" name="Text Box 4"/>
          <p:cNvSpPr txBox="1">
            <a:spLocks noChangeArrowheads="1"/>
          </p:cNvSpPr>
          <p:nvPr/>
        </p:nvSpPr>
        <p:spPr bwMode="auto">
          <a:xfrm>
            <a:off x="1066800" y="6019800"/>
            <a:ext cx="716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spcBef>
                <a:spcPct val="50000"/>
              </a:spcBef>
            </a:pPr>
            <a:r>
              <a:rPr lang="en-US">
                <a:latin typeface="Trebuchet MS" pitchFamily="34" charset="0"/>
              </a:rPr>
              <a:t>A living </a:t>
            </a:r>
            <a:r>
              <a:rPr lang="en-US" b="1">
                <a:latin typeface="Trebuchet MS" pitchFamily="34" charset="0"/>
              </a:rPr>
              <a:t>lentil sprout</a:t>
            </a:r>
            <a:r>
              <a:rPr lang="en-US">
                <a:latin typeface="Trebuchet MS" pitchFamily="34" charset="0"/>
              </a:rPr>
              <a:t> photographed using the same equipment        ~well over 150 MHz~</a:t>
            </a:r>
          </a:p>
        </p:txBody>
      </p:sp>
    </p:spTree>
    <p:extLst>
      <p:ext uri="{BB962C8B-B14F-4D97-AF65-F5344CB8AC3E}">
        <p14:creationId xmlns:p14="http://schemas.microsoft.com/office/powerpoint/2010/main" val="1620146780"/>
      </p:ext>
    </p:extLst>
  </p:cSld>
  <p:clrMapOvr>
    <a:masterClrMapping/>
  </p:clrMapOvr>
  <p:transition>
    <p:random/>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Aldmond Strain 04"/>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748213" y="228600"/>
            <a:ext cx="4224337" cy="6324600"/>
          </a:xfrm>
          <a:noFill/>
          <a:extLst>
            <a:ext uri="{909E8E84-426E-40DD-AFC4-6F175D3DCCD1}">
              <a14:hiddenFill xmlns:a14="http://schemas.microsoft.com/office/drawing/2010/main">
                <a:solidFill>
                  <a:srgbClr val="FFFFFF"/>
                </a:solidFill>
              </a14:hiddenFill>
            </a:ext>
          </a:extLst>
        </p:spPr>
      </p:pic>
      <p:sp>
        <p:nvSpPr>
          <p:cNvPr id="200707" name="Text Box 3"/>
          <p:cNvSpPr txBox="1">
            <a:spLocks noChangeArrowheads="1"/>
          </p:cNvSpPr>
          <p:nvPr/>
        </p:nvSpPr>
        <p:spPr bwMode="auto">
          <a:xfrm>
            <a:off x="152400" y="2743200"/>
            <a:ext cx="44958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ja-JP" altLang="en-US" sz="1600"/>
              <a:t>“</a:t>
            </a:r>
            <a:r>
              <a:rPr lang="en-US" altLang="ja-JP" sz="1600"/>
              <a:t>I no longer feel like I</a:t>
            </a:r>
            <a:r>
              <a:rPr lang="ja-JP" altLang="en-US" sz="1600"/>
              <a:t>’</a:t>
            </a:r>
            <a:r>
              <a:rPr lang="en-US" altLang="ja-JP" sz="1600"/>
              <a:t>m stuck in the kitchen…</a:t>
            </a:r>
          </a:p>
          <a:p>
            <a:pPr algn="ctr"/>
            <a:r>
              <a:rPr lang="en-US" sz="1600"/>
              <a:t>I feel like I</a:t>
            </a:r>
            <a:r>
              <a:rPr lang="ja-JP" altLang="en-US" sz="1600"/>
              <a:t>’</a:t>
            </a:r>
            <a:r>
              <a:rPr lang="en-US" altLang="ja-JP" sz="1600"/>
              <a:t>m painting edible masterpieces</a:t>
            </a:r>
          </a:p>
          <a:p>
            <a:pPr algn="ctr"/>
            <a:r>
              <a:rPr lang="en-US" sz="1600"/>
              <a:t>With God</a:t>
            </a:r>
            <a:r>
              <a:rPr lang="ja-JP" altLang="en-US" sz="1600"/>
              <a:t>’</a:t>
            </a:r>
            <a:r>
              <a:rPr lang="en-US" altLang="ja-JP" sz="1600"/>
              <a:t>s healing palette!</a:t>
            </a:r>
            <a:r>
              <a:rPr lang="ja-JP" altLang="en-US" sz="1600"/>
              <a:t>”</a:t>
            </a:r>
            <a:endParaRPr lang="en-US" altLang="ja-JP" sz="1600"/>
          </a:p>
          <a:p>
            <a:pPr algn="ctr"/>
            <a:r>
              <a:rPr lang="en-US" sz="1200"/>
              <a:t>	</a:t>
            </a:r>
            <a:r>
              <a:rPr lang="en-US" sz="1400">
                <a:latin typeface="Dauphin" pitchFamily="18" charset="0"/>
              </a:rPr>
              <a:t>Shelley Redford Young</a:t>
            </a:r>
          </a:p>
        </p:txBody>
      </p:sp>
      <p:pic>
        <p:nvPicPr>
          <p:cNvPr id="200708" name="Picture 4" descr="Avarado SG Shake TT"/>
          <p:cNvPicPr>
            <a:picLocks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533400" y="223838"/>
            <a:ext cx="3657600" cy="2443162"/>
          </a:xfrm>
          <a:noFill/>
          <a:extLst>
            <a:ext uri="{909E8E84-426E-40DD-AFC4-6F175D3DCCD1}">
              <a14:hiddenFill xmlns:a14="http://schemas.microsoft.com/office/drawing/2010/main">
                <a:solidFill>
                  <a:srgbClr val="FFFFFF"/>
                </a:solidFill>
              </a14:hiddenFill>
            </a:ext>
          </a:extLst>
        </p:spPr>
      </p:pic>
      <p:pic>
        <p:nvPicPr>
          <p:cNvPr id="200709" name="Picture 5" descr="Ginger 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835400"/>
            <a:ext cx="19177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0" name="Picture 6" descr="Super Soy Pudd 01"/>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250825" y="3886200"/>
            <a:ext cx="1882775" cy="2819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863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animEffect transition="in" filter="fade">
                                      <p:cBhvr>
                                        <p:cTn id="7" dur="500"/>
                                        <p:tgtEl>
                                          <p:spTgt spid="2007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0707"/>
                                        </p:tgtEl>
                                        <p:attrNameLst>
                                          <p:attrName>style.visibility</p:attrName>
                                        </p:attrNameLst>
                                      </p:cBhvr>
                                      <p:to>
                                        <p:strVal val="visible"/>
                                      </p:to>
                                    </p:set>
                                    <p:animEffect transition="in" filter="fade">
                                      <p:cBhvr>
                                        <p:cTn id="10" dur="2000"/>
                                        <p:tgtEl>
                                          <p:spTgt spid="20070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00708"/>
                                        </p:tgtEl>
                                        <p:attrNameLst>
                                          <p:attrName>style.visibility</p:attrName>
                                        </p:attrNameLst>
                                      </p:cBhvr>
                                      <p:to>
                                        <p:strVal val="visible"/>
                                      </p:to>
                                    </p:set>
                                    <p:animEffect transition="in" filter="fade">
                                      <p:cBhvr>
                                        <p:cTn id="15" dur="1000"/>
                                        <p:tgtEl>
                                          <p:spTgt spid="20070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00710"/>
                                        </p:tgtEl>
                                        <p:attrNameLst>
                                          <p:attrName>style.visibility</p:attrName>
                                        </p:attrNameLst>
                                      </p:cBhvr>
                                      <p:to>
                                        <p:strVal val="visible"/>
                                      </p:to>
                                    </p:set>
                                    <p:animEffect transition="in" filter="fade">
                                      <p:cBhvr>
                                        <p:cTn id="20" dur="1000"/>
                                        <p:tgtEl>
                                          <p:spTgt spid="200710"/>
                                        </p:tgtEl>
                                      </p:cBhvr>
                                    </p:animEffect>
                                  </p:childTnLst>
                                </p:cTn>
                              </p:par>
                              <p:par>
                                <p:cTn id="21" presetID="10" presetClass="entr" presetSubtype="0" fill="hold" nodeType="withEffect">
                                  <p:stCondLst>
                                    <p:cond delay="0"/>
                                  </p:stCondLst>
                                  <p:childTnLst>
                                    <p:set>
                                      <p:cBhvr>
                                        <p:cTn id="22" dur="1" fill="hold">
                                          <p:stCondLst>
                                            <p:cond delay="0"/>
                                          </p:stCondLst>
                                        </p:cTn>
                                        <p:tgtEl>
                                          <p:spTgt spid="200709"/>
                                        </p:tgtEl>
                                        <p:attrNameLst>
                                          <p:attrName>style.visibility</p:attrName>
                                        </p:attrNameLst>
                                      </p:cBhvr>
                                      <p:to>
                                        <p:strVal val="visible"/>
                                      </p:to>
                                    </p:set>
                                    <p:animEffect transition="in" filter="fade">
                                      <p:cBhvr>
                                        <p:cTn id="23" dur="1000"/>
                                        <p:tgtEl>
                                          <p:spTgt spid="200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457200" y="0"/>
            <a:ext cx="8229600" cy="1139825"/>
          </a:xfrm>
        </p:spPr>
        <p:txBody>
          <a:bodyPr/>
          <a:lstStyle/>
          <a:p>
            <a:pPr eaLnBrk="1" hangingPunct="1"/>
            <a:r>
              <a:rPr lang="en-US" smtClean="0">
                <a:solidFill>
                  <a:srgbClr val="000000"/>
                </a:solidFill>
                <a:effectLst/>
                <a:ea typeface="ＭＳ Ｐゴシック" pitchFamily="34" charset="-128"/>
              </a:rPr>
              <a:t>Exercise Properly</a:t>
            </a:r>
          </a:p>
        </p:txBody>
      </p:sp>
      <p:sp>
        <p:nvSpPr>
          <p:cNvPr id="205827" name="Rectangle 3"/>
          <p:cNvSpPr>
            <a:spLocks noGrp="1" noRot="1" noChangeArrowheads="1"/>
          </p:cNvSpPr>
          <p:nvPr>
            <p:ph type="body" sz="half" idx="1"/>
          </p:nvPr>
        </p:nvSpPr>
        <p:spPr>
          <a:xfrm>
            <a:off x="457200" y="1371600"/>
            <a:ext cx="4038600" cy="5029200"/>
          </a:xfrm>
        </p:spPr>
        <p:txBody>
          <a:bodyPr/>
          <a:lstStyle/>
          <a:p>
            <a:pPr eaLnBrk="1" hangingPunct="1">
              <a:defRPr/>
            </a:pPr>
            <a:r>
              <a:rPr lang="en-US" sz="2800" smtClean="0">
                <a:ea typeface="+mn-ea"/>
                <a:cs typeface="+mn-cs"/>
              </a:rPr>
              <a:t>The most important part of exercising is to sweat.</a:t>
            </a:r>
          </a:p>
          <a:p>
            <a:pPr eaLnBrk="1" hangingPunct="1">
              <a:defRPr/>
            </a:pPr>
            <a:r>
              <a:rPr lang="en-US" sz="2800" smtClean="0">
                <a:ea typeface="+mn-ea"/>
                <a:cs typeface="+mn-cs"/>
              </a:rPr>
              <a:t>Moves the lymphatic fluids that removes acidity from the tissue</a:t>
            </a:r>
          </a:p>
          <a:p>
            <a:pPr eaLnBrk="1" hangingPunct="1">
              <a:defRPr/>
            </a:pPr>
            <a:r>
              <a:rPr lang="en-US" sz="2800" smtClean="0">
                <a:ea typeface="+mn-ea"/>
                <a:cs typeface="+mn-cs"/>
              </a:rPr>
              <a:t>Bounce for health, energy and vitality</a:t>
            </a:r>
          </a:p>
          <a:p>
            <a:pPr eaLnBrk="1" hangingPunct="1">
              <a:defRPr/>
            </a:pPr>
            <a:r>
              <a:rPr lang="en-US" sz="2800" smtClean="0">
                <a:ea typeface="+mn-ea"/>
                <a:cs typeface="+mn-cs"/>
              </a:rPr>
              <a:t>Deep breath</a:t>
            </a:r>
          </a:p>
          <a:p>
            <a:pPr eaLnBrk="1" hangingPunct="1">
              <a:defRPr/>
            </a:pPr>
            <a:r>
              <a:rPr lang="en-US" sz="2800" smtClean="0">
                <a:ea typeface="+mn-ea"/>
                <a:cs typeface="+mn-cs"/>
              </a:rPr>
              <a:t>Laugh for no reason</a:t>
            </a:r>
          </a:p>
          <a:p>
            <a:pPr eaLnBrk="1" hangingPunct="1">
              <a:defRPr/>
            </a:pPr>
            <a:endParaRPr lang="en-US" sz="2800" smtClean="0">
              <a:ea typeface="+mn-ea"/>
              <a:cs typeface="+mn-cs"/>
            </a:endParaRPr>
          </a:p>
        </p:txBody>
      </p:sp>
      <p:pic>
        <p:nvPicPr>
          <p:cNvPr id="21508" name="Picture 4" descr="Dumbbellbenchpressonrebounde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99013" y="1066800"/>
            <a:ext cx="4114800" cy="5486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948210"/>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9" name="Rectangle 11"/>
          <p:cNvSpPr>
            <a:spLocks noGrp="1" noRot="1" noChangeArrowheads="1"/>
          </p:cNvSpPr>
          <p:nvPr>
            <p:ph type="title"/>
          </p:nvPr>
        </p:nvSpPr>
        <p:spPr/>
        <p:txBody>
          <a:bodyPr/>
          <a:lstStyle/>
          <a:p>
            <a:pPr eaLnBrk="1" hangingPunct="1">
              <a:defRPr/>
            </a:pPr>
            <a:r>
              <a:rPr lang="en-US" smtClean="0">
                <a:solidFill>
                  <a:schemeClr val="tx1"/>
                </a:solidFill>
                <a:ea typeface="ＭＳ Ｐゴシック" pitchFamily="34" charset="-128"/>
              </a:rPr>
              <a:t>The Teeter Totter of Life</a:t>
            </a:r>
          </a:p>
        </p:txBody>
      </p:sp>
      <p:grpSp>
        <p:nvGrpSpPr>
          <p:cNvPr id="22531" name="Diagram 6"/>
          <p:cNvGrpSpPr>
            <a:grpSpLocks noChangeAspect="1"/>
          </p:cNvGrpSpPr>
          <p:nvPr>
            <p:ph idx="1"/>
          </p:nvPr>
        </p:nvGrpSpPr>
        <p:grpSpPr bwMode="auto">
          <a:xfrm>
            <a:off x="301625" y="1676400"/>
            <a:ext cx="8540750" cy="4422775"/>
            <a:chOff x="190" y="600"/>
            <a:chExt cx="5380" cy="2786"/>
          </a:xfrm>
        </p:grpSpPr>
        <p:sp>
          <p:nvSpPr>
            <p:cNvPr id="22545" name="AutoShape 5"/>
            <p:cNvSpPr>
              <a:spLocks noChangeAspect="1" noChangeArrowheads="1" noTextEdit="1"/>
            </p:cNvSpPr>
            <p:nvPr/>
          </p:nvSpPr>
          <p:spPr bwMode="auto">
            <a:xfrm>
              <a:off x="190" y="600"/>
              <a:ext cx="5380" cy="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46" name="_s5124"/>
            <p:cNvSpPr>
              <a:spLocks noChangeArrowheads="1"/>
            </p:cNvSpPr>
            <p:nvPr/>
          </p:nvSpPr>
          <p:spPr bwMode="auto">
            <a:xfrm flipV="1">
              <a:off x="2416" y="787"/>
              <a:ext cx="928" cy="80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192 w 21600"/>
                <a:gd name="T13" fmla="*/ 7200 h 21600"/>
                <a:gd name="T14" fmla="*/ 14408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solidFill>
              <a:srgbClr val="9933FF"/>
            </a:solidFill>
            <a:ln w="4670">
              <a:solidFill>
                <a:schemeClr val="tx1"/>
              </a:solidFill>
              <a:miter lim="800000"/>
              <a:headEnd/>
              <a:tailEnd/>
            </a:ln>
          </p:spPr>
          <p:txBody>
            <a:bodyPr rot="10800000" wrap="none" lIns="0" tIns="0" rIns="0" bIns="0" anchor="ctr"/>
            <a:lstStyle/>
            <a:p>
              <a:pPr algn="ctr"/>
              <a:endParaRPr lang="en-US" sz="1100"/>
            </a:p>
            <a:p>
              <a:pPr algn="ctr"/>
              <a:r>
                <a:rPr lang="en-US" sz="1100"/>
                <a:t>The</a:t>
              </a:r>
            </a:p>
            <a:p>
              <a:pPr algn="ctr"/>
              <a:r>
                <a:rPr lang="en-US" sz="1100"/>
                <a:t>Spiritual</a:t>
              </a:r>
            </a:p>
            <a:p>
              <a:pPr algn="ctr"/>
              <a:r>
                <a:rPr lang="en-US" sz="1100"/>
                <a:t>Body</a:t>
              </a:r>
            </a:p>
            <a:p>
              <a:pPr algn="ctr"/>
              <a:endParaRPr lang="en-US" sz="1100"/>
            </a:p>
            <a:p>
              <a:pPr algn="ctr"/>
              <a:r>
                <a:rPr lang="en-US" sz="1100"/>
                <a:t>The Mental</a:t>
              </a:r>
            </a:p>
            <a:p>
              <a:pPr algn="ctr"/>
              <a:r>
                <a:rPr lang="en-US" sz="1100"/>
                <a:t>Body</a:t>
              </a:r>
            </a:p>
          </p:txBody>
        </p:sp>
        <p:sp>
          <p:nvSpPr>
            <p:cNvPr id="22547" name="_s5125"/>
            <p:cNvSpPr>
              <a:spLocks noChangeArrowheads="1"/>
            </p:cNvSpPr>
            <p:nvPr/>
          </p:nvSpPr>
          <p:spPr bwMode="auto">
            <a:xfrm flipV="1">
              <a:off x="1951" y="1591"/>
              <a:ext cx="1858" cy="804"/>
            </a:xfrm>
            <a:custGeom>
              <a:avLst/>
              <a:gdLst>
                <a:gd name="T0" fmla="*/ 1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4499 w 21600"/>
                <a:gd name="T13" fmla="*/ 4487 h 21600"/>
                <a:gd name="T14" fmla="*/ 17101 w 21600"/>
                <a:gd name="T15" fmla="*/ 1711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33FF"/>
            </a:solidFill>
            <a:ln w="4670">
              <a:solidFill>
                <a:schemeClr val="tx1"/>
              </a:solidFill>
              <a:miter lim="800000"/>
              <a:headEnd/>
              <a:tailEnd/>
            </a:ln>
          </p:spPr>
          <p:txBody>
            <a:bodyPr rot="10800000" wrap="none" lIns="0" tIns="0" rIns="0" bIns="0" anchor="ctr"/>
            <a:lstStyle/>
            <a:p>
              <a:pPr algn="ctr"/>
              <a:r>
                <a:rPr lang="en-US" sz="1100"/>
                <a:t>Emotional Body or</a:t>
              </a:r>
            </a:p>
            <a:p>
              <a:pPr algn="ctr"/>
              <a:r>
                <a:rPr lang="en-US" sz="1100"/>
                <a:t>Psychology</a:t>
              </a:r>
            </a:p>
            <a:p>
              <a:pPr algn="ctr"/>
              <a:r>
                <a:rPr lang="en-US" sz="1100"/>
                <a:t>E= Energy in Motion</a:t>
              </a:r>
            </a:p>
          </p:txBody>
        </p:sp>
        <p:sp>
          <p:nvSpPr>
            <p:cNvPr id="22548" name="_s5126"/>
            <p:cNvSpPr>
              <a:spLocks noChangeArrowheads="1"/>
            </p:cNvSpPr>
            <p:nvPr/>
          </p:nvSpPr>
          <p:spPr bwMode="auto">
            <a:xfrm flipV="1">
              <a:off x="1487" y="2395"/>
              <a:ext cx="2786" cy="805"/>
            </a:xfrm>
            <a:custGeom>
              <a:avLst/>
              <a:gdLst>
                <a:gd name="T0" fmla="*/ 5 w 21600"/>
                <a:gd name="T1" fmla="*/ 0 h 21600"/>
                <a:gd name="T2" fmla="*/ 3 w 21600"/>
                <a:gd name="T3" fmla="*/ 0 h 21600"/>
                <a:gd name="T4" fmla="*/ 1 w 21600"/>
                <a:gd name="T5" fmla="*/ 0 h 21600"/>
                <a:gd name="T6" fmla="*/ 3 w 21600"/>
                <a:gd name="T7" fmla="*/ 0 h 21600"/>
                <a:gd name="T8" fmla="*/ 0 60000 65536"/>
                <a:gd name="T9" fmla="*/ 0 60000 65536"/>
                <a:gd name="T10" fmla="*/ 0 60000 65536"/>
                <a:gd name="T11" fmla="*/ 0 60000 65536"/>
                <a:gd name="T12" fmla="*/ 3597 w 21600"/>
                <a:gd name="T13" fmla="*/ 3596 h 21600"/>
                <a:gd name="T14" fmla="*/ 18003 w 21600"/>
                <a:gd name="T15" fmla="*/ 18004 h 21600"/>
              </a:gdLst>
              <a:ahLst/>
              <a:cxnLst>
                <a:cxn ang="T8">
                  <a:pos x="T0" y="T1"/>
                </a:cxn>
                <a:cxn ang="T9">
                  <a:pos x="T2" y="T3"/>
                </a:cxn>
                <a:cxn ang="T10">
                  <a:pos x="T4" y="T5"/>
                </a:cxn>
                <a:cxn ang="T11">
                  <a:pos x="T6" y="T7"/>
                </a:cxn>
              </a:cxnLst>
              <a:rect l="T12" t="T13" r="T14" b="T15"/>
              <a:pathLst>
                <a:path w="21600" h="21600">
                  <a:moveTo>
                    <a:pt x="0" y="0"/>
                  </a:moveTo>
                  <a:lnTo>
                    <a:pt x="3600" y="21600"/>
                  </a:lnTo>
                  <a:lnTo>
                    <a:pt x="18000" y="21600"/>
                  </a:lnTo>
                  <a:lnTo>
                    <a:pt x="21600" y="0"/>
                  </a:lnTo>
                  <a:lnTo>
                    <a:pt x="0" y="0"/>
                  </a:lnTo>
                  <a:close/>
                </a:path>
              </a:pathLst>
            </a:custGeom>
            <a:solidFill>
              <a:srgbClr val="9933FF"/>
            </a:solidFill>
            <a:ln w="4670">
              <a:solidFill>
                <a:schemeClr val="tx1"/>
              </a:solidFill>
              <a:miter lim="800000"/>
              <a:headEnd/>
              <a:tailEnd/>
            </a:ln>
          </p:spPr>
          <p:txBody>
            <a:bodyPr rot="10800000" wrap="none" lIns="0" tIns="0" rIns="0" bIns="0" anchor="ctr"/>
            <a:lstStyle/>
            <a:p>
              <a:pPr algn="ctr"/>
              <a:r>
                <a:rPr lang="en-US" sz="1100"/>
                <a:t>Physical Body or Physiology</a:t>
              </a:r>
            </a:p>
            <a:p>
              <a:pPr algn="ctr"/>
              <a:r>
                <a:rPr lang="en-US" sz="1100"/>
                <a:t>From dust you are and from dust you will return</a:t>
              </a:r>
            </a:p>
            <a:p>
              <a:pPr algn="ctr"/>
              <a:r>
                <a:rPr lang="en-US" sz="1100"/>
                <a:t>You are nothing more than a bag of water with a little dirt</a:t>
              </a:r>
            </a:p>
          </p:txBody>
        </p:sp>
        <p:sp>
          <p:nvSpPr>
            <p:cNvPr id="22549" name="Line 10"/>
            <p:cNvSpPr>
              <a:spLocks noChangeShapeType="1"/>
            </p:cNvSpPr>
            <p:nvPr/>
          </p:nvSpPr>
          <p:spPr bwMode="auto">
            <a:xfrm>
              <a:off x="2592" y="1319"/>
              <a:ext cx="57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50" name="Line 13"/>
            <p:cNvSpPr>
              <a:spLocks noChangeShapeType="1"/>
            </p:cNvSpPr>
            <p:nvPr/>
          </p:nvSpPr>
          <p:spPr bwMode="auto">
            <a:xfrm flipH="1">
              <a:off x="576" y="792"/>
              <a:ext cx="230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51" name="Text Box 25"/>
            <p:cNvSpPr txBox="1">
              <a:spLocks noChangeArrowheads="1"/>
            </p:cNvSpPr>
            <p:nvPr/>
          </p:nvSpPr>
          <p:spPr bwMode="auto">
            <a:xfrm>
              <a:off x="1334" y="753"/>
              <a:ext cx="8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t>Protons/H+</a:t>
              </a:r>
            </a:p>
          </p:txBody>
        </p:sp>
      </p:grpSp>
      <p:sp>
        <p:nvSpPr>
          <p:cNvPr id="22532" name="Line 12"/>
          <p:cNvSpPr>
            <a:spLocks noChangeShapeType="1"/>
          </p:cNvSpPr>
          <p:nvPr/>
        </p:nvSpPr>
        <p:spPr bwMode="auto">
          <a:xfrm>
            <a:off x="4572000" y="1981200"/>
            <a:ext cx="3733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3" name="Text Box 14"/>
          <p:cNvSpPr txBox="1">
            <a:spLocks noChangeArrowheads="1"/>
          </p:cNvSpPr>
          <p:nvPr/>
        </p:nvSpPr>
        <p:spPr bwMode="auto">
          <a:xfrm>
            <a:off x="2133600" y="1636713"/>
            <a:ext cx="793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t>Acidic</a:t>
            </a:r>
          </a:p>
        </p:txBody>
      </p:sp>
      <p:sp>
        <p:nvSpPr>
          <p:cNvPr id="22534" name="Text Box 17"/>
          <p:cNvSpPr txBox="1">
            <a:spLocks noChangeArrowheads="1"/>
          </p:cNvSpPr>
          <p:nvPr/>
        </p:nvSpPr>
        <p:spPr bwMode="auto">
          <a:xfrm>
            <a:off x="5622925" y="1636713"/>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t>Alkaline</a:t>
            </a:r>
          </a:p>
        </p:txBody>
      </p:sp>
      <p:sp>
        <p:nvSpPr>
          <p:cNvPr id="22535" name="Line 18"/>
          <p:cNvSpPr>
            <a:spLocks noChangeShapeType="1"/>
          </p:cNvSpPr>
          <p:nvPr/>
        </p:nvSpPr>
        <p:spPr bwMode="auto">
          <a:xfrm flipV="1">
            <a:off x="1371600" y="1752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6" name="Line 19"/>
          <p:cNvSpPr>
            <a:spLocks noChangeShapeType="1"/>
          </p:cNvSpPr>
          <p:nvPr/>
        </p:nvSpPr>
        <p:spPr bwMode="auto">
          <a:xfrm>
            <a:off x="1219200" y="1752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7" name="Text Box 20"/>
          <p:cNvSpPr txBox="1">
            <a:spLocks noChangeArrowheads="1"/>
          </p:cNvSpPr>
          <p:nvPr/>
        </p:nvSpPr>
        <p:spPr bwMode="auto">
          <a:xfrm rot="-3579877">
            <a:off x="1410494" y="3466307"/>
            <a:ext cx="2981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sz="3200"/>
              <a:t>The Soul or Sol</a:t>
            </a:r>
          </a:p>
        </p:txBody>
      </p:sp>
      <p:sp>
        <p:nvSpPr>
          <p:cNvPr id="22538" name="Line 21"/>
          <p:cNvSpPr>
            <a:spLocks noChangeShapeType="1"/>
          </p:cNvSpPr>
          <p:nvPr/>
        </p:nvSpPr>
        <p:spPr bwMode="auto">
          <a:xfrm flipV="1">
            <a:off x="7848600" y="1752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9" name="Line 22"/>
          <p:cNvSpPr>
            <a:spLocks noChangeShapeType="1"/>
          </p:cNvSpPr>
          <p:nvPr/>
        </p:nvSpPr>
        <p:spPr bwMode="auto">
          <a:xfrm>
            <a:off x="7696200" y="1752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0" name="Line 23"/>
          <p:cNvSpPr>
            <a:spLocks noChangeShapeType="1"/>
          </p:cNvSpPr>
          <p:nvPr/>
        </p:nvSpPr>
        <p:spPr bwMode="auto">
          <a:xfrm>
            <a:off x="2590800" y="5486400"/>
            <a:ext cx="396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1" name="Text Box 24"/>
          <p:cNvSpPr txBox="1">
            <a:spLocks noChangeArrowheads="1"/>
          </p:cNvSpPr>
          <p:nvPr/>
        </p:nvSpPr>
        <p:spPr bwMode="auto">
          <a:xfrm>
            <a:off x="2498725" y="5446713"/>
            <a:ext cx="405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t>  Water        Salt       Chlorophyll     Fat</a:t>
            </a:r>
          </a:p>
        </p:txBody>
      </p:sp>
      <p:sp>
        <p:nvSpPr>
          <p:cNvPr id="22542" name="Text Box 26"/>
          <p:cNvSpPr txBox="1">
            <a:spLocks noChangeArrowheads="1"/>
          </p:cNvSpPr>
          <p:nvPr/>
        </p:nvSpPr>
        <p:spPr bwMode="auto">
          <a:xfrm>
            <a:off x="5622925" y="1941513"/>
            <a:ext cx="161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t>Electrons/OH-</a:t>
            </a:r>
          </a:p>
        </p:txBody>
      </p:sp>
      <p:sp>
        <p:nvSpPr>
          <p:cNvPr id="22543" name="Text Box 27"/>
          <p:cNvSpPr txBox="1">
            <a:spLocks noChangeArrowheads="1"/>
          </p:cNvSpPr>
          <p:nvPr/>
        </p:nvSpPr>
        <p:spPr bwMode="auto">
          <a:xfrm>
            <a:off x="3282950" y="5881688"/>
            <a:ext cx="250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t>The Four Food Groups</a:t>
            </a:r>
          </a:p>
        </p:txBody>
      </p:sp>
      <p:sp>
        <p:nvSpPr>
          <p:cNvPr id="22544" name="Text Box 28"/>
          <p:cNvSpPr txBox="1">
            <a:spLocks noChangeArrowheads="1"/>
          </p:cNvSpPr>
          <p:nvPr/>
        </p:nvSpPr>
        <p:spPr bwMode="auto">
          <a:xfrm>
            <a:off x="5715000" y="6437313"/>
            <a:ext cx="3308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t>Copyright Dr. Robert O. Young</a:t>
            </a:r>
          </a:p>
        </p:txBody>
      </p:sp>
    </p:spTree>
    <p:extLst>
      <p:ext uri="{BB962C8B-B14F-4D97-AF65-F5344CB8AC3E}">
        <p14:creationId xmlns:p14="http://schemas.microsoft.com/office/powerpoint/2010/main" val="249762857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152400" y="0"/>
            <a:ext cx="8763000" cy="1066800"/>
          </a:xfrm>
        </p:spPr>
        <p:txBody>
          <a:bodyPr/>
          <a:lstStyle/>
          <a:p>
            <a:pPr eaLnBrk="1" hangingPunct="1"/>
            <a:r>
              <a:rPr lang="en-US" sz="3600" smtClean="0">
                <a:solidFill>
                  <a:schemeClr val="tx1"/>
                </a:solidFill>
                <a:effectLst/>
                <a:ea typeface="ＭＳ Ｐゴシック" pitchFamily="34" charset="-128"/>
              </a:rPr>
              <a:t>Prepare Your Emotional Environment</a:t>
            </a:r>
          </a:p>
        </p:txBody>
      </p:sp>
      <p:pic>
        <p:nvPicPr>
          <p:cNvPr id="23555" name="Picture 3" descr="000_Elaineairport-Dec03"/>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3400" y="1150938"/>
            <a:ext cx="4040188" cy="3421062"/>
          </a:xfrm>
          <a:noFill/>
          <a:extLst>
            <a:ext uri="{909E8E84-426E-40DD-AFC4-6F175D3DCCD1}">
              <a14:hiddenFill xmlns:a14="http://schemas.microsoft.com/office/drawing/2010/main">
                <a:solidFill>
                  <a:srgbClr val="FFFFFF"/>
                </a:solidFill>
              </a14:hiddenFill>
            </a:ext>
          </a:extLst>
        </p:spPr>
      </p:pic>
      <p:pic>
        <p:nvPicPr>
          <p:cNvPr id="23556" name="Picture 4" descr="000_05-frontalsmile"/>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70463" y="1143000"/>
            <a:ext cx="3771900" cy="5029200"/>
          </a:xfrm>
          <a:noFill/>
          <a:extLst>
            <a:ext uri="{909E8E84-426E-40DD-AFC4-6F175D3DCCD1}">
              <a14:hiddenFill xmlns:a14="http://schemas.microsoft.com/office/drawing/2010/main">
                <a:solidFill>
                  <a:srgbClr val="FFFFFF"/>
                </a:solidFill>
              </a14:hiddenFill>
            </a:ext>
          </a:extLst>
        </p:spPr>
      </p:pic>
      <p:sp>
        <p:nvSpPr>
          <p:cNvPr id="23557" name="Text Box 5"/>
          <p:cNvSpPr txBox="1">
            <a:spLocks noChangeArrowheads="1"/>
          </p:cNvSpPr>
          <p:nvPr/>
        </p:nvSpPr>
        <p:spPr bwMode="auto">
          <a:xfrm>
            <a:off x="114300" y="4735513"/>
            <a:ext cx="477043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sz="2000"/>
              <a:t>Elaine Boylston has lost over 88 pounds </a:t>
            </a:r>
          </a:p>
          <a:p>
            <a:pPr algn="ctr"/>
            <a:r>
              <a:rPr lang="en-US" sz="2000"/>
              <a:t>on The pH Miracle for </a:t>
            </a:r>
          </a:p>
          <a:p>
            <a:pPr algn="ctr"/>
            <a:r>
              <a:rPr lang="en-US" sz="2000"/>
              <a:t>Healthy Weight Loss Plan.</a:t>
            </a:r>
          </a:p>
          <a:p>
            <a:pPr algn="ctr"/>
            <a:r>
              <a:rPr lang="en-US" sz="2000"/>
              <a:t>For the first time in over 30 years Elaine</a:t>
            </a:r>
          </a:p>
          <a:p>
            <a:pPr algn="ctr"/>
            <a:r>
              <a:rPr lang="en-US" sz="2000"/>
              <a:t>is under 200 pounds!</a:t>
            </a:r>
          </a:p>
        </p:txBody>
      </p:sp>
    </p:spTree>
    <p:extLst>
      <p:ext uri="{BB962C8B-B14F-4D97-AF65-F5344CB8AC3E}">
        <p14:creationId xmlns:p14="http://schemas.microsoft.com/office/powerpoint/2010/main" val="382127547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rrowheads="1"/>
          </p:cNvSpPr>
          <p:nvPr>
            <p:ph type="title"/>
          </p:nvPr>
        </p:nvSpPr>
        <p:spPr>
          <a:xfrm>
            <a:off x="457200" y="0"/>
            <a:ext cx="8229600" cy="1139825"/>
          </a:xfrm>
        </p:spPr>
        <p:txBody>
          <a:bodyPr/>
          <a:lstStyle/>
          <a:p>
            <a:pPr eaLnBrk="1" hangingPunct="1">
              <a:defRPr/>
            </a:pPr>
            <a:r>
              <a:rPr lang="en-US" sz="4000" smtClean="0">
                <a:solidFill>
                  <a:schemeClr val="tx1"/>
                </a:solidFill>
                <a:ea typeface="ＭＳ Ｐゴシック" pitchFamily="34" charset="-128"/>
              </a:rPr>
              <a:t>Set Goals &amp; Write it Down</a:t>
            </a:r>
          </a:p>
        </p:txBody>
      </p:sp>
      <p:sp>
        <p:nvSpPr>
          <p:cNvPr id="216067" name="Rectangle 3"/>
          <p:cNvSpPr>
            <a:spLocks noGrp="1" noRot="1" noChangeArrowheads="1"/>
          </p:cNvSpPr>
          <p:nvPr>
            <p:ph type="body" sz="half" idx="1"/>
          </p:nvPr>
        </p:nvSpPr>
        <p:spPr>
          <a:xfrm>
            <a:off x="301625" y="1676400"/>
            <a:ext cx="4191000" cy="4422775"/>
          </a:xfrm>
        </p:spPr>
        <p:txBody>
          <a:bodyPr/>
          <a:lstStyle/>
          <a:p>
            <a:pPr eaLnBrk="1" hangingPunct="1">
              <a:defRPr/>
            </a:pPr>
            <a:r>
              <a:rPr lang="en-US" sz="2400" smtClean="0">
                <a:ea typeface="+mn-ea"/>
                <a:cs typeface="+mn-cs"/>
              </a:rPr>
              <a:t>Elaine Boylston kept</a:t>
            </a:r>
          </a:p>
          <a:p>
            <a:pPr eaLnBrk="1" hangingPunct="1">
              <a:buFont typeface="Wingdings" pitchFamily="2" charset="2"/>
              <a:buNone/>
              <a:defRPr/>
            </a:pPr>
            <a:r>
              <a:rPr lang="en-US" sz="2400" smtClean="0">
                <a:ea typeface="+mn-ea"/>
                <a:cs typeface="+mn-cs"/>
              </a:rPr>
              <a:t>an extensive journal.</a:t>
            </a:r>
          </a:p>
          <a:p>
            <a:pPr eaLnBrk="1" hangingPunct="1">
              <a:buFont typeface="Wingdings" pitchFamily="2" charset="2"/>
              <a:buNone/>
              <a:defRPr/>
            </a:pPr>
            <a:r>
              <a:rPr lang="en-US" sz="2400" smtClean="0">
                <a:ea typeface="+mn-ea"/>
                <a:cs typeface="+mn-cs"/>
              </a:rPr>
              <a:t>She wrote down</a:t>
            </a:r>
          </a:p>
          <a:p>
            <a:pPr eaLnBrk="1" hangingPunct="1">
              <a:buFont typeface="Wingdings" pitchFamily="2" charset="2"/>
              <a:buNone/>
              <a:defRPr/>
            </a:pPr>
            <a:r>
              <a:rPr lang="en-US" sz="2400" smtClean="0">
                <a:ea typeface="+mn-ea"/>
                <a:cs typeface="+mn-cs"/>
              </a:rPr>
              <a:t>everything she drank</a:t>
            </a:r>
          </a:p>
          <a:p>
            <a:pPr eaLnBrk="1" hangingPunct="1">
              <a:buFont typeface="Wingdings" pitchFamily="2" charset="2"/>
              <a:buNone/>
              <a:defRPr/>
            </a:pPr>
            <a:r>
              <a:rPr lang="en-US" sz="2400" smtClean="0">
                <a:ea typeface="+mn-ea"/>
                <a:cs typeface="+mn-cs"/>
              </a:rPr>
              <a:t>and everything she ate.</a:t>
            </a:r>
          </a:p>
          <a:p>
            <a:pPr eaLnBrk="1" hangingPunct="1">
              <a:buFont typeface="Wingdings" pitchFamily="2" charset="2"/>
              <a:buNone/>
              <a:defRPr/>
            </a:pPr>
            <a:r>
              <a:rPr lang="en-US" sz="2400" smtClean="0">
                <a:ea typeface="+mn-ea"/>
                <a:cs typeface="+mn-cs"/>
              </a:rPr>
              <a:t>She kept records on all</a:t>
            </a:r>
          </a:p>
          <a:p>
            <a:pPr eaLnBrk="1" hangingPunct="1">
              <a:buFont typeface="Wingdings" pitchFamily="2" charset="2"/>
              <a:buNone/>
              <a:defRPr/>
            </a:pPr>
            <a:r>
              <a:rPr lang="en-US" sz="2400" smtClean="0">
                <a:ea typeface="+mn-ea"/>
                <a:cs typeface="+mn-cs"/>
              </a:rPr>
              <a:t>her measurements.</a:t>
            </a:r>
          </a:p>
          <a:p>
            <a:pPr eaLnBrk="1" hangingPunct="1">
              <a:buFont typeface="Wingdings" pitchFamily="2" charset="2"/>
              <a:buNone/>
              <a:defRPr/>
            </a:pPr>
            <a:r>
              <a:rPr lang="en-US" sz="2400" smtClean="0">
                <a:ea typeface="+mn-ea"/>
                <a:cs typeface="+mn-cs"/>
              </a:rPr>
              <a:t>All forms are free when</a:t>
            </a:r>
          </a:p>
          <a:p>
            <a:pPr eaLnBrk="1" hangingPunct="1">
              <a:buFont typeface="Wingdings" pitchFamily="2" charset="2"/>
              <a:buNone/>
              <a:defRPr/>
            </a:pPr>
            <a:r>
              <a:rPr lang="en-US" sz="2400" smtClean="0">
                <a:ea typeface="+mn-ea"/>
                <a:cs typeface="+mn-cs"/>
              </a:rPr>
              <a:t>you go to our website at:</a:t>
            </a:r>
          </a:p>
          <a:p>
            <a:pPr eaLnBrk="1" hangingPunct="1">
              <a:buFont typeface="Wingdings" pitchFamily="2" charset="2"/>
              <a:buNone/>
              <a:defRPr/>
            </a:pPr>
            <a:r>
              <a:rPr lang="en-US" sz="2800" smtClean="0">
                <a:effectLst/>
                <a:ea typeface="+mn-ea"/>
                <a:cs typeface="+mn-cs"/>
              </a:rPr>
              <a:t>www.thephmiracle.us</a:t>
            </a:r>
          </a:p>
        </p:txBody>
      </p:sp>
      <p:pic>
        <p:nvPicPr>
          <p:cNvPr id="24580" name="Picture 4" descr="scan0053"/>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35488" y="990600"/>
            <a:ext cx="4071937" cy="5486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69841"/>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a:xfrm>
            <a:off x="304800" y="277813"/>
            <a:ext cx="8382000" cy="1139825"/>
          </a:xfrm>
        </p:spPr>
        <p:txBody>
          <a:bodyPr/>
          <a:lstStyle/>
          <a:p>
            <a:pPr eaLnBrk="1" hangingPunct="1"/>
            <a:r>
              <a:rPr lang="en-US" sz="4000" smtClean="0">
                <a:solidFill>
                  <a:schemeClr val="tx1"/>
                </a:solidFill>
                <a:effectLst/>
                <a:ea typeface="ＭＳ Ｐゴシック" pitchFamily="34" charset="-128"/>
              </a:rPr>
              <a:t>Cleanse Your Body </a:t>
            </a:r>
            <a:br>
              <a:rPr lang="en-US" sz="4000" smtClean="0">
                <a:solidFill>
                  <a:schemeClr val="tx1"/>
                </a:solidFill>
                <a:effectLst/>
                <a:ea typeface="ＭＳ Ｐゴシック" pitchFamily="34" charset="-128"/>
              </a:rPr>
            </a:br>
            <a:r>
              <a:rPr lang="en-US" sz="4000" smtClean="0">
                <a:solidFill>
                  <a:schemeClr val="tx1"/>
                </a:solidFill>
                <a:effectLst/>
                <a:ea typeface="ＭＳ Ｐゴシック" pitchFamily="34" charset="-128"/>
              </a:rPr>
              <a:t>from the Inside Out</a:t>
            </a:r>
          </a:p>
        </p:txBody>
      </p:sp>
      <p:sp>
        <p:nvSpPr>
          <p:cNvPr id="217091" name="Rectangle 3"/>
          <p:cNvSpPr>
            <a:spLocks noGrp="1" noRot="1" noChangeArrowheads="1"/>
          </p:cNvSpPr>
          <p:nvPr>
            <p:ph type="body" sz="half" idx="1"/>
          </p:nvPr>
        </p:nvSpPr>
        <p:spPr>
          <a:xfrm>
            <a:off x="457200" y="1722438"/>
            <a:ext cx="4038600" cy="4525962"/>
          </a:xfrm>
        </p:spPr>
        <p:txBody>
          <a:bodyPr/>
          <a:lstStyle/>
          <a:p>
            <a:pPr eaLnBrk="1" hangingPunct="1">
              <a:lnSpc>
                <a:spcPct val="80000"/>
              </a:lnSpc>
              <a:defRPr/>
            </a:pPr>
            <a:r>
              <a:rPr lang="en-US" sz="2400" smtClean="0">
                <a:ea typeface="ＭＳ Ｐゴシック" pitchFamily="34" charset="-128"/>
              </a:rPr>
              <a:t>All healing starts from the inside out, from the head down and in reverse order as the symptoms have appeared.  Restated, it can be put like this: All healing starts from the bowel outward, from the brain centers to the organs they control and in reverse order as symptoms are stored in memory.</a:t>
            </a:r>
          </a:p>
          <a:p>
            <a:pPr eaLnBrk="1" hangingPunct="1">
              <a:lnSpc>
                <a:spcPct val="80000"/>
              </a:lnSpc>
              <a:defRPr/>
            </a:pPr>
            <a:r>
              <a:rPr lang="en-US" sz="2400" smtClean="0">
                <a:ea typeface="ＭＳ Ｐゴシック" pitchFamily="34" charset="-128"/>
              </a:rPr>
              <a:t>Pee your way to health!</a:t>
            </a:r>
          </a:p>
        </p:txBody>
      </p:sp>
      <p:pic>
        <p:nvPicPr>
          <p:cNvPr id="25604" name="Picture 4" descr="Intestinial villi"/>
          <p:cNvPicPr>
            <a:picLocks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900613" y="1600200"/>
            <a:ext cx="3867150" cy="4953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2560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Title 1"/>
          <p:cNvSpPr>
            <a:spLocks noGrp="1"/>
          </p:cNvSpPr>
          <p:nvPr>
            <p:ph type="title"/>
          </p:nvPr>
        </p:nvSpPr>
        <p:spPr/>
        <p:txBody>
          <a:bodyPr/>
          <a:lstStyle/>
          <a:p>
            <a:pPr eaLnBrk="1" hangingPunct="1"/>
            <a:r>
              <a:rPr lang="en-CA" smtClean="0">
                <a:ea typeface="ＭＳ Ｐゴシック" pitchFamily="34" charset="-128"/>
              </a:rPr>
              <a:t>Hello, I</a:t>
            </a:r>
            <a:r>
              <a:rPr lang="en-CA" altLang="en-US" smtClean="0">
                <a:ea typeface="ＭＳ Ｐゴシック" pitchFamily="34" charset="-128"/>
              </a:rPr>
              <a:t>’</a:t>
            </a:r>
            <a:r>
              <a:rPr lang="en-CA" smtClean="0">
                <a:ea typeface="ＭＳ Ｐゴシック" pitchFamily="34" charset="-128"/>
              </a:rPr>
              <a:t>m Dr. Robert Young</a:t>
            </a:r>
          </a:p>
        </p:txBody>
      </p:sp>
      <p:sp>
        <p:nvSpPr>
          <p:cNvPr id="327683" name="Rectangle 3"/>
          <p:cNvSpPr>
            <a:spLocks noGrp="1" noRot="1" noChangeArrowheads="1"/>
          </p:cNvSpPr>
          <p:nvPr>
            <p:ph type="body" sz="half" idx="2"/>
          </p:nvPr>
        </p:nvSpPr>
        <p:spPr>
          <a:xfrm>
            <a:off x="4648200" y="1600200"/>
            <a:ext cx="4316413" cy="4852988"/>
          </a:xfrm>
        </p:spPr>
        <p:txBody>
          <a:bodyPr/>
          <a:lstStyle/>
          <a:p>
            <a:pPr eaLnBrk="1" hangingPunct="1">
              <a:lnSpc>
                <a:spcPct val="90000"/>
              </a:lnSpc>
              <a:defRPr/>
            </a:pPr>
            <a:r>
              <a:rPr lang="en-US" sz="2400" smtClean="0">
                <a:ea typeface="+mn-ea"/>
                <a:cs typeface="+mn-cs"/>
              </a:rPr>
              <a:t>Traditional Microbiology &amp; Chemistry Training</a:t>
            </a:r>
          </a:p>
          <a:p>
            <a:pPr eaLnBrk="1" hangingPunct="1">
              <a:lnSpc>
                <a:spcPct val="90000"/>
              </a:lnSpc>
              <a:defRPr/>
            </a:pPr>
            <a:r>
              <a:rPr lang="en-US" sz="2400" smtClean="0">
                <a:ea typeface="+mn-ea"/>
                <a:cs typeface="+mn-cs"/>
              </a:rPr>
              <a:t>Germ Theory</a:t>
            </a:r>
          </a:p>
          <a:p>
            <a:pPr eaLnBrk="1" hangingPunct="1">
              <a:lnSpc>
                <a:spcPct val="90000"/>
              </a:lnSpc>
              <a:defRPr/>
            </a:pPr>
            <a:r>
              <a:rPr lang="en-US" sz="2400" smtClean="0">
                <a:ea typeface="+mn-ea"/>
                <a:cs typeface="+mn-cs"/>
              </a:rPr>
              <a:t>First witnessed biological transformation in 1994</a:t>
            </a:r>
          </a:p>
          <a:p>
            <a:pPr eaLnBrk="1" hangingPunct="1">
              <a:lnSpc>
                <a:spcPct val="90000"/>
              </a:lnSpc>
              <a:defRPr/>
            </a:pPr>
            <a:r>
              <a:rPr lang="en-US" sz="2400" smtClean="0">
                <a:ea typeface="+mn-ea"/>
                <a:cs typeface="+mn-cs"/>
              </a:rPr>
              <a:t>Started studying the effects of diet on the blood &amp; tissues</a:t>
            </a:r>
          </a:p>
          <a:p>
            <a:pPr eaLnBrk="1" hangingPunct="1">
              <a:lnSpc>
                <a:spcPct val="90000"/>
              </a:lnSpc>
              <a:defRPr/>
            </a:pPr>
            <a:r>
              <a:rPr lang="en-US" sz="2400" smtClean="0">
                <a:ea typeface="+mn-ea"/>
                <a:cs typeface="+mn-cs"/>
              </a:rPr>
              <a:t>Discovered the pH connection and what we eat and drink does make a difference</a:t>
            </a:r>
            <a:endParaRPr lang="en-US" sz="2000" smtClean="0">
              <a:ea typeface="+mn-ea"/>
              <a:cs typeface="+mn-cs"/>
            </a:endParaRPr>
          </a:p>
          <a:p>
            <a:pPr eaLnBrk="1" hangingPunct="1">
              <a:lnSpc>
                <a:spcPct val="90000"/>
              </a:lnSpc>
              <a:buFont typeface="Wingdings" pitchFamily="2" charset="2"/>
              <a:buNone/>
              <a:defRPr/>
            </a:pPr>
            <a:endParaRPr lang="en-US" sz="1600" smtClean="0">
              <a:ea typeface="+mn-ea"/>
              <a:cs typeface="+mn-cs"/>
            </a:endParaRPr>
          </a:p>
        </p:txBody>
      </p:sp>
      <p:pic>
        <p:nvPicPr>
          <p:cNvPr id="27651" name="Picture 4" descr="16000060"/>
          <p:cNvPicPr>
            <a:picLocks noChangeAspect="1" noChangeArrowheads="1"/>
          </p:cNvPicPr>
          <p:nvPr/>
        </p:nvPicPr>
        <p:blipFill>
          <a:blip r:embed="rId2" cstate="print"/>
          <a:srcRect/>
          <a:stretch>
            <a:fillRect/>
          </a:stretch>
        </p:blipFill>
        <p:spPr bwMode="auto">
          <a:xfrm>
            <a:off x="395288" y="1484313"/>
            <a:ext cx="4065587" cy="498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01625" y="-228600"/>
            <a:ext cx="8510588" cy="1325563"/>
          </a:xfrm>
        </p:spPr>
        <p:txBody>
          <a:bodyPr/>
          <a:lstStyle/>
          <a:p>
            <a:r>
              <a:rPr lang="en-US" smtClean="0">
                <a:solidFill>
                  <a:schemeClr val="tx1"/>
                </a:solidFill>
                <a:ea typeface="ＭＳ Ｐゴシック" pitchFamily="34" charset="-128"/>
              </a:rPr>
              <a:t>Alkalizing Massage</a:t>
            </a:r>
          </a:p>
        </p:txBody>
      </p:sp>
      <p:pic>
        <p:nvPicPr>
          <p:cNvPr id="51202" name="Picture 2" descr="C:\Users\Robert Young\AppData\Local\Microsoft\Windows\Temporary Internet Files\Content.IE5\EH1OWMQ4\MP900401029[1].jpg"/>
          <p:cNvPicPr>
            <a:picLocks noGrp="1" noChangeAspect="1" noChangeArrowheads="1"/>
          </p:cNvPicPr>
          <p:nvPr>
            <p:ph sz="quarter" idx="4294967295"/>
          </p:nvPr>
        </p:nvPicPr>
        <p:blipFill>
          <a:blip r:embed="rId2" cstate="print"/>
          <a:srcRect/>
          <a:stretch>
            <a:fillRect/>
          </a:stretch>
        </p:blipFill>
        <p:spPr>
          <a:xfrm>
            <a:off x="381000" y="965200"/>
            <a:ext cx="8458200" cy="5637213"/>
          </a:xfr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0"/>
            <a:ext cx="8510588" cy="1219200"/>
          </a:xfrm>
        </p:spPr>
        <p:txBody>
          <a:bodyPr/>
          <a:lstStyle/>
          <a:p>
            <a:r>
              <a:rPr lang="en-US" smtClean="0">
                <a:solidFill>
                  <a:schemeClr val="tx1"/>
                </a:solidFill>
                <a:ea typeface="ＭＳ Ｐゴシック" pitchFamily="34" charset="-128"/>
              </a:rPr>
              <a:t>Live and Dried Blood Microscopy</a:t>
            </a:r>
          </a:p>
        </p:txBody>
      </p:sp>
      <p:pic>
        <p:nvPicPr>
          <p:cNvPr id="52226" name="Content Placeholder 7" descr="Dr_Robert_Young.jpg"/>
          <p:cNvPicPr>
            <a:picLocks noGrp="1" noChangeAspect="1"/>
          </p:cNvPicPr>
          <p:nvPr>
            <p:ph sz="half" idx="1"/>
          </p:nvPr>
        </p:nvPicPr>
        <p:blipFill>
          <a:blip r:embed="rId2" cstate="print"/>
          <a:srcRect/>
          <a:stretch>
            <a:fillRect/>
          </a:stretch>
        </p:blipFill>
        <p:spPr>
          <a:xfrm>
            <a:off x="223838" y="1219200"/>
            <a:ext cx="3976687" cy="4879975"/>
          </a:xfrm>
        </p:spPr>
      </p:pic>
      <p:pic>
        <p:nvPicPr>
          <p:cNvPr id="52227" name="Content Placeholder 10" descr="DisorganizationofCellssmall.jpg"/>
          <p:cNvPicPr>
            <a:picLocks noGrp="1" noChangeAspect="1"/>
          </p:cNvPicPr>
          <p:nvPr>
            <p:ph sz="quarter" idx="2"/>
          </p:nvPr>
        </p:nvPicPr>
        <p:blipFill>
          <a:blip r:embed="rId3" cstate="print"/>
          <a:srcRect/>
          <a:stretch>
            <a:fillRect/>
          </a:stretch>
        </p:blipFill>
        <p:spPr>
          <a:xfrm>
            <a:off x="4419600" y="1066800"/>
            <a:ext cx="4513263" cy="2668588"/>
          </a:xfrm>
        </p:spPr>
      </p:pic>
      <p:pic>
        <p:nvPicPr>
          <p:cNvPr id="52228" name="Content Placeholder 11" descr="dried_blood.jpg"/>
          <p:cNvPicPr>
            <a:picLocks noGrp="1" noChangeAspect="1"/>
          </p:cNvPicPr>
          <p:nvPr>
            <p:ph sz="quarter" idx="3"/>
          </p:nvPr>
        </p:nvPicPr>
        <p:blipFill>
          <a:blip r:embed="rId4" cstate="print"/>
          <a:srcRect/>
          <a:stretch>
            <a:fillRect/>
          </a:stretch>
        </p:blipFill>
        <p:spPr>
          <a:xfrm>
            <a:off x="5257800" y="3979863"/>
            <a:ext cx="2938463" cy="2649537"/>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0"/>
            <a:ext cx="8510588" cy="1143000"/>
          </a:xfrm>
        </p:spPr>
        <p:txBody>
          <a:bodyPr/>
          <a:lstStyle/>
          <a:p>
            <a:r>
              <a:rPr lang="en-US" smtClean="0">
                <a:solidFill>
                  <a:schemeClr val="tx1"/>
                </a:solidFill>
                <a:ea typeface="ＭＳ Ｐゴシック" pitchFamily="34" charset="-128"/>
              </a:rPr>
              <a:t>Monitoring Health With pH</a:t>
            </a:r>
          </a:p>
        </p:txBody>
      </p:sp>
      <p:pic>
        <p:nvPicPr>
          <p:cNvPr id="53250" name="Content Placeholder 5" descr="phmiraclescale.jpg"/>
          <p:cNvPicPr>
            <a:picLocks noGrp="1" noChangeAspect="1"/>
          </p:cNvPicPr>
          <p:nvPr>
            <p:ph sz="half" idx="1"/>
          </p:nvPr>
        </p:nvPicPr>
        <p:blipFill>
          <a:blip r:embed="rId2" cstate="print"/>
          <a:srcRect/>
          <a:stretch>
            <a:fillRect/>
          </a:stretch>
        </p:blipFill>
        <p:spPr>
          <a:xfrm>
            <a:off x="173038" y="1219200"/>
            <a:ext cx="5762625" cy="2438400"/>
          </a:xfrm>
        </p:spPr>
      </p:pic>
      <p:pic>
        <p:nvPicPr>
          <p:cNvPr id="53251" name="Content Placeholder 10" descr="1412_1_3801-e1277495457423.jpg"/>
          <p:cNvPicPr>
            <a:picLocks noGrp="1" noChangeAspect="1"/>
          </p:cNvPicPr>
          <p:nvPr>
            <p:ph sz="quarter" idx="2"/>
          </p:nvPr>
        </p:nvPicPr>
        <p:blipFill>
          <a:blip r:embed="rId3" cstate="print"/>
          <a:srcRect/>
          <a:stretch>
            <a:fillRect/>
          </a:stretch>
        </p:blipFill>
        <p:spPr>
          <a:xfrm>
            <a:off x="6134100" y="1030288"/>
            <a:ext cx="2781300" cy="2781300"/>
          </a:xfrm>
        </p:spPr>
      </p:pic>
      <p:pic>
        <p:nvPicPr>
          <p:cNvPr id="53252" name="Content Placeholder 11" descr="phtesting.jpg"/>
          <p:cNvPicPr>
            <a:picLocks noGrp="1" noChangeAspect="1"/>
          </p:cNvPicPr>
          <p:nvPr>
            <p:ph sz="quarter" idx="3"/>
          </p:nvPr>
        </p:nvPicPr>
        <p:blipFill>
          <a:blip r:embed="rId4" cstate="print"/>
          <a:srcRect/>
          <a:stretch>
            <a:fillRect/>
          </a:stretch>
        </p:blipFill>
        <p:spPr>
          <a:xfrm>
            <a:off x="533400" y="3886200"/>
            <a:ext cx="2782888" cy="2782888"/>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0"/>
            <a:ext cx="8510588" cy="914400"/>
          </a:xfrm>
        </p:spPr>
        <p:txBody>
          <a:bodyPr/>
          <a:lstStyle/>
          <a:p>
            <a:r>
              <a:rPr lang="en-US" smtClean="0">
                <a:solidFill>
                  <a:schemeClr val="tx1"/>
                </a:solidFill>
                <a:ea typeface="ＭＳ Ｐゴシック" pitchFamily="34" charset="-128"/>
              </a:rPr>
              <a:t>Alkalizing Nutrition</a:t>
            </a:r>
          </a:p>
        </p:txBody>
      </p:sp>
      <p:pic>
        <p:nvPicPr>
          <p:cNvPr id="54274" name="Content Placeholder 8" descr="vitamins.jpg"/>
          <p:cNvPicPr>
            <a:picLocks noGrp="1" noChangeAspect="1"/>
          </p:cNvPicPr>
          <p:nvPr>
            <p:ph sz="half" idx="2"/>
          </p:nvPr>
        </p:nvPicPr>
        <p:blipFill>
          <a:blip r:embed="rId2" cstate="print"/>
          <a:srcRect/>
          <a:stretch>
            <a:fillRect/>
          </a:stretch>
        </p:blipFill>
        <p:spPr>
          <a:xfrm>
            <a:off x="647700" y="1295400"/>
            <a:ext cx="7542213" cy="50292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990600"/>
          </a:xfrm>
        </p:spPr>
        <p:txBody>
          <a:bodyPr/>
          <a:lstStyle/>
          <a:p>
            <a:r>
              <a:rPr lang="en-US" smtClean="0">
                <a:solidFill>
                  <a:schemeClr val="tx1"/>
                </a:solidFill>
                <a:ea typeface="ＭＳ Ｐゴシック" pitchFamily="34" charset="-128"/>
              </a:rPr>
              <a:t>Alkalizing Exercise – Younga Yoga</a:t>
            </a:r>
          </a:p>
        </p:txBody>
      </p:sp>
      <p:pic>
        <p:nvPicPr>
          <p:cNvPr id="55298" name="Content Placeholder 5" descr="088183cd-e783-48d2-83a5-205fda73cbd2.jpg"/>
          <p:cNvPicPr>
            <a:picLocks noGrp="1" noChangeAspect="1"/>
          </p:cNvPicPr>
          <p:nvPr>
            <p:ph sz="quarter" idx="1"/>
          </p:nvPr>
        </p:nvPicPr>
        <p:blipFill>
          <a:blip r:embed="rId2" cstate="print"/>
          <a:srcRect/>
          <a:stretch>
            <a:fillRect/>
          </a:stretch>
        </p:blipFill>
        <p:spPr>
          <a:xfrm>
            <a:off x="795338" y="990600"/>
            <a:ext cx="4237037" cy="2820988"/>
          </a:xfrm>
        </p:spPr>
      </p:pic>
      <p:pic>
        <p:nvPicPr>
          <p:cNvPr id="55299" name="Content Placeholder 6" descr="swimmingpoolatranch1.png"/>
          <p:cNvPicPr>
            <a:picLocks noGrp="1" noChangeAspect="1"/>
          </p:cNvPicPr>
          <p:nvPr>
            <p:ph sz="quarter" idx="2"/>
          </p:nvPr>
        </p:nvPicPr>
        <p:blipFill>
          <a:blip r:embed="rId3" cstate="print"/>
          <a:srcRect/>
          <a:stretch>
            <a:fillRect/>
          </a:stretch>
        </p:blipFill>
        <p:spPr>
          <a:xfrm>
            <a:off x="5353050" y="1020763"/>
            <a:ext cx="3638550" cy="2790825"/>
          </a:xfrm>
        </p:spPr>
      </p:pic>
      <p:pic>
        <p:nvPicPr>
          <p:cNvPr id="55300" name="Content Placeholder 7" descr="younga-yoga-v1-dvd-image[1].jpg"/>
          <p:cNvPicPr>
            <a:picLocks noGrp="1" noChangeAspect="1"/>
          </p:cNvPicPr>
          <p:nvPr>
            <p:ph sz="quarter" idx="3"/>
          </p:nvPr>
        </p:nvPicPr>
        <p:blipFill>
          <a:blip r:embed="rId4" cstate="print"/>
          <a:srcRect/>
          <a:stretch>
            <a:fillRect/>
          </a:stretch>
        </p:blipFill>
        <p:spPr>
          <a:xfrm>
            <a:off x="2743200" y="4038600"/>
            <a:ext cx="2135188" cy="2135188"/>
          </a:xfrm>
        </p:spPr>
      </p:pic>
      <p:pic>
        <p:nvPicPr>
          <p:cNvPr id="55301" name="Content Placeholder 9" descr="younga-yoga-v2-dvd-image[1].jpg"/>
          <p:cNvPicPr>
            <a:picLocks noGrp="1" noChangeAspect="1"/>
          </p:cNvPicPr>
          <p:nvPr>
            <p:ph sz="quarter" idx="4"/>
          </p:nvPr>
        </p:nvPicPr>
        <p:blipFill>
          <a:blip r:embed="rId5" cstate="print"/>
          <a:srcRect/>
          <a:stretch>
            <a:fillRect/>
          </a:stretch>
        </p:blipFill>
        <p:spPr>
          <a:xfrm>
            <a:off x="5181600" y="4038600"/>
            <a:ext cx="2135188" cy="2135188"/>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152400"/>
            <a:ext cx="8510588" cy="838200"/>
          </a:xfrm>
        </p:spPr>
        <p:txBody>
          <a:bodyPr/>
          <a:lstStyle/>
          <a:p>
            <a:r>
              <a:rPr lang="en-US" smtClean="0">
                <a:solidFill>
                  <a:schemeClr val="tx1"/>
                </a:solidFill>
                <a:ea typeface="ＭＳ Ｐゴシック" pitchFamily="34" charset="-128"/>
              </a:rPr>
              <a:t>Alkalizing Food by Shelley</a:t>
            </a:r>
          </a:p>
        </p:txBody>
      </p:sp>
      <p:pic>
        <p:nvPicPr>
          <p:cNvPr id="56322" name="Content Placeholder 8" descr="graphicgroup_0011.png"/>
          <p:cNvPicPr>
            <a:picLocks noGrp="1" noChangeAspect="1"/>
          </p:cNvPicPr>
          <p:nvPr>
            <p:ph sz="half" idx="1"/>
          </p:nvPr>
        </p:nvPicPr>
        <p:blipFill>
          <a:blip r:embed="rId2" cstate="print"/>
          <a:srcRect/>
          <a:stretch>
            <a:fillRect/>
          </a:stretch>
        </p:blipFill>
        <p:spPr>
          <a:xfrm>
            <a:off x="5105400" y="1066800"/>
            <a:ext cx="3921125" cy="2846388"/>
          </a:xfrm>
        </p:spPr>
      </p:pic>
      <p:pic>
        <p:nvPicPr>
          <p:cNvPr id="56323" name="Content Placeholder 9" descr="greenshake.jpg"/>
          <p:cNvPicPr>
            <a:picLocks noGrp="1" noChangeAspect="1"/>
          </p:cNvPicPr>
          <p:nvPr>
            <p:ph sz="quarter" idx="2"/>
          </p:nvPr>
        </p:nvPicPr>
        <p:blipFill>
          <a:blip r:embed="rId3" cstate="print"/>
          <a:srcRect/>
          <a:stretch>
            <a:fillRect/>
          </a:stretch>
        </p:blipFill>
        <p:spPr>
          <a:xfrm>
            <a:off x="309563" y="1066800"/>
            <a:ext cx="4579937" cy="5562600"/>
          </a:xfrm>
        </p:spPr>
      </p:pic>
      <p:pic>
        <p:nvPicPr>
          <p:cNvPr id="56324" name="Content Placeholder 10" descr="salad.jpg"/>
          <p:cNvPicPr>
            <a:picLocks noGrp="1" noChangeAspect="1"/>
          </p:cNvPicPr>
          <p:nvPr>
            <p:ph sz="quarter" idx="3"/>
          </p:nvPr>
        </p:nvPicPr>
        <p:blipFill>
          <a:blip r:embed="rId4" cstate="print"/>
          <a:srcRect/>
          <a:stretch>
            <a:fillRect/>
          </a:stretch>
        </p:blipFill>
        <p:spPr>
          <a:xfrm>
            <a:off x="5791200" y="3937000"/>
            <a:ext cx="2438400" cy="2797175"/>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152400"/>
            <a:ext cx="8510588" cy="685800"/>
          </a:xfrm>
        </p:spPr>
        <p:txBody>
          <a:bodyPr/>
          <a:lstStyle/>
          <a:p>
            <a:pPr>
              <a:defRPr/>
            </a:pPr>
            <a:r>
              <a:rPr lang="en-US" smtClean="0">
                <a:solidFill>
                  <a:schemeClr val="tx1"/>
                </a:solidFill>
                <a:ea typeface="ＭＳ Ｐゴシック" pitchFamily="34" charset="-128"/>
              </a:rPr>
              <a:t>Alkalizing Accommodations</a:t>
            </a:r>
          </a:p>
        </p:txBody>
      </p:sp>
      <p:pic>
        <p:nvPicPr>
          <p:cNvPr id="3075" name="Content Placeholder 5" descr="maui03.png"/>
          <p:cNvPicPr>
            <a:picLocks noGrp="1" noChangeAspect="1"/>
          </p:cNvPicPr>
          <p:nvPr>
            <p:ph sz="half" idx="1"/>
          </p:nvPr>
        </p:nvPicPr>
        <p:blipFill>
          <a:blip r:embed="rId2" cstate="print"/>
          <a:srcRect/>
          <a:stretch>
            <a:fillRect/>
          </a:stretch>
        </p:blipFill>
        <p:spPr>
          <a:xfrm>
            <a:off x="228600" y="914400"/>
            <a:ext cx="4830763" cy="3467100"/>
          </a:xfrm>
        </p:spPr>
      </p:pic>
      <p:pic>
        <p:nvPicPr>
          <p:cNvPr id="3076" name="Content Placeholder 6" descr="Arielviewofranch.png"/>
          <p:cNvPicPr>
            <a:picLocks noGrp="1" noChangeAspect="1"/>
          </p:cNvPicPr>
          <p:nvPr>
            <p:ph sz="quarter" idx="2"/>
          </p:nvPr>
        </p:nvPicPr>
        <p:blipFill>
          <a:blip r:embed="rId3" cstate="print"/>
          <a:srcRect/>
          <a:stretch>
            <a:fillRect/>
          </a:stretch>
        </p:blipFill>
        <p:spPr>
          <a:xfrm>
            <a:off x="4935538" y="838200"/>
            <a:ext cx="4062412" cy="3659188"/>
          </a:xfrm>
        </p:spPr>
      </p:pic>
      <p:pic>
        <p:nvPicPr>
          <p:cNvPr id="3077" name="Content Placeholder 6" descr="mauicombo.png"/>
          <p:cNvPicPr>
            <a:picLocks noGrp="1" noChangeAspect="1"/>
          </p:cNvPicPr>
          <p:nvPr>
            <p:ph sz="quarter" idx="3"/>
          </p:nvPr>
        </p:nvPicPr>
        <p:blipFill>
          <a:blip r:embed="rId4" cstate="print"/>
          <a:srcRect/>
          <a:stretch>
            <a:fillRect/>
          </a:stretch>
        </p:blipFill>
        <p:spPr>
          <a:xfrm>
            <a:off x="4157663" y="4573588"/>
            <a:ext cx="4757737" cy="1903412"/>
          </a:xfrm>
        </p:spPr>
      </p:pic>
      <p:sp>
        <p:nvSpPr>
          <p:cNvPr id="3078" name="TextBox 8"/>
          <p:cNvSpPr txBox="1">
            <a:spLocks noChangeArrowheads="1"/>
          </p:cNvSpPr>
          <p:nvPr/>
        </p:nvSpPr>
        <p:spPr bwMode="auto">
          <a:xfrm>
            <a:off x="381000" y="4495800"/>
            <a:ext cx="3827463" cy="1477963"/>
          </a:xfrm>
          <a:prstGeom prst="rect">
            <a:avLst/>
          </a:prstGeom>
          <a:noFill/>
          <a:ln w="9525">
            <a:noFill/>
            <a:miter lim="800000"/>
            <a:headEnd/>
            <a:tailEnd/>
          </a:ln>
        </p:spPr>
        <p:txBody>
          <a:bodyPr wrap="none">
            <a:spAutoFit/>
          </a:bodyPr>
          <a:lstStyle/>
          <a:p>
            <a:r>
              <a:rPr lang="en-US"/>
              <a:t>Maui and Kaua</a:t>
            </a:r>
            <a:r>
              <a:rPr lang="ja-JP" altLang="en-US"/>
              <a:t>’</a:t>
            </a:r>
            <a:r>
              <a:rPr lang="en-US" altLang="ja-JP"/>
              <a:t>i Hawaii in January</a:t>
            </a:r>
          </a:p>
          <a:p>
            <a:r>
              <a:rPr lang="en-US"/>
              <a:t>Marbella, Spain in July</a:t>
            </a:r>
          </a:p>
          <a:p>
            <a:r>
              <a:rPr lang="en-US"/>
              <a:t>Phuket, Thailand in October</a:t>
            </a:r>
          </a:p>
          <a:p>
            <a:r>
              <a:rPr lang="en-US"/>
              <a:t>Retreats throughout the year at the </a:t>
            </a:r>
          </a:p>
          <a:p>
            <a:r>
              <a:rPr lang="en-US"/>
              <a:t>Rancho del Sol in San Diego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381000" y="228600"/>
            <a:ext cx="8763000" cy="990600"/>
          </a:xfrm>
          <a:prstGeom prst="rect">
            <a:avLst/>
          </a:prstGeom>
          <a:solidFill>
            <a:srgbClr val="0000FF"/>
          </a:solidFill>
          <a:ln w="9525">
            <a:noFill/>
            <a:miter lim="800000"/>
            <a:headEnd/>
            <a:tailEnd/>
          </a:ln>
        </p:spPr>
        <p:txBody>
          <a:bodyPr wrap="none" anchor="ctr"/>
          <a:lstStyle/>
          <a:p>
            <a:pPr algn="ctr"/>
            <a:endParaRPr lang="en-US">
              <a:solidFill>
                <a:schemeClr val="bg2"/>
              </a:solidFill>
              <a:latin typeface="Calibri" pitchFamily="34" charset="0"/>
            </a:endParaRPr>
          </a:p>
        </p:txBody>
      </p:sp>
      <p:sp>
        <p:nvSpPr>
          <p:cNvPr id="4099" name="Text Box 5"/>
          <p:cNvSpPr txBox="1">
            <a:spLocks noChangeArrowheads="1"/>
          </p:cNvSpPr>
          <p:nvPr/>
        </p:nvSpPr>
        <p:spPr bwMode="auto">
          <a:xfrm>
            <a:off x="1066800" y="304800"/>
            <a:ext cx="8077200" cy="708025"/>
          </a:xfrm>
          <a:prstGeom prst="rect">
            <a:avLst/>
          </a:prstGeom>
          <a:noFill/>
          <a:ln w="9525">
            <a:noFill/>
            <a:miter lim="800000"/>
            <a:headEnd/>
            <a:tailEnd/>
          </a:ln>
        </p:spPr>
        <p:txBody>
          <a:bodyPr>
            <a:spAutoFit/>
          </a:bodyPr>
          <a:lstStyle/>
          <a:p>
            <a:r>
              <a:rPr lang="en-US" sz="4000" b="1">
                <a:latin typeface="Garamond" pitchFamily="18" charset="0"/>
              </a:rPr>
              <a:t>Alkalizing Education</a:t>
            </a:r>
          </a:p>
        </p:txBody>
      </p:sp>
      <p:pic>
        <p:nvPicPr>
          <p:cNvPr id="4100" name="Picture 6"/>
          <p:cNvPicPr>
            <a:picLocks noChangeAspect="1" noChangeArrowheads="1"/>
          </p:cNvPicPr>
          <p:nvPr/>
        </p:nvPicPr>
        <p:blipFill>
          <a:blip r:embed="rId2" cstate="print"/>
          <a:srcRect/>
          <a:stretch>
            <a:fillRect/>
          </a:stretch>
        </p:blipFill>
        <p:spPr bwMode="auto">
          <a:xfrm>
            <a:off x="5105400" y="4191000"/>
            <a:ext cx="990600" cy="604838"/>
          </a:xfrm>
          <a:prstGeom prst="rect">
            <a:avLst/>
          </a:prstGeom>
          <a:noFill/>
          <a:ln w="9525">
            <a:noFill/>
            <a:miter lim="800000"/>
            <a:headEnd/>
            <a:tailEnd/>
          </a:ln>
        </p:spPr>
      </p:pic>
      <p:pic>
        <p:nvPicPr>
          <p:cNvPr id="2054" name="Picture 16"/>
          <p:cNvPicPr>
            <a:picLocks noChangeAspect="1" noChangeArrowheads="1"/>
          </p:cNvPicPr>
          <p:nvPr/>
        </p:nvPicPr>
        <p:blipFill>
          <a:blip r:embed="rId3" cstate="print"/>
          <a:srcRect/>
          <a:stretch>
            <a:fillRect/>
          </a:stretch>
        </p:blipFill>
        <p:spPr bwMode="auto">
          <a:xfrm>
            <a:off x="6019800" y="5000625"/>
            <a:ext cx="2667000" cy="1857375"/>
          </a:xfrm>
          <a:prstGeom prst="rect">
            <a:avLst/>
          </a:prstGeom>
          <a:noFill/>
          <a:ln w="9525">
            <a:noFill/>
            <a:miter lim="800000"/>
            <a:headEnd/>
            <a:tailEnd/>
          </a:ln>
        </p:spPr>
      </p:pic>
      <p:pic>
        <p:nvPicPr>
          <p:cNvPr id="2055" name="Picture 17"/>
          <p:cNvPicPr>
            <a:picLocks noChangeAspect="1" noChangeArrowheads="1"/>
          </p:cNvPicPr>
          <p:nvPr/>
        </p:nvPicPr>
        <p:blipFill>
          <a:blip r:embed="rId4" cstate="print"/>
          <a:srcRect/>
          <a:stretch>
            <a:fillRect/>
          </a:stretch>
        </p:blipFill>
        <p:spPr bwMode="auto">
          <a:xfrm rot="420000">
            <a:off x="3825875" y="1566863"/>
            <a:ext cx="2133600" cy="2886075"/>
          </a:xfrm>
          <a:prstGeom prst="rect">
            <a:avLst/>
          </a:prstGeom>
          <a:noFill/>
          <a:ln w="9525">
            <a:noFill/>
            <a:miter lim="800000"/>
            <a:headEnd/>
            <a:tailEnd/>
          </a:ln>
        </p:spPr>
      </p:pic>
      <p:pic>
        <p:nvPicPr>
          <p:cNvPr id="2056" name="Picture 20"/>
          <p:cNvPicPr>
            <a:picLocks noChangeAspect="1" noChangeArrowheads="1"/>
          </p:cNvPicPr>
          <p:nvPr/>
        </p:nvPicPr>
        <p:blipFill>
          <a:blip r:embed="rId5" cstate="print"/>
          <a:srcRect/>
          <a:stretch>
            <a:fillRect/>
          </a:stretch>
        </p:blipFill>
        <p:spPr bwMode="auto">
          <a:xfrm>
            <a:off x="304800" y="4953000"/>
            <a:ext cx="2057400" cy="1600200"/>
          </a:xfrm>
          <a:prstGeom prst="rect">
            <a:avLst/>
          </a:prstGeom>
          <a:noFill/>
          <a:ln w="9525">
            <a:noFill/>
            <a:miter lim="800000"/>
            <a:headEnd/>
            <a:tailEnd/>
          </a:ln>
        </p:spPr>
      </p:pic>
      <p:pic>
        <p:nvPicPr>
          <p:cNvPr id="2058" name="Picture 23"/>
          <p:cNvPicPr>
            <a:picLocks noChangeAspect="1" noChangeArrowheads="1"/>
          </p:cNvPicPr>
          <p:nvPr/>
        </p:nvPicPr>
        <p:blipFill>
          <a:blip r:embed="rId6" cstate="print"/>
          <a:srcRect/>
          <a:stretch>
            <a:fillRect/>
          </a:stretch>
        </p:blipFill>
        <p:spPr bwMode="auto">
          <a:xfrm rot="-60000">
            <a:off x="1319213" y="1619250"/>
            <a:ext cx="2209800" cy="2676525"/>
          </a:xfrm>
          <a:prstGeom prst="rect">
            <a:avLst/>
          </a:prstGeom>
          <a:noFill/>
          <a:ln w="9525">
            <a:noFill/>
            <a:miter lim="800000"/>
            <a:headEnd/>
            <a:tailEnd/>
          </a:ln>
        </p:spPr>
      </p:pic>
      <p:pic>
        <p:nvPicPr>
          <p:cNvPr id="2059" name="Picture 24"/>
          <p:cNvPicPr>
            <a:picLocks noChangeAspect="1" noChangeArrowheads="1"/>
          </p:cNvPicPr>
          <p:nvPr/>
        </p:nvPicPr>
        <p:blipFill>
          <a:blip r:embed="rId7" cstate="print"/>
          <a:srcRect/>
          <a:stretch>
            <a:fillRect/>
          </a:stretch>
        </p:blipFill>
        <p:spPr bwMode="auto">
          <a:xfrm>
            <a:off x="4114800" y="4495800"/>
            <a:ext cx="2143125" cy="2143125"/>
          </a:xfrm>
          <a:prstGeom prst="rect">
            <a:avLst/>
          </a:prstGeom>
          <a:noFill/>
          <a:ln w="9525">
            <a:noFill/>
            <a:miter lim="800000"/>
            <a:headEnd/>
            <a:tailEnd/>
          </a:ln>
        </p:spPr>
      </p:pic>
      <p:pic>
        <p:nvPicPr>
          <p:cNvPr id="2060" name="Picture 19"/>
          <p:cNvPicPr>
            <a:picLocks noChangeAspect="1" noChangeArrowheads="1"/>
          </p:cNvPicPr>
          <p:nvPr/>
        </p:nvPicPr>
        <p:blipFill>
          <a:blip r:embed="rId8" cstate="print"/>
          <a:srcRect/>
          <a:stretch>
            <a:fillRect/>
          </a:stretch>
        </p:blipFill>
        <p:spPr bwMode="auto">
          <a:xfrm>
            <a:off x="2438400" y="4591050"/>
            <a:ext cx="2057400" cy="2266950"/>
          </a:xfrm>
          <a:prstGeom prst="rect">
            <a:avLst/>
          </a:prstGeom>
          <a:noFill/>
          <a:ln w="9525">
            <a:noFill/>
            <a:miter lim="800000"/>
            <a:headEnd/>
            <a:tailEnd/>
          </a:ln>
        </p:spPr>
      </p:pic>
      <p:pic>
        <p:nvPicPr>
          <p:cNvPr id="2061" name="Picture 25"/>
          <p:cNvPicPr>
            <a:picLocks noChangeAspect="1" noChangeArrowheads="1"/>
          </p:cNvPicPr>
          <p:nvPr/>
        </p:nvPicPr>
        <p:blipFill>
          <a:blip r:embed="rId9" cstate="print"/>
          <a:srcRect/>
          <a:stretch>
            <a:fillRect/>
          </a:stretch>
        </p:blipFill>
        <p:spPr bwMode="auto">
          <a:xfrm rot="900000">
            <a:off x="6269038" y="2051050"/>
            <a:ext cx="2090737" cy="279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additive="base">
                                        <p:cTn id="7" dur="2000" fill="hold"/>
                                        <p:tgtEl>
                                          <p:spTgt spid="2058"/>
                                        </p:tgtEl>
                                        <p:attrNameLst>
                                          <p:attrName>ppt_x</p:attrName>
                                        </p:attrNameLst>
                                      </p:cBhvr>
                                      <p:tavLst>
                                        <p:tav tm="0">
                                          <p:val>
                                            <p:strVal val="#ppt_x"/>
                                          </p:val>
                                        </p:tav>
                                        <p:tav tm="100000">
                                          <p:val>
                                            <p:strVal val="#ppt_x"/>
                                          </p:val>
                                        </p:tav>
                                      </p:tavLst>
                                    </p:anim>
                                    <p:anim calcmode="lin" valueType="num">
                                      <p:cBhvr additive="base">
                                        <p:cTn id="8" dur="2000" fill="hold"/>
                                        <p:tgtEl>
                                          <p:spTgt spid="205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55"/>
                                        </p:tgtEl>
                                        <p:attrNameLst>
                                          <p:attrName>style.visibility</p:attrName>
                                        </p:attrNameLst>
                                      </p:cBhvr>
                                      <p:to>
                                        <p:strVal val="visible"/>
                                      </p:to>
                                    </p:set>
                                    <p:anim calcmode="lin" valueType="num">
                                      <p:cBhvr additive="base">
                                        <p:cTn id="13" dur="1000" fill="hold"/>
                                        <p:tgtEl>
                                          <p:spTgt spid="2055"/>
                                        </p:tgtEl>
                                        <p:attrNameLst>
                                          <p:attrName>ppt_x</p:attrName>
                                        </p:attrNameLst>
                                      </p:cBhvr>
                                      <p:tavLst>
                                        <p:tav tm="0">
                                          <p:val>
                                            <p:strVal val="#ppt_x"/>
                                          </p:val>
                                        </p:tav>
                                        <p:tav tm="100000">
                                          <p:val>
                                            <p:strVal val="#ppt_x"/>
                                          </p:val>
                                        </p:tav>
                                      </p:tavLst>
                                    </p:anim>
                                    <p:anim calcmode="lin" valueType="num">
                                      <p:cBhvr additive="base">
                                        <p:cTn id="14" dur="1000" fill="hold"/>
                                        <p:tgtEl>
                                          <p:spTgt spid="205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61"/>
                                        </p:tgtEl>
                                        <p:attrNameLst>
                                          <p:attrName>style.visibility</p:attrName>
                                        </p:attrNameLst>
                                      </p:cBhvr>
                                      <p:to>
                                        <p:strVal val="visible"/>
                                      </p:to>
                                    </p:set>
                                    <p:anim calcmode="lin" valueType="num">
                                      <p:cBhvr additive="base">
                                        <p:cTn id="19" dur="500" fill="hold"/>
                                        <p:tgtEl>
                                          <p:spTgt spid="2061"/>
                                        </p:tgtEl>
                                        <p:attrNameLst>
                                          <p:attrName>ppt_x</p:attrName>
                                        </p:attrNameLst>
                                      </p:cBhvr>
                                      <p:tavLst>
                                        <p:tav tm="0">
                                          <p:val>
                                            <p:strVal val="#ppt_x"/>
                                          </p:val>
                                        </p:tav>
                                        <p:tav tm="100000">
                                          <p:val>
                                            <p:strVal val="#ppt_x"/>
                                          </p:val>
                                        </p:tav>
                                      </p:tavLst>
                                    </p:anim>
                                    <p:anim calcmode="lin" valueType="num">
                                      <p:cBhvr additive="base">
                                        <p:cTn id="20" dur="500" fill="hold"/>
                                        <p:tgtEl>
                                          <p:spTgt spid="206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056"/>
                                        </p:tgtEl>
                                        <p:attrNameLst>
                                          <p:attrName>style.visibility</p:attrName>
                                        </p:attrNameLst>
                                      </p:cBhvr>
                                      <p:to>
                                        <p:strVal val="visible"/>
                                      </p:to>
                                    </p:set>
                                    <p:anim calcmode="lin" valueType="num">
                                      <p:cBhvr additive="base">
                                        <p:cTn id="25" dur="1000" fill="hold"/>
                                        <p:tgtEl>
                                          <p:spTgt spid="2056"/>
                                        </p:tgtEl>
                                        <p:attrNameLst>
                                          <p:attrName>ppt_x</p:attrName>
                                        </p:attrNameLst>
                                      </p:cBhvr>
                                      <p:tavLst>
                                        <p:tav tm="0">
                                          <p:val>
                                            <p:strVal val="#ppt_x"/>
                                          </p:val>
                                        </p:tav>
                                        <p:tav tm="100000">
                                          <p:val>
                                            <p:strVal val="#ppt_x"/>
                                          </p:val>
                                        </p:tav>
                                      </p:tavLst>
                                    </p:anim>
                                    <p:anim calcmode="lin" valueType="num">
                                      <p:cBhvr additive="base">
                                        <p:cTn id="26" dur="10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60"/>
                                        </p:tgtEl>
                                        <p:attrNameLst>
                                          <p:attrName>style.visibility</p:attrName>
                                        </p:attrNameLst>
                                      </p:cBhvr>
                                      <p:to>
                                        <p:strVal val="visible"/>
                                      </p:to>
                                    </p:set>
                                    <p:anim calcmode="lin" valueType="num">
                                      <p:cBhvr additive="base">
                                        <p:cTn id="31" dur="500" fill="hold"/>
                                        <p:tgtEl>
                                          <p:spTgt spid="2060"/>
                                        </p:tgtEl>
                                        <p:attrNameLst>
                                          <p:attrName>ppt_x</p:attrName>
                                        </p:attrNameLst>
                                      </p:cBhvr>
                                      <p:tavLst>
                                        <p:tav tm="0">
                                          <p:val>
                                            <p:strVal val="#ppt_x"/>
                                          </p:val>
                                        </p:tav>
                                        <p:tav tm="100000">
                                          <p:val>
                                            <p:strVal val="#ppt_x"/>
                                          </p:val>
                                        </p:tav>
                                      </p:tavLst>
                                    </p:anim>
                                    <p:anim calcmode="lin" valueType="num">
                                      <p:cBhvr additive="base">
                                        <p:cTn id="32" dur="500" fill="hold"/>
                                        <p:tgtEl>
                                          <p:spTgt spid="206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059"/>
                                        </p:tgtEl>
                                        <p:attrNameLst>
                                          <p:attrName>style.visibility</p:attrName>
                                        </p:attrNameLst>
                                      </p:cBhvr>
                                      <p:to>
                                        <p:strVal val="visible"/>
                                      </p:to>
                                    </p:set>
                                    <p:anim calcmode="lin" valueType="num">
                                      <p:cBhvr additive="base">
                                        <p:cTn id="37" dur="500" fill="hold"/>
                                        <p:tgtEl>
                                          <p:spTgt spid="2059"/>
                                        </p:tgtEl>
                                        <p:attrNameLst>
                                          <p:attrName>ppt_x</p:attrName>
                                        </p:attrNameLst>
                                      </p:cBhvr>
                                      <p:tavLst>
                                        <p:tav tm="0">
                                          <p:val>
                                            <p:strVal val="#ppt_x"/>
                                          </p:val>
                                        </p:tav>
                                        <p:tav tm="100000">
                                          <p:val>
                                            <p:strVal val="#ppt_x"/>
                                          </p:val>
                                        </p:tav>
                                      </p:tavLst>
                                    </p:anim>
                                    <p:anim calcmode="lin" valueType="num">
                                      <p:cBhvr additive="base">
                                        <p:cTn id="38" dur="500" fill="hold"/>
                                        <p:tgtEl>
                                          <p:spTgt spid="2059"/>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054"/>
                                        </p:tgtEl>
                                        <p:attrNameLst>
                                          <p:attrName>style.visibility</p:attrName>
                                        </p:attrNameLst>
                                      </p:cBhvr>
                                      <p:to>
                                        <p:strVal val="visible"/>
                                      </p:to>
                                    </p:set>
                                    <p:anim calcmode="lin" valueType="num">
                                      <p:cBhvr additive="base">
                                        <p:cTn id="43" dur="500" fill="hold"/>
                                        <p:tgtEl>
                                          <p:spTgt spid="2054"/>
                                        </p:tgtEl>
                                        <p:attrNameLst>
                                          <p:attrName>ppt_x</p:attrName>
                                        </p:attrNameLst>
                                      </p:cBhvr>
                                      <p:tavLst>
                                        <p:tav tm="0">
                                          <p:val>
                                            <p:strVal val="#ppt_x"/>
                                          </p:val>
                                        </p:tav>
                                        <p:tav tm="100000">
                                          <p:val>
                                            <p:strVal val="#ppt_x"/>
                                          </p:val>
                                        </p:tav>
                                      </p:tavLst>
                                    </p:anim>
                                    <p:anim calcmode="lin" valueType="num">
                                      <p:cBhvr additive="base">
                                        <p:cTn id="44"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rrowheads="1"/>
          </p:cNvSpPr>
          <p:nvPr>
            <p:ph type="title"/>
          </p:nvPr>
        </p:nvSpPr>
        <p:spPr>
          <a:xfrm>
            <a:off x="301625" y="0"/>
            <a:ext cx="8510588" cy="1325563"/>
          </a:xfrm>
        </p:spPr>
        <p:txBody>
          <a:bodyPr/>
          <a:lstStyle/>
          <a:p>
            <a:pPr eaLnBrk="1" hangingPunct="1">
              <a:defRPr/>
            </a:pPr>
            <a:r>
              <a:rPr lang="en-US" sz="4000" smtClean="0">
                <a:solidFill>
                  <a:schemeClr val="tx1"/>
                </a:solidFill>
                <a:ea typeface="ＭＳ Ｐゴシック" pitchFamily="34" charset="-128"/>
              </a:rPr>
              <a:t>Clinical Research at The pH Miracle Living Center</a:t>
            </a:r>
          </a:p>
        </p:txBody>
      </p:sp>
      <p:sp>
        <p:nvSpPr>
          <p:cNvPr id="276483" name="Rectangle 3"/>
          <p:cNvSpPr>
            <a:spLocks noGrp="1" noRot="1" noChangeArrowheads="1"/>
          </p:cNvSpPr>
          <p:nvPr>
            <p:ph type="body" idx="1"/>
          </p:nvPr>
        </p:nvSpPr>
        <p:spPr>
          <a:xfrm>
            <a:off x="301625" y="1295400"/>
            <a:ext cx="8540750" cy="5257800"/>
          </a:xfrm>
        </p:spPr>
        <p:txBody>
          <a:bodyPr/>
          <a:lstStyle/>
          <a:p>
            <a:pPr eaLnBrk="1" hangingPunct="1">
              <a:lnSpc>
                <a:spcPct val="90000"/>
              </a:lnSpc>
              <a:defRPr/>
            </a:pPr>
            <a:r>
              <a:rPr lang="en-US" sz="2800" smtClean="0">
                <a:ea typeface="ＭＳ Ｐゴシック" pitchFamily="34" charset="-128"/>
              </a:rPr>
              <a:t>All Cancers</a:t>
            </a:r>
          </a:p>
          <a:p>
            <a:pPr eaLnBrk="1" hangingPunct="1">
              <a:lnSpc>
                <a:spcPct val="90000"/>
              </a:lnSpc>
              <a:defRPr/>
            </a:pPr>
            <a:r>
              <a:rPr lang="en-US" sz="2800" smtClean="0">
                <a:ea typeface="ＭＳ Ｐゴシック" pitchFamily="34" charset="-128"/>
              </a:rPr>
              <a:t>Type I and II Diabetes</a:t>
            </a:r>
          </a:p>
          <a:p>
            <a:pPr eaLnBrk="1" hangingPunct="1">
              <a:lnSpc>
                <a:spcPct val="90000"/>
              </a:lnSpc>
              <a:defRPr/>
            </a:pPr>
            <a:r>
              <a:rPr lang="en-US" sz="2800" smtClean="0">
                <a:ea typeface="ＭＳ Ｐゴシック" pitchFamily="34" charset="-128"/>
              </a:rPr>
              <a:t>Heart Disease</a:t>
            </a:r>
          </a:p>
          <a:p>
            <a:pPr eaLnBrk="1" hangingPunct="1">
              <a:lnSpc>
                <a:spcPct val="90000"/>
              </a:lnSpc>
              <a:defRPr/>
            </a:pPr>
            <a:r>
              <a:rPr lang="en-US" sz="2800" smtClean="0">
                <a:ea typeface="ＭＳ Ｐゴシック" pitchFamily="34" charset="-128"/>
              </a:rPr>
              <a:t>Neurological Disease</a:t>
            </a:r>
          </a:p>
          <a:p>
            <a:pPr eaLnBrk="1" hangingPunct="1">
              <a:lnSpc>
                <a:spcPct val="90000"/>
              </a:lnSpc>
              <a:defRPr/>
            </a:pPr>
            <a:r>
              <a:rPr lang="en-US" sz="2800" smtClean="0">
                <a:ea typeface="ＭＳ Ｐゴシック" pitchFamily="34" charset="-128"/>
              </a:rPr>
              <a:t>Dermatological conditions</a:t>
            </a:r>
          </a:p>
          <a:p>
            <a:pPr eaLnBrk="1" hangingPunct="1">
              <a:lnSpc>
                <a:spcPct val="90000"/>
              </a:lnSpc>
              <a:defRPr/>
            </a:pPr>
            <a:r>
              <a:rPr lang="en-US" sz="2800" smtClean="0">
                <a:ea typeface="ＭＳ Ｐゴシック" pitchFamily="34" charset="-128"/>
              </a:rPr>
              <a:t>Reproductive conditions</a:t>
            </a:r>
          </a:p>
          <a:p>
            <a:pPr eaLnBrk="1" hangingPunct="1">
              <a:lnSpc>
                <a:spcPct val="90000"/>
              </a:lnSpc>
              <a:defRPr/>
            </a:pPr>
            <a:r>
              <a:rPr lang="en-US" sz="2800" smtClean="0">
                <a:ea typeface="ＭＳ Ｐゴシック" pitchFamily="34" charset="-128"/>
              </a:rPr>
              <a:t>Gastrointestinal conditions</a:t>
            </a:r>
          </a:p>
          <a:p>
            <a:pPr eaLnBrk="1" hangingPunct="1">
              <a:lnSpc>
                <a:spcPct val="90000"/>
              </a:lnSpc>
              <a:defRPr/>
            </a:pPr>
            <a:r>
              <a:rPr lang="en-US" sz="2800" smtClean="0">
                <a:ea typeface="ＭＳ Ｐゴシック" pitchFamily="34" charset="-128"/>
              </a:rPr>
              <a:t>Metabolic disorders</a:t>
            </a:r>
          </a:p>
          <a:p>
            <a:pPr eaLnBrk="1" hangingPunct="1">
              <a:lnSpc>
                <a:spcPct val="90000"/>
              </a:lnSpc>
              <a:defRPr/>
            </a:pPr>
            <a:r>
              <a:rPr lang="en-US" sz="2800" smtClean="0">
                <a:ea typeface="ＭＳ Ｐゴシック" pitchFamily="34" charset="-128"/>
              </a:rPr>
              <a:t>Over 1000 scientific articles on health, nutrition, and fitness </a:t>
            </a:r>
            <a:r>
              <a:rPr lang="en-US" sz="2800" smtClean="0">
                <a:ea typeface="ＭＳ Ｐゴシック" pitchFamily="34" charset="-128"/>
                <a:hlinkClick r:id="rId2"/>
              </a:rPr>
              <a:t>www.articlesofhealth.blogspot.com</a:t>
            </a:r>
            <a:endParaRPr lang="en-US" sz="2800" smtClean="0">
              <a:ea typeface="ＭＳ Ｐゴシック" pitchFamily="34" charset="-128"/>
            </a:endParaRPr>
          </a:p>
          <a:p>
            <a:pPr eaLnBrk="1" hangingPunct="1">
              <a:lnSpc>
                <a:spcPct val="90000"/>
              </a:lnSpc>
              <a:defRPr/>
            </a:pPr>
            <a:r>
              <a:rPr lang="en-US" sz="2800" smtClean="0">
                <a:ea typeface="ＭＳ Ｐゴシック" pitchFamily="34" charset="-128"/>
              </a:rPr>
              <a:t>www.phmiracleliving.com</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ctrTitle"/>
          </p:nvPr>
        </p:nvSpPr>
        <p:spPr>
          <a:xfrm>
            <a:off x="685800" y="762000"/>
            <a:ext cx="7772400" cy="1600200"/>
          </a:xfrm>
        </p:spPr>
        <p:txBody>
          <a:bodyPr/>
          <a:lstStyle/>
          <a:p>
            <a:pPr eaLnBrk="1" hangingPunct="1">
              <a:defRPr/>
            </a:pPr>
            <a:r>
              <a:rPr lang="en-US" sz="8800" smtClean="0">
                <a:solidFill>
                  <a:schemeClr val="tx1"/>
                </a:solidFill>
                <a:ea typeface="ＭＳ Ｐゴシック" pitchFamily="34" charset="-128"/>
              </a:rPr>
              <a:t>A pH Miracle</a:t>
            </a:r>
          </a:p>
        </p:txBody>
      </p:sp>
      <p:sp>
        <p:nvSpPr>
          <p:cNvPr id="46084" name="Rectangle 4"/>
          <p:cNvSpPr>
            <a:spLocks noGrp="1" noRot="1" noChangeArrowheads="1"/>
          </p:cNvSpPr>
          <p:nvPr>
            <p:ph type="subTitle" idx="1"/>
          </p:nvPr>
        </p:nvSpPr>
        <p:spPr>
          <a:xfrm>
            <a:off x="1371600" y="2819400"/>
            <a:ext cx="6400800" cy="1752600"/>
          </a:xfrm>
        </p:spPr>
        <p:txBody>
          <a:bodyPr/>
          <a:lstStyle/>
          <a:p>
            <a:pPr eaLnBrk="1" hangingPunct="1">
              <a:lnSpc>
                <a:spcPct val="90000"/>
              </a:lnSpc>
              <a:defRPr/>
            </a:pPr>
            <a:r>
              <a:rPr lang="ja-JP" altLang="en-US" sz="3600" smtClean="0">
                <a:ea typeface="ＭＳ Ｐゴシック" pitchFamily="34" charset="-128"/>
              </a:rPr>
              <a:t>“</a:t>
            </a:r>
            <a:r>
              <a:rPr lang="en-US" altLang="ja-JP" sz="3600" smtClean="0">
                <a:ea typeface="ＭＳ Ｐゴシック" pitchFamily="34" charset="-128"/>
              </a:rPr>
              <a:t>A natural phenomenon that is not understood by current medical savants in the cause and effect relationship</a:t>
            </a:r>
            <a:r>
              <a:rPr lang="ja-JP" altLang="en-US" sz="3600" smtClean="0">
                <a:ea typeface="ＭＳ Ｐゴシック" pitchFamily="34" charset="-128"/>
              </a:rPr>
              <a:t>”</a:t>
            </a:r>
            <a:endParaRPr lang="en-US" altLang="ja-JP" sz="3600" smtClean="0">
              <a:ea typeface="ＭＳ Ｐゴシック" pitchFamily="34" charset="-128"/>
            </a:endParaRPr>
          </a:p>
          <a:p>
            <a:pPr eaLnBrk="1" hangingPunct="1">
              <a:lnSpc>
                <a:spcPct val="90000"/>
              </a:lnSpc>
              <a:defRPr/>
            </a:pPr>
            <a:r>
              <a:rPr lang="en-US" sz="1800" smtClean="0">
                <a:ea typeface="ＭＳ Ｐゴシック" pitchFamily="34" charset="-128"/>
              </a:rPr>
              <a:t>                                                               Dr. Robert O. Young</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0"/>
            <a:ext cx="8510588" cy="1219200"/>
          </a:xfrm>
        </p:spPr>
        <p:txBody>
          <a:bodyPr/>
          <a:lstStyle/>
          <a:p>
            <a:r>
              <a:rPr lang="en-US" smtClean="0">
                <a:solidFill>
                  <a:schemeClr val="tx1"/>
                </a:solidFill>
                <a:ea typeface="ＭＳ Ｐゴシック" pitchFamily="34" charset="-128"/>
              </a:rPr>
              <a:t>Live and Dried Blood Microscopy</a:t>
            </a:r>
          </a:p>
        </p:txBody>
      </p:sp>
      <p:pic>
        <p:nvPicPr>
          <p:cNvPr id="28674" name="Content Placeholder 7" descr="Dr_Robert_Young.jpg"/>
          <p:cNvPicPr>
            <a:picLocks noGrp="1" noChangeAspect="1"/>
          </p:cNvPicPr>
          <p:nvPr>
            <p:ph sz="half" idx="1"/>
          </p:nvPr>
        </p:nvPicPr>
        <p:blipFill>
          <a:blip r:embed="rId2" cstate="print"/>
          <a:srcRect/>
          <a:stretch>
            <a:fillRect/>
          </a:stretch>
        </p:blipFill>
        <p:spPr>
          <a:xfrm>
            <a:off x="223838" y="1219200"/>
            <a:ext cx="3976687" cy="4879975"/>
          </a:xfrm>
        </p:spPr>
      </p:pic>
      <p:pic>
        <p:nvPicPr>
          <p:cNvPr id="28675" name="Content Placeholder 10" descr="DisorganizationofCellssmall.jpg"/>
          <p:cNvPicPr>
            <a:picLocks noGrp="1" noChangeAspect="1"/>
          </p:cNvPicPr>
          <p:nvPr>
            <p:ph sz="quarter" idx="2"/>
          </p:nvPr>
        </p:nvPicPr>
        <p:blipFill>
          <a:blip r:embed="rId3" cstate="print"/>
          <a:srcRect/>
          <a:stretch>
            <a:fillRect/>
          </a:stretch>
        </p:blipFill>
        <p:spPr>
          <a:xfrm>
            <a:off x="4419600" y="1066800"/>
            <a:ext cx="4513263" cy="2668588"/>
          </a:xfrm>
        </p:spPr>
      </p:pic>
      <p:pic>
        <p:nvPicPr>
          <p:cNvPr id="28676" name="Content Placeholder 11" descr="dried_blood.jpg"/>
          <p:cNvPicPr>
            <a:picLocks noGrp="1" noChangeAspect="1"/>
          </p:cNvPicPr>
          <p:nvPr>
            <p:ph sz="quarter" idx="3"/>
          </p:nvPr>
        </p:nvPicPr>
        <p:blipFill>
          <a:blip r:embed="rId4" cstate="print"/>
          <a:srcRect/>
          <a:stretch>
            <a:fillRect/>
          </a:stretch>
        </p:blipFill>
        <p:spPr>
          <a:xfrm>
            <a:off x="5257800" y="3979863"/>
            <a:ext cx="2938463" cy="2649537"/>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4482" name="Rectangle 2"/>
          <p:cNvSpPr>
            <a:spLocks noGrp="1" noRot="1" noChangeArrowheads="1"/>
          </p:cNvSpPr>
          <p:nvPr>
            <p:ph type="title"/>
          </p:nvPr>
        </p:nvSpPr>
        <p:spPr>
          <a:xfrm>
            <a:off x="762000" y="152400"/>
            <a:ext cx="7924800" cy="990600"/>
          </a:xfrm>
        </p:spPr>
        <p:txBody>
          <a:bodyPr/>
          <a:lstStyle/>
          <a:p>
            <a:pPr eaLnBrk="1" hangingPunct="1">
              <a:defRPr/>
            </a:pPr>
            <a:r>
              <a:rPr lang="en-US" sz="5400" smtClean="0">
                <a:solidFill>
                  <a:schemeClr val="hlink"/>
                </a:solidFill>
                <a:ea typeface="ＭＳ Ｐゴシック" pitchFamily="34" charset="-128"/>
              </a:rPr>
              <a:t>The Fish Bowl Metaphor</a:t>
            </a:r>
          </a:p>
        </p:txBody>
      </p:sp>
      <p:sp>
        <p:nvSpPr>
          <p:cNvPr id="404483" name="Rectangle 3"/>
          <p:cNvSpPr>
            <a:spLocks noGrp="1" noRot="1" noChangeArrowheads="1"/>
          </p:cNvSpPr>
          <p:nvPr>
            <p:ph type="body" sz="half" idx="1"/>
          </p:nvPr>
        </p:nvSpPr>
        <p:spPr>
          <a:xfrm>
            <a:off x="301625" y="1841500"/>
            <a:ext cx="4186238" cy="4257675"/>
          </a:xfrm>
        </p:spPr>
        <p:txBody>
          <a:bodyPr/>
          <a:lstStyle/>
          <a:p>
            <a:pPr eaLnBrk="1" hangingPunct="1">
              <a:defRPr/>
            </a:pPr>
            <a:r>
              <a:rPr lang="en-US" sz="3900" smtClean="0">
                <a:ea typeface="ＭＳ Ｐゴシック" pitchFamily="34" charset="-128"/>
              </a:rPr>
              <a:t>When the fish is sick what would you do, treat the fish or change the water?</a:t>
            </a:r>
          </a:p>
        </p:txBody>
      </p:sp>
      <p:pic>
        <p:nvPicPr>
          <p:cNvPr id="404484" name="Picture 4" descr="fishbowldesign"/>
          <p:cNvPicPr>
            <a:picLocks noGrp="1" noChangeAspect="1" noChangeArrowheads="1"/>
          </p:cNvPicPr>
          <p:nvPr>
            <p:ph sz="half" idx="2"/>
          </p:nvPr>
        </p:nvPicPr>
        <p:blipFill>
          <a:blip r:embed="rId2" cstate="print"/>
          <a:srcRect/>
          <a:stretch>
            <a:fillRect/>
          </a:stretch>
        </p:blipFill>
        <p:spPr>
          <a:xfrm>
            <a:off x="4651375" y="1143000"/>
            <a:ext cx="4111625" cy="5549900"/>
          </a:xfrm>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4482"/>
                                        </p:tgtEl>
                                        <p:attrNameLst>
                                          <p:attrName>style.visibility</p:attrName>
                                        </p:attrNameLst>
                                      </p:cBhvr>
                                      <p:to>
                                        <p:strVal val="visible"/>
                                      </p:to>
                                    </p:set>
                                    <p:animEffect transition="in" filter="fade">
                                      <p:cBhvr>
                                        <p:cTn id="7" dur="2000"/>
                                        <p:tgtEl>
                                          <p:spTgt spid="4044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4483">
                                            <p:txEl>
                                              <p:pRg st="0" end="0"/>
                                            </p:txEl>
                                          </p:spTgt>
                                        </p:tgtEl>
                                        <p:attrNameLst>
                                          <p:attrName>style.visibility</p:attrName>
                                        </p:attrNameLst>
                                      </p:cBhvr>
                                      <p:to>
                                        <p:strVal val="visible"/>
                                      </p:to>
                                    </p:set>
                                    <p:animEffect transition="in" filter="fade">
                                      <p:cBhvr>
                                        <p:cTn id="10" dur="2000"/>
                                        <p:tgtEl>
                                          <p:spTgt spid="40448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04484"/>
                                        </p:tgtEl>
                                        <p:attrNameLst>
                                          <p:attrName>style.visibility</p:attrName>
                                        </p:attrNameLst>
                                      </p:cBhvr>
                                      <p:to>
                                        <p:strVal val="visible"/>
                                      </p:to>
                                    </p:set>
                                    <p:animEffect transition="in" filter="fade">
                                      <p:cBhvr>
                                        <p:cTn id="13" dur="2000"/>
                                        <p:tgtEl>
                                          <p:spTgt spid="40448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xit" presetSubtype="0" fill="hold" grpId="1" nodeType="clickEffect">
                                  <p:stCondLst>
                                    <p:cond delay="0"/>
                                  </p:stCondLst>
                                  <p:childTnLst>
                                    <p:animEffect transition="out" filter="fade">
                                      <p:cBhvr>
                                        <p:cTn id="17" dur="2000"/>
                                        <p:tgtEl>
                                          <p:spTgt spid="404482"/>
                                        </p:tgtEl>
                                      </p:cBhvr>
                                    </p:animEffect>
                                    <p:set>
                                      <p:cBhvr>
                                        <p:cTn id="18" dur="1" fill="hold">
                                          <p:stCondLst>
                                            <p:cond delay="1999"/>
                                          </p:stCondLst>
                                        </p:cTn>
                                        <p:tgtEl>
                                          <p:spTgt spid="404482"/>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2000"/>
                                        <p:tgtEl>
                                          <p:spTgt spid="404483">
                                            <p:txEl>
                                              <p:pRg st="0" end="0"/>
                                            </p:txEl>
                                          </p:spTgt>
                                        </p:tgtEl>
                                      </p:cBhvr>
                                    </p:animEffect>
                                    <p:set>
                                      <p:cBhvr>
                                        <p:cTn id="21" dur="1" fill="hold">
                                          <p:stCondLst>
                                            <p:cond delay="1999"/>
                                          </p:stCondLst>
                                        </p:cTn>
                                        <p:tgtEl>
                                          <p:spTgt spid="404483">
                                            <p:txEl>
                                              <p:pRg st="0" end="0"/>
                                            </p:txEl>
                                          </p:spTgt>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2000"/>
                                        <p:tgtEl>
                                          <p:spTgt spid="404484"/>
                                        </p:tgtEl>
                                      </p:cBhvr>
                                    </p:animEffect>
                                    <p:set>
                                      <p:cBhvr>
                                        <p:cTn id="24" dur="1" fill="hold">
                                          <p:stCondLst>
                                            <p:cond delay="1999"/>
                                          </p:stCondLst>
                                        </p:cTn>
                                        <p:tgtEl>
                                          <p:spTgt spid="4044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2" grpId="0"/>
      <p:bldP spid="404482" grpId="1"/>
      <p:bldP spid="404483" grpId="0" build="p"/>
      <p:bldP spid="404483" grpI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itle 4"/>
          <p:cNvSpPr>
            <a:spLocks noGrp="1"/>
          </p:cNvSpPr>
          <p:nvPr>
            <p:ph type="title"/>
          </p:nvPr>
        </p:nvSpPr>
        <p:spPr>
          <a:xfrm>
            <a:off x="1403350" y="274638"/>
            <a:ext cx="7740650" cy="1143000"/>
          </a:xfrm>
        </p:spPr>
        <p:txBody>
          <a:bodyPr/>
          <a:lstStyle/>
          <a:p>
            <a:pPr eaLnBrk="1" hangingPunct="1">
              <a:defRPr/>
            </a:pPr>
            <a:r>
              <a:rPr lang="en-CA" sz="3600" smtClean="0">
                <a:ea typeface="ＭＳ Ｐゴシック" pitchFamily="34" charset="-128"/>
              </a:rPr>
              <a:t>Today We Are Going To Talk About</a:t>
            </a:r>
          </a:p>
        </p:txBody>
      </p:sp>
      <p:sp>
        <p:nvSpPr>
          <p:cNvPr id="338947" name="Rectangle 3"/>
          <p:cNvSpPr>
            <a:spLocks noGrp="1" noRot="1" noChangeArrowheads="1"/>
          </p:cNvSpPr>
          <p:nvPr>
            <p:ph type="body" idx="1"/>
          </p:nvPr>
        </p:nvSpPr>
        <p:spPr>
          <a:xfrm>
            <a:off x="457200" y="1855788"/>
            <a:ext cx="8229600" cy="4525962"/>
          </a:xfrm>
        </p:spPr>
        <p:txBody>
          <a:bodyPr/>
          <a:lstStyle/>
          <a:p>
            <a:pPr eaLnBrk="1" hangingPunct="1">
              <a:lnSpc>
                <a:spcPct val="90000"/>
              </a:lnSpc>
              <a:defRPr/>
            </a:pPr>
            <a:r>
              <a:rPr lang="en-US" sz="2800" smtClean="0">
                <a:ea typeface="ＭＳ Ｐゴシック" pitchFamily="34" charset="-128"/>
              </a:rPr>
              <a:t>The Human Body Is Alkaline by Design</a:t>
            </a:r>
          </a:p>
          <a:p>
            <a:pPr eaLnBrk="1" hangingPunct="1">
              <a:lnSpc>
                <a:spcPct val="90000"/>
              </a:lnSpc>
              <a:defRPr/>
            </a:pPr>
            <a:r>
              <a:rPr lang="en-US" sz="2800" smtClean="0">
                <a:ea typeface="ＭＳ Ｐゴシック" pitchFamily="34" charset="-128"/>
              </a:rPr>
              <a:t>All Functions of the Human Body Are Acidifying to the Blood and Tissues</a:t>
            </a:r>
          </a:p>
          <a:p>
            <a:pPr eaLnBrk="1" hangingPunct="1">
              <a:lnSpc>
                <a:spcPct val="90000"/>
              </a:lnSpc>
              <a:defRPr/>
            </a:pPr>
            <a:r>
              <a:rPr lang="en-US" sz="2800" smtClean="0">
                <a:ea typeface="ＭＳ Ｐゴシック" pitchFamily="34" charset="-128"/>
              </a:rPr>
              <a:t>There is only one disease, one sickness, one health and one treatment</a:t>
            </a:r>
          </a:p>
          <a:p>
            <a:pPr eaLnBrk="1" hangingPunct="1">
              <a:lnSpc>
                <a:spcPct val="90000"/>
              </a:lnSpc>
              <a:defRPr/>
            </a:pPr>
            <a:r>
              <a:rPr lang="en-US" sz="2800" smtClean="0">
                <a:ea typeface="ＭＳ Ｐゴシック" pitchFamily="34" charset="-128"/>
              </a:rPr>
              <a:t>The single most important factor in maintaining health and energy is the pH of the blood, urine and saliva</a:t>
            </a:r>
          </a:p>
          <a:p>
            <a:pPr eaLnBrk="1" hangingPunct="1">
              <a:lnSpc>
                <a:spcPct val="90000"/>
              </a:lnSpc>
              <a:defRPr/>
            </a:pPr>
            <a:r>
              <a:rPr lang="en-US" sz="2800" smtClean="0">
                <a:ea typeface="ＭＳ Ｐゴシック" pitchFamily="34" charset="-128"/>
              </a:rPr>
              <a:t>Life and Death begins in the small bowel.</a:t>
            </a:r>
          </a:p>
          <a:p>
            <a:pPr eaLnBrk="1" hangingPunct="1">
              <a:lnSpc>
                <a:spcPct val="90000"/>
              </a:lnSpc>
              <a:defRPr/>
            </a:pPr>
            <a:r>
              <a:rPr lang="en-US" sz="2800" smtClean="0">
                <a:ea typeface="ＭＳ Ｐゴシック" pitchFamily="34" charset="-128"/>
              </a:rPr>
              <a:t>Light energy is the driving force of every cell.</a:t>
            </a:r>
          </a:p>
        </p:txBody>
      </p:sp>
      <p:pic>
        <p:nvPicPr>
          <p:cNvPr id="8196" name="Picture 4" descr="16000033"/>
          <p:cNvPicPr>
            <a:picLocks noChangeAspect="1" noChangeArrowheads="1"/>
          </p:cNvPicPr>
          <p:nvPr/>
        </p:nvPicPr>
        <p:blipFill>
          <a:blip r:embed="rId2" cstate="print"/>
          <a:srcRect/>
          <a:stretch>
            <a:fillRect/>
          </a:stretch>
        </p:blipFill>
        <p:spPr bwMode="auto">
          <a:xfrm>
            <a:off x="179388" y="188913"/>
            <a:ext cx="1290637" cy="1584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a:xfrm>
            <a:off x="457200" y="76200"/>
            <a:ext cx="8229600" cy="1139825"/>
          </a:xfrm>
        </p:spPr>
        <p:txBody>
          <a:bodyPr/>
          <a:lstStyle/>
          <a:p>
            <a:pPr eaLnBrk="1" hangingPunct="1"/>
            <a:r>
              <a:rPr lang="en-US" sz="8800" smtClean="0">
                <a:solidFill>
                  <a:srgbClr val="000000"/>
                </a:solidFill>
                <a:effectLst/>
                <a:ea typeface="ＭＳ Ｐゴシック" pitchFamily="34" charset="-128"/>
              </a:rPr>
              <a:t>Fat Nation</a:t>
            </a:r>
          </a:p>
        </p:txBody>
      </p:sp>
      <p:pic>
        <p:nvPicPr>
          <p:cNvPr id="9219" name="Picture 3" descr="scan0014"/>
          <p:cNvPicPr>
            <a:picLocks noGrp="1" noChangeAspect="1" noChangeArrowheads="1"/>
          </p:cNvPicPr>
          <p:nvPr>
            <p:ph sz="half" idx="1"/>
          </p:nvPr>
        </p:nvPicPr>
        <p:blipFill>
          <a:blip r:embed="rId2" cstate="print"/>
          <a:srcRect/>
          <a:stretch>
            <a:fillRect/>
          </a:stretch>
        </p:blipFill>
        <p:spPr>
          <a:xfrm>
            <a:off x="684213" y="1295400"/>
            <a:ext cx="3659187" cy="5257800"/>
          </a:xfrm>
          <a:noFill/>
        </p:spPr>
      </p:pic>
      <p:pic>
        <p:nvPicPr>
          <p:cNvPr id="9220" name="Picture 4" descr="scan0005"/>
          <p:cNvPicPr>
            <a:picLocks noGrp="1" noChangeAspect="1" noChangeArrowheads="1"/>
          </p:cNvPicPr>
          <p:nvPr>
            <p:ph sz="half" idx="2"/>
          </p:nvPr>
        </p:nvPicPr>
        <p:blipFill>
          <a:blip r:embed="rId3" cstate="print"/>
          <a:srcRect/>
          <a:stretch>
            <a:fillRect/>
          </a:stretch>
        </p:blipFill>
        <p:spPr>
          <a:xfrm>
            <a:off x="4743450" y="1295400"/>
            <a:ext cx="3846513" cy="5181600"/>
          </a:xfr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Rot="1" noChangeArrowheads="1"/>
          </p:cNvSpPr>
          <p:nvPr>
            <p:ph type="body" sz="half" idx="1"/>
          </p:nvPr>
        </p:nvSpPr>
        <p:spPr>
          <a:xfrm>
            <a:off x="304800" y="1108075"/>
            <a:ext cx="4038600" cy="4530725"/>
          </a:xfrm>
        </p:spPr>
        <p:txBody>
          <a:bodyPr/>
          <a:lstStyle/>
          <a:p>
            <a:pPr algn="ctr" eaLnBrk="1" hangingPunct="1">
              <a:lnSpc>
                <a:spcPct val="90000"/>
              </a:lnSpc>
              <a:buFont typeface="Wingdings" pitchFamily="2" charset="2"/>
              <a:buNone/>
            </a:pPr>
            <a:r>
              <a:rPr lang="en-US" sz="4400" smtClean="0">
                <a:solidFill>
                  <a:srgbClr val="000000"/>
                </a:solidFill>
                <a:effectLst/>
                <a:latin typeface="Arial Unicode MS" pitchFamily="34" charset="-128"/>
                <a:ea typeface="ＭＳ Ｐゴシック" pitchFamily="34" charset="-128"/>
              </a:rPr>
              <a:t>61% OF US,</a:t>
            </a:r>
          </a:p>
          <a:p>
            <a:pPr algn="ctr" eaLnBrk="1" hangingPunct="1">
              <a:lnSpc>
                <a:spcPct val="90000"/>
              </a:lnSpc>
              <a:buFont typeface="Wingdings" pitchFamily="2" charset="2"/>
              <a:buNone/>
            </a:pPr>
            <a:r>
              <a:rPr lang="en-US" sz="4400" smtClean="0">
                <a:solidFill>
                  <a:srgbClr val="000000"/>
                </a:solidFill>
                <a:effectLst/>
                <a:latin typeface="Arial Unicode MS" pitchFamily="34" charset="-128"/>
                <a:ea typeface="ＭＳ Ｐゴシック" pitchFamily="34" charset="-128"/>
              </a:rPr>
              <a:t> 127 MILLION PEOPLE</a:t>
            </a:r>
          </a:p>
          <a:p>
            <a:pPr algn="ctr" eaLnBrk="1" hangingPunct="1">
              <a:lnSpc>
                <a:spcPct val="90000"/>
              </a:lnSpc>
              <a:buFont typeface="Wingdings" pitchFamily="2" charset="2"/>
              <a:buNone/>
            </a:pPr>
            <a:r>
              <a:rPr lang="en-US" sz="4400" smtClean="0">
                <a:solidFill>
                  <a:srgbClr val="000000"/>
                </a:solidFill>
                <a:effectLst/>
                <a:latin typeface="Arial Unicode MS" pitchFamily="34" charset="-128"/>
                <a:ea typeface="ＭＳ Ｐゴシック" pitchFamily="34" charset="-128"/>
              </a:rPr>
              <a:t>ARE </a:t>
            </a:r>
            <a:r>
              <a:rPr lang="en-US" sz="8000" smtClean="0">
                <a:solidFill>
                  <a:srgbClr val="FFFF00"/>
                </a:solidFill>
                <a:effectLst/>
                <a:latin typeface="Arial Unicode MS" pitchFamily="34" charset="-128"/>
                <a:ea typeface="ＭＳ Ｐゴシック" pitchFamily="34" charset="-128"/>
              </a:rPr>
              <a:t>OVER</a:t>
            </a:r>
            <a:r>
              <a:rPr lang="en-US" sz="4400" smtClean="0">
                <a:solidFill>
                  <a:srgbClr val="FFFF00"/>
                </a:solidFill>
                <a:effectLst/>
                <a:latin typeface="Arial Unicode MS" pitchFamily="34" charset="-128"/>
                <a:ea typeface="ＭＳ Ｐゴシック" pitchFamily="34" charset="-128"/>
              </a:rPr>
              <a:t> </a:t>
            </a:r>
            <a:r>
              <a:rPr lang="en-US" sz="4400" smtClean="0">
                <a:solidFill>
                  <a:srgbClr val="000000"/>
                </a:solidFill>
                <a:effectLst/>
                <a:latin typeface="Arial Unicode MS" pitchFamily="34" charset="-128"/>
                <a:ea typeface="ＭＳ Ｐゴシック" pitchFamily="34" charset="-128"/>
              </a:rPr>
              <a:t>WEIGHT</a:t>
            </a:r>
          </a:p>
          <a:p>
            <a:pPr algn="ctr" eaLnBrk="1" hangingPunct="1">
              <a:lnSpc>
                <a:spcPct val="90000"/>
              </a:lnSpc>
              <a:buFont typeface="Wingdings" pitchFamily="2" charset="2"/>
              <a:buNone/>
            </a:pPr>
            <a:endParaRPr lang="en-US" sz="4400" smtClean="0">
              <a:solidFill>
                <a:srgbClr val="000000"/>
              </a:solidFill>
              <a:effectLst/>
              <a:latin typeface="Staccato222 BT" pitchFamily="66" charset="0"/>
              <a:ea typeface="ＭＳ Ｐゴシック" pitchFamily="34" charset="-128"/>
            </a:endParaRPr>
          </a:p>
          <a:p>
            <a:pPr algn="ctr" eaLnBrk="1" hangingPunct="1">
              <a:lnSpc>
                <a:spcPct val="90000"/>
              </a:lnSpc>
              <a:buFont typeface="Wingdings" pitchFamily="2" charset="2"/>
              <a:buNone/>
            </a:pPr>
            <a:endParaRPr lang="en-US" sz="4400" smtClean="0">
              <a:solidFill>
                <a:srgbClr val="000000"/>
              </a:solidFill>
              <a:effectLst/>
              <a:latin typeface="Staccato222 BT" pitchFamily="66" charset="0"/>
              <a:ea typeface="ＭＳ Ｐゴシック" pitchFamily="34" charset="-128"/>
            </a:endParaRPr>
          </a:p>
        </p:txBody>
      </p:sp>
      <p:pic>
        <p:nvPicPr>
          <p:cNvPr id="458755" name="Picture 3" descr="fat man"/>
          <p:cNvPicPr>
            <a:picLocks noGrp="1" noChangeAspect="1" noChangeArrowheads="1"/>
          </p:cNvPicPr>
          <p:nvPr>
            <p:ph sz="quarter" idx="2"/>
          </p:nvPr>
        </p:nvPicPr>
        <p:blipFill>
          <a:blip r:embed="rId2" cstate="print"/>
          <a:srcRect/>
          <a:stretch>
            <a:fillRect/>
          </a:stretch>
        </p:blipFill>
        <p:spPr>
          <a:xfrm>
            <a:off x="4495800" y="304800"/>
            <a:ext cx="4302125" cy="6553200"/>
          </a:xfrm>
          <a:noFill/>
        </p:spPr>
      </p:pic>
      <p:pic>
        <p:nvPicPr>
          <p:cNvPr id="458756" name="Picture 4" descr="A170"/>
          <p:cNvPicPr>
            <a:picLocks noGrp="1" noChangeAspect="1" noChangeArrowheads="1"/>
          </p:cNvPicPr>
          <p:nvPr>
            <p:ph sz="quarter" idx="3"/>
          </p:nvPr>
        </p:nvPicPr>
        <p:blipFill>
          <a:blip r:embed="rId3" cstate="print"/>
          <a:srcRect/>
          <a:stretch>
            <a:fillRect/>
          </a:stretch>
        </p:blipFill>
        <p:spPr>
          <a:xfrm>
            <a:off x="4724400" y="1371600"/>
            <a:ext cx="3736975" cy="4759325"/>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458755"/>
                                        </p:tgtEl>
                                        <p:attrNameLst>
                                          <p:attrName>style.visibility</p:attrName>
                                        </p:attrNameLst>
                                      </p:cBhvr>
                                      <p:to>
                                        <p:strVal val="visible"/>
                                      </p:to>
                                    </p:set>
                                    <p:anim calcmode="lin" valueType="num">
                                      <p:cBhvr>
                                        <p:cTn id="7" dur="2000" fill="hold"/>
                                        <p:tgtEl>
                                          <p:spTgt spid="458755"/>
                                        </p:tgtEl>
                                        <p:attrNameLst>
                                          <p:attrName>ppt_w</p:attrName>
                                        </p:attrNameLst>
                                      </p:cBhvr>
                                      <p:tavLst>
                                        <p:tav tm="0">
                                          <p:val>
                                            <p:fltVal val="0"/>
                                          </p:val>
                                        </p:tav>
                                        <p:tav tm="100000">
                                          <p:val>
                                            <p:strVal val="#ppt_w"/>
                                          </p:val>
                                        </p:tav>
                                      </p:tavLst>
                                    </p:anim>
                                    <p:anim calcmode="lin" valueType="num">
                                      <p:cBhvr>
                                        <p:cTn id="8" dur="2000" fill="hold"/>
                                        <p:tgtEl>
                                          <p:spTgt spid="458755"/>
                                        </p:tgtEl>
                                        <p:attrNameLst>
                                          <p:attrName>ppt_h</p:attrName>
                                        </p:attrNameLst>
                                      </p:cBhvr>
                                      <p:tavLst>
                                        <p:tav tm="0">
                                          <p:val>
                                            <p:fltVal val="0"/>
                                          </p:val>
                                        </p:tav>
                                        <p:tav tm="100000">
                                          <p:val>
                                            <p:strVal val="#ppt_h"/>
                                          </p:val>
                                        </p:tav>
                                      </p:tavLst>
                                    </p:anim>
                                    <p:anim calcmode="lin" valueType="num">
                                      <p:cBhvr>
                                        <p:cTn id="9" dur="2000" fill="hold"/>
                                        <p:tgtEl>
                                          <p:spTgt spid="458755"/>
                                        </p:tgtEl>
                                        <p:attrNameLst>
                                          <p:attrName>style.rotation</p:attrName>
                                        </p:attrNameLst>
                                      </p:cBhvr>
                                      <p:tavLst>
                                        <p:tav tm="0">
                                          <p:val>
                                            <p:fltVal val="90"/>
                                          </p:val>
                                        </p:tav>
                                        <p:tav tm="100000">
                                          <p:val>
                                            <p:fltVal val="0"/>
                                          </p:val>
                                        </p:tav>
                                      </p:tavLst>
                                    </p:anim>
                                    <p:animEffect transition="in" filter="fade">
                                      <p:cBhvr>
                                        <p:cTn id="10" dur="2000"/>
                                        <p:tgtEl>
                                          <p:spTgt spid="458755"/>
                                        </p:tgtEl>
                                      </p:cBhvr>
                                    </p:animEffect>
                                  </p:childTnLst>
                                </p:cTn>
                              </p:par>
                            </p:childTnLst>
                          </p:cTn>
                        </p:par>
                        <p:par>
                          <p:cTn id="11" fill="hold" nodeType="afterGroup">
                            <p:stCondLst>
                              <p:cond delay="2000"/>
                            </p:stCondLst>
                            <p:childTnLst>
                              <p:par>
                                <p:cTn id="12" presetID="6" presetClass="emph" presetSubtype="0" fill="hold" nodeType="afterEffect">
                                  <p:stCondLst>
                                    <p:cond delay="0"/>
                                  </p:stCondLst>
                                  <p:iterate type="lt">
                                    <p:tmPct val="0"/>
                                  </p:iterate>
                                  <p:childTnLst>
                                    <p:animScale>
                                      <p:cBhvr>
                                        <p:cTn id="13" dur="2000" fill="hold"/>
                                        <p:tgtEl>
                                          <p:spTgt spid="458755"/>
                                        </p:tgtEl>
                                      </p:cBhvr>
                                      <p:by x="150000" y="150000"/>
                                    </p:animScale>
                                  </p:childTnLst>
                                </p:cTn>
                              </p:par>
                            </p:childTnLst>
                          </p:cTn>
                        </p:par>
                        <p:par>
                          <p:cTn id="14" fill="hold" nodeType="afterGroup">
                            <p:stCondLst>
                              <p:cond delay="4000"/>
                            </p:stCondLst>
                            <p:childTnLst>
                              <p:par>
                                <p:cTn id="15" presetID="10" presetClass="exit" presetSubtype="0" fill="hold" nodeType="afterEffect">
                                  <p:stCondLst>
                                    <p:cond delay="5000"/>
                                  </p:stCondLst>
                                  <p:iterate type="lt">
                                    <p:tmPct val="0"/>
                                  </p:iterate>
                                  <p:childTnLst>
                                    <p:animEffect transition="out" filter="fade">
                                      <p:cBhvr>
                                        <p:cTn id="16" dur="5000"/>
                                        <p:tgtEl>
                                          <p:spTgt spid="458755"/>
                                        </p:tgtEl>
                                      </p:cBhvr>
                                    </p:animEffect>
                                    <p:set>
                                      <p:cBhvr>
                                        <p:cTn id="17" dur="1" fill="hold">
                                          <p:stCondLst>
                                            <p:cond delay="4999"/>
                                          </p:stCondLst>
                                        </p:cTn>
                                        <p:tgtEl>
                                          <p:spTgt spid="458755"/>
                                        </p:tgtEl>
                                        <p:attrNameLst>
                                          <p:attrName>style.visibility</p:attrName>
                                        </p:attrNameLst>
                                      </p:cBhvr>
                                      <p:to>
                                        <p:strVal val="hidden"/>
                                      </p:to>
                                    </p:set>
                                  </p:childTnLst>
                                </p:cTn>
                              </p:par>
                              <p:par>
                                <p:cTn id="18" presetID="31" presetClass="entr" presetSubtype="0" fill="hold" grpId="0" nodeType="withEffect">
                                  <p:stCondLst>
                                    <p:cond delay="0"/>
                                  </p:stCondLst>
                                  <p:iterate type="lt">
                                    <p:tmPct val="5000"/>
                                  </p:iterate>
                                  <p:childTnLst>
                                    <p:set>
                                      <p:cBhvr>
                                        <p:cTn id="19" dur="1" fill="hold">
                                          <p:stCondLst>
                                            <p:cond delay="0"/>
                                          </p:stCondLst>
                                        </p:cTn>
                                        <p:tgtEl>
                                          <p:spTgt spid="458754">
                                            <p:txEl>
                                              <p:pRg st="0" end="0"/>
                                            </p:txEl>
                                          </p:spTgt>
                                        </p:tgtEl>
                                        <p:attrNameLst>
                                          <p:attrName>style.visibility</p:attrName>
                                        </p:attrNameLst>
                                      </p:cBhvr>
                                      <p:to>
                                        <p:strVal val="visible"/>
                                      </p:to>
                                    </p:set>
                                    <p:anim calcmode="lin" valueType="num">
                                      <p:cBhvr>
                                        <p:cTn id="20" dur="2000" fill="hold"/>
                                        <p:tgtEl>
                                          <p:spTgt spid="458754">
                                            <p:txEl>
                                              <p:pRg st="0" end="0"/>
                                            </p:txEl>
                                          </p:spTgt>
                                        </p:tgtEl>
                                        <p:attrNameLst>
                                          <p:attrName>ppt_w</p:attrName>
                                        </p:attrNameLst>
                                      </p:cBhvr>
                                      <p:tavLst>
                                        <p:tav tm="0">
                                          <p:val>
                                            <p:fltVal val="0"/>
                                          </p:val>
                                        </p:tav>
                                        <p:tav tm="100000">
                                          <p:val>
                                            <p:strVal val="#ppt_w"/>
                                          </p:val>
                                        </p:tav>
                                      </p:tavLst>
                                    </p:anim>
                                    <p:anim calcmode="lin" valueType="num">
                                      <p:cBhvr>
                                        <p:cTn id="21" dur="2000" fill="hold"/>
                                        <p:tgtEl>
                                          <p:spTgt spid="458754">
                                            <p:txEl>
                                              <p:pRg st="0" end="0"/>
                                            </p:txEl>
                                          </p:spTgt>
                                        </p:tgtEl>
                                        <p:attrNameLst>
                                          <p:attrName>ppt_h</p:attrName>
                                        </p:attrNameLst>
                                      </p:cBhvr>
                                      <p:tavLst>
                                        <p:tav tm="0">
                                          <p:val>
                                            <p:fltVal val="0"/>
                                          </p:val>
                                        </p:tav>
                                        <p:tav tm="100000">
                                          <p:val>
                                            <p:strVal val="#ppt_h"/>
                                          </p:val>
                                        </p:tav>
                                      </p:tavLst>
                                    </p:anim>
                                    <p:anim calcmode="lin" valueType="num">
                                      <p:cBhvr>
                                        <p:cTn id="22" dur="2000" fill="hold"/>
                                        <p:tgtEl>
                                          <p:spTgt spid="458754">
                                            <p:txEl>
                                              <p:pRg st="0" end="0"/>
                                            </p:txEl>
                                          </p:spTgt>
                                        </p:tgtEl>
                                        <p:attrNameLst>
                                          <p:attrName>style.rotation</p:attrName>
                                        </p:attrNameLst>
                                      </p:cBhvr>
                                      <p:tavLst>
                                        <p:tav tm="0">
                                          <p:val>
                                            <p:fltVal val="90"/>
                                          </p:val>
                                        </p:tav>
                                        <p:tav tm="100000">
                                          <p:val>
                                            <p:fltVal val="0"/>
                                          </p:val>
                                        </p:tav>
                                      </p:tavLst>
                                    </p:anim>
                                    <p:animEffect transition="in" filter="fade">
                                      <p:cBhvr>
                                        <p:cTn id="23" dur="2000"/>
                                        <p:tgtEl>
                                          <p:spTgt spid="458754">
                                            <p:txEl>
                                              <p:pRg st="0" end="0"/>
                                            </p:txEl>
                                          </p:spTgt>
                                        </p:tgtEl>
                                      </p:cBhvr>
                                    </p:animEffect>
                                  </p:childTnLst>
                                </p:cTn>
                              </p:par>
                              <p:par>
                                <p:cTn id="24" presetID="31" presetClass="entr" presetSubtype="0" fill="hold" grpId="0" nodeType="withEffect">
                                  <p:stCondLst>
                                    <p:cond delay="0"/>
                                  </p:stCondLst>
                                  <p:iterate type="lt">
                                    <p:tmPct val="5000"/>
                                  </p:iterate>
                                  <p:childTnLst>
                                    <p:set>
                                      <p:cBhvr>
                                        <p:cTn id="25" dur="1" fill="hold">
                                          <p:stCondLst>
                                            <p:cond delay="0"/>
                                          </p:stCondLst>
                                        </p:cTn>
                                        <p:tgtEl>
                                          <p:spTgt spid="458754">
                                            <p:txEl>
                                              <p:pRg st="1" end="1"/>
                                            </p:txEl>
                                          </p:spTgt>
                                        </p:tgtEl>
                                        <p:attrNameLst>
                                          <p:attrName>style.visibility</p:attrName>
                                        </p:attrNameLst>
                                      </p:cBhvr>
                                      <p:to>
                                        <p:strVal val="visible"/>
                                      </p:to>
                                    </p:set>
                                    <p:anim calcmode="lin" valueType="num">
                                      <p:cBhvr>
                                        <p:cTn id="26" dur="2000" fill="hold"/>
                                        <p:tgtEl>
                                          <p:spTgt spid="458754">
                                            <p:txEl>
                                              <p:pRg st="1" end="1"/>
                                            </p:txEl>
                                          </p:spTgt>
                                        </p:tgtEl>
                                        <p:attrNameLst>
                                          <p:attrName>ppt_w</p:attrName>
                                        </p:attrNameLst>
                                      </p:cBhvr>
                                      <p:tavLst>
                                        <p:tav tm="0">
                                          <p:val>
                                            <p:fltVal val="0"/>
                                          </p:val>
                                        </p:tav>
                                        <p:tav tm="100000">
                                          <p:val>
                                            <p:strVal val="#ppt_w"/>
                                          </p:val>
                                        </p:tav>
                                      </p:tavLst>
                                    </p:anim>
                                    <p:anim calcmode="lin" valueType="num">
                                      <p:cBhvr>
                                        <p:cTn id="27" dur="2000" fill="hold"/>
                                        <p:tgtEl>
                                          <p:spTgt spid="458754">
                                            <p:txEl>
                                              <p:pRg st="1" end="1"/>
                                            </p:txEl>
                                          </p:spTgt>
                                        </p:tgtEl>
                                        <p:attrNameLst>
                                          <p:attrName>ppt_h</p:attrName>
                                        </p:attrNameLst>
                                      </p:cBhvr>
                                      <p:tavLst>
                                        <p:tav tm="0">
                                          <p:val>
                                            <p:fltVal val="0"/>
                                          </p:val>
                                        </p:tav>
                                        <p:tav tm="100000">
                                          <p:val>
                                            <p:strVal val="#ppt_h"/>
                                          </p:val>
                                        </p:tav>
                                      </p:tavLst>
                                    </p:anim>
                                    <p:anim calcmode="lin" valueType="num">
                                      <p:cBhvr>
                                        <p:cTn id="28" dur="2000" fill="hold"/>
                                        <p:tgtEl>
                                          <p:spTgt spid="458754">
                                            <p:txEl>
                                              <p:pRg st="1" end="1"/>
                                            </p:txEl>
                                          </p:spTgt>
                                        </p:tgtEl>
                                        <p:attrNameLst>
                                          <p:attrName>style.rotation</p:attrName>
                                        </p:attrNameLst>
                                      </p:cBhvr>
                                      <p:tavLst>
                                        <p:tav tm="0">
                                          <p:val>
                                            <p:fltVal val="90"/>
                                          </p:val>
                                        </p:tav>
                                        <p:tav tm="100000">
                                          <p:val>
                                            <p:fltVal val="0"/>
                                          </p:val>
                                        </p:tav>
                                      </p:tavLst>
                                    </p:anim>
                                    <p:animEffect transition="in" filter="fade">
                                      <p:cBhvr>
                                        <p:cTn id="29" dur="2000"/>
                                        <p:tgtEl>
                                          <p:spTgt spid="458754">
                                            <p:txEl>
                                              <p:pRg st="1" end="1"/>
                                            </p:txEl>
                                          </p:spTgt>
                                        </p:tgtEl>
                                      </p:cBhvr>
                                    </p:animEffect>
                                  </p:childTnLst>
                                </p:cTn>
                              </p:par>
                              <p:par>
                                <p:cTn id="30" presetID="31" presetClass="entr" presetSubtype="0" fill="hold" grpId="0" nodeType="withEffect">
                                  <p:stCondLst>
                                    <p:cond delay="0"/>
                                  </p:stCondLst>
                                  <p:iterate type="lt">
                                    <p:tmPct val="5000"/>
                                  </p:iterate>
                                  <p:childTnLst>
                                    <p:set>
                                      <p:cBhvr>
                                        <p:cTn id="31" dur="1" fill="hold">
                                          <p:stCondLst>
                                            <p:cond delay="0"/>
                                          </p:stCondLst>
                                        </p:cTn>
                                        <p:tgtEl>
                                          <p:spTgt spid="458754">
                                            <p:txEl>
                                              <p:pRg st="2" end="2"/>
                                            </p:txEl>
                                          </p:spTgt>
                                        </p:tgtEl>
                                        <p:attrNameLst>
                                          <p:attrName>style.visibility</p:attrName>
                                        </p:attrNameLst>
                                      </p:cBhvr>
                                      <p:to>
                                        <p:strVal val="visible"/>
                                      </p:to>
                                    </p:set>
                                    <p:anim calcmode="lin" valueType="num">
                                      <p:cBhvr>
                                        <p:cTn id="32" dur="2000" fill="hold"/>
                                        <p:tgtEl>
                                          <p:spTgt spid="458754">
                                            <p:txEl>
                                              <p:pRg st="2" end="2"/>
                                            </p:txEl>
                                          </p:spTgt>
                                        </p:tgtEl>
                                        <p:attrNameLst>
                                          <p:attrName>ppt_w</p:attrName>
                                        </p:attrNameLst>
                                      </p:cBhvr>
                                      <p:tavLst>
                                        <p:tav tm="0">
                                          <p:val>
                                            <p:fltVal val="0"/>
                                          </p:val>
                                        </p:tav>
                                        <p:tav tm="100000">
                                          <p:val>
                                            <p:strVal val="#ppt_w"/>
                                          </p:val>
                                        </p:tav>
                                      </p:tavLst>
                                    </p:anim>
                                    <p:anim calcmode="lin" valueType="num">
                                      <p:cBhvr>
                                        <p:cTn id="33" dur="2000" fill="hold"/>
                                        <p:tgtEl>
                                          <p:spTgt spid="458754">
                                            <p:txEl>
                                              <p:pRg st="2" end="2"/>
                                            </p:txEl>
                                          </p:spTgt>
                                        </p:tgtEl>
                                        <p:attrNameLst>
                                          <p:attrName>ppt_h</p:attrName>
                                        </p:attrNameLst>
                                      </p:cBhvr>
                                      <p:tavLst>
                                        <p:tav tm="0">
                                          <p:val>
                                            <p:fltVal val="0"/>
                                          </p:val>
                                        </p:tav>
                                        <p:tav tm="100000">
                                          <p:val>
                                            <p:strVal val="#ppt_h"/>
                                          </p:val>
                                        </p:tav>
                                      </p:tavLst>
                                    </p:anim>
                                    <p:anim calcmode="lin" valueType="num">
                                      <p:cBhvr>
                                        <p:cTn id="34" dur="2000" fill="hold"/>
                                        <p:tgtEl>
                                          <p:spTgt spid="458754">
                                            <p:txEl>
                                              <p:pRg st="2" end="2"/>
                                            </p:txEl>
                                          </p:spTgt>
                                        </p:tgtEl>
                                        <p:attrNameLst>
                                          <p:attrName>style.rotation</p:attrName>
                                        </p:attrNameLst>
                                      </p:cBhvr>
                                      <p:tavLst>
                                        <p:tav tm="0">
                                          <p:val>
                                            <p:fltVal val="90"/>
                                          </p:val>
                                        </p:tav>
                                        <p:tav tm="100000">
                                          <p:val>
                                            <p:fltVal val="0"/>
                                          </p:val>
                                        </p:tav>
                                      </p:tavLst>
                                    </p:anim>
                                    <p:animEffect transition="in" filter="fade">
                                      <p:cBhvr>
                                        <p:cTn id="35" dur="2000"/>
                                        <p:tgtEl>
                                          <p:spTgt spid="458754">
                                            <p:txEl>
                                              <p:pRg st="2" end="2"/>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1" presetClass="entr" presetSubtype="0" fill="hold" nodeType="clickEffect">
                                  <p:stCondLst>
                                    <p:cond delay="0"/>
                                  </p:stCondLst>
                                  <p:iterate type="lt">
                                    <p:tmPct val="5000"/>
                                  </p:iterate>
                                  <p:childTnLst>
                                    <p:set>
                                      <p:cBhvr>
                                        <p:cTn id="39" dur="1" fill="hold">
                                          <p:stCondLst>
                                            <p:cond delay="0"/>
                                          </p:stCondLst>
                                        </p:cTn>
                                        <p:tgtEl>
                                          <p:spTgt spid="458756"/>
                                        </p:tgtEl>
                                        <p:attrNameLst>
                                          <p:attrName>style.visibility</p:attrName>
                                        </p:attrNameLst>
                                      </p:cBhvr>
                                      <p:to>
                                        <p:strVal val="visible"/>
                                      </p:to>
                                    </p:set>
                                    <p:anim calcmode="lin" valueType="num">
                                      <p:cBhvr>
                                        <p:cTn id="40" dur="1000" fill="hold"/>
                                        <p:tgtEl>
                                          <p:spTgt spid="458756"/>
                                        </p:tgtEl>
                                        <p:attrNameLst>
                                          <p:attrName>ppt_w</p:attrName>
                                        </p:attrNameLst>
                                      </p:cBhvr>
                                      <p:tavLst>
                                        <p:tav tm="0">
                                          <p:val>
                                            <p:fltVal val="0"/>
                                          </p:val>
                                        </p:tav>
                                        <p:tav tm="100000">
                                          <p:val>
                                            <p:strVal val="#ppt_w"/>
                                          </p:val>
                                        </p:tav>
                                      </p:tavLst>
                                    </p:anim>
                                    <p:anim calcmode="lin" valueType="num">
                                      <p:cBhvr>
                                        <p:cTn id="41" dur="1000" fill="hold"/>
                                        <p:tgtEl>
                                          <p:spTgt spid="458756"/>
                                        </p:tgtEl>
                                        <p:attrNameLst>
                                          <p:attrName>ppt_h</p:attrName>
                                        </p:attrNameLst>
                                      </p:cBhvr>
                                      <p:tavLst>
                                        <p:tav tm="0">
                                          <p:val>
                                            <p:fltVal val="0"/>
                                          </p:val>
                                        </p:tav>
                                        <p:tav tm="100000">
                                          <p:val>
                                            <p:strVal val="#ppt_h"/>
                                          </p:val>
                                        </p:tav>
                                      </p:tavLst>
                                    </p:anim>
                                    <p:anim calcmode="lin" valueType="num">
                                      <p:cBhvr>
                                        <p:cTn id="42" dur="1000" fill="hold"/>
                                        <p:tgtEl>
                                          <p:spTgt spid="458756"/>
                                        </p:tgtEl>
                                        <p:attrNameLst>
                                          <p:attrName>style.rotation</p:attrName>
                                        </p:attrNameLst>
                                      </p:cBhvr>
                                      <p:tavLst>
                                        <p:tav tm="0">
                                          <p:val>
                                            <p:fltVal val="90"/>
                                          </p:val>
                                        </p:tav>
                                        <p:tav tm="100000">
                                          <p:val>
                                            <p:fltVal val="0"/>
                                          </p:val>
                                        </p:tav>
                                      </p:tavLst>
                                    </p:anim>
                                    <p:animEffect transition="in" filter="fade">
                                      <p:cBhvr>
                                        <p:cTn id="43" dur="1000"/>
                                        <p:tgtEl>
                                          <p:spTgt spid="458756"/>
                                        </p:tgtEl>
                                      </p:cBhvr>
                                    </p:animEffect>
                                  </p:childTnLst>
                                </p:cTn>
                              </p:par>
                            </p:childTnLst>
                          </p:cTn>
                        </p:par>
                        <p:par>
                          <p:cTn id="44" fill="hold" nodeType="afterGroup">
                            <p:stCondLst>
                              <p:cond delay="1000"/>
                            </p:stCondLst>
                            <p:childTnLst>
                              <p:par>
                                <p:cTn id="45" presetID="6" presetClass="emph" presetSubtype="0" fill="hold" nodeType="afterEffect">
                                  <p:stCondLst>
                                    <p:cond delay="0"/>
                                  </p:stCondLst>
                                  <p:iterate type="lt">
                                    <p:tmPct val="0"/>
                                  </p:iterate>
                                  <p:childTnLst>
                                    <p:animScale>
                                      <p:cBhvr>
                                        <p:cTn id="46" dur="2000" fill="hold"/>
                                        <p:tgtEl>
                                          <p:spTgt spid="45875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xfrm>
            <a:off x="457200" y="228600"/>
            <a:ext cx="8229600" cy="1139825"/>
          </a:xfrm>
        </p:spPr>
        <p:txBody>
          <a:bodyPr/>
          <a:lstStyle/>
          <a:p>
            <a:pPr eaLnBrk="1" hangingPunct="1"/>
            <a:r>
              <a:rPr lang="en-US" sz="4800" smtClean="0">
                <a:solidFill>
                  <a:srgbClr val="000000"/>
                </a:solidFill>
                <a:effectLst/>
                <a:ea typeface="ＭＳ Ｐゴシック" pitchFamily="34" charset="-128"/>
              </a:rPr>
              <a:t>Obesity Boosts the Risk of the Top Three Killers</a:t>
            </a:r>
          </a:p>
        </p:txBody>
      </p:sp>
      <p:pic>
        <p:nvPicPr>
          <p:cNvPr id="11267" name="Picture 3" descr="scan0010"/>
          <p:cNvPicPr>
            <a:picLocks noGrp="1" noChangeAspect="1" noChangeArrowheads="1"/>
          </p:cNvPicPr>
          <p:nvPr>
            <p:ph sz="half" idx="1"/>
          </p:nvPr>
        </p:nvPicPr>
        <p:blipFill>
          <a:blip r:embed="rId2" cstate="print"/>
          <a:srcRect/>
          <a:stretch>
            <a:fillRect/>
          </a:stretch>
        </p:blipFill>
        <p:spPr>
          <a:xfrm>
            <a:off x="457200" y="1600200"/>
            <a:ext cx="3810000" cy="5105400"/>
          </a:xfrm>
          <a:noFill/>
        </p:spPr>
      </p:pic>
      <p:sp>
        <p:nvSpPr>
          <p:cNvPr id="459780" name="Rectangle 4"/>
          <p:cNvSpPr>
            <a:spLocks noGrp="1" noRot="1" noChangeArrowheads="1"/>
          </p:cNvSpPr>
          <p:nvPr>
            <p:ph type="body" sz="half" idx="2"/>
          </p:nvPr>
        </p:nvSpPr>
        <p:spPr>
          <a:xfrm>
            <a:off x="4648200" y="1600200"/>
            <a:ext cx="4038600" cy="4953000"/>
          </a:xfrm>
        </p:spPr>
        <p:txBody>
          <a:bodyPr/>
          <a:lstStyle/>
          <a:p>
            <a:pPr eaLnBrk="1" hangingPunct="1">
              <a:lnSpc>
                <a:spcPct val="90000"/>
              </a:lnSpc>
              <a:defRPr/>
            </a:pPr>
            <a:r>
              <a:rPr lang="en-US" sz="2800" smtClean="0">
                <a:ea typeface="ＭＳ Ｐゴシック" pitchFamily="34" charset="-128"/>
              </a:rPr>
              <a:t>Obesity is nearly as deadly as tobacco, warns the U.S. Center for Disease.</a:t>
            </a:r>
          </a:p>
          <a:p>
            <a:pPr eaLnBrk="1" hangingPunct="1">
              <a:lnSpc>
                <a:spcPct val="90000"/>
              </a:lnSpc>
              <a:defRPr/>
            </a:pPr>
            <a:r>
              <a:rPr lang="en-US" sz="2800" smtClean="0">
                <a:ea typeface="ＭＳ Ｐゴシック" pitchFamily="34" charset="-128"/>
              </a:rPr>
              <a:t>In 2000, poor diet including lack of exercise caused 400,000 deaths – more than 16% of all deaths and the most preventable killer according to the CDC.</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457200" y="-76200"/>
            <a:ext cx="8229600" cy="1139825"/>
          </a:xfrm>
        </p:spPr>
        <p:txBody>
          <a:bodyPr/>
          <a:lstStyle/>
          <a:p>
            <a:pPr eaLnBrk="1" hangingPunct="1"/>
            <a:r>
              <a:rPr lang="en-US" sz="6600" smtClean="0">
                <a:solidFill>
                  <a:srgbClr val="000000"/>
                </a:solidFill>
                <a:effectLst/>
                <a:ea typeface="ＭＳ Ｐゴシック" pitchFamily="34" charset="-128"/>
              </a:rPr>
              <a:t>Obesity Facts</a:t>
            </a:r>
          </a:p>
        </p:txBody>
      </p:sp>
      <p:sp>
        <p:nvSpPr>
          <p:cNvPr id="12291" name="Rectangle 3"/>
          <p:cNvSpPr>
            <a:spLocks noGrp="1" noRot="1" noChangeArrowheads="1"/>
          </p:cNvSpPr>
          <p:nvPr>
            <p:ph type="body" sz="half" idx="1"/>
          </p:nvPr>
        </p:nvSpPr>
        <p:spPr>
          <a:xfrm>
            <a:off x="0" y="990600"/>
            <a:ext cx="4495800" cy="7086600"/>
          </a:xfrm>
        </p:spPr>
        <p:txBody>
          <a:bodyPr/>
          <a:lstStyle/>
          <a:p>
            <a:pPr eaLnBrk="1" hangingPunct="1">
              <a:lnSpc>
                <a:spcPct val="80000"/>
              </a:lnSpc>
            </a:pPr>
            <a:r>
              <a:rPr lang="en-US" sz="2400" smtClean="0">
                <a:effectLst/>
                <a:ea typeface="ＭＳ Ｐゴシック" pitchFamily="34" charset="-128"/>
              </a:rPr>
              <a:t>4 Million Americans are tipping the scales at more than 300 pounds.</a:t>
            </a:r>
          </a:p>
          <a:p>
            <a:pPr eaLnBrk="1" hangingPunct="1">
              <a:lnSpc>
                <a:spcPct val="80000"/>
              </a:lnSpc>
            </a:pPr>
            <a:r>
              <a:rPr lang="en-US" sz="2400" smtClean="0">
                <a:effectLst/>
                <a:ea typeface="ＭＳ Ｐゴシック" pitchFamily="34" charset="-128"/>
              </a:rPr>
              <a:t>There are 1.1 million U.S. women who weigh in excess of 300 pounds.</a:t>
            </a:r>
          </a:p>
          <a:p>
            <a:pPr eaLnBrk="1" hangingPunct="1">
              <a:lnSpc>
                <a:spcPct val="80000"/>
              </a:lnSpc>
            </a:pPr>
            <a:r>
              <a:rPr lang="en-US" sz="2400" smtClean="0">
                <a:effectLst/>
                <a:ea typeface="ＭＳ Ｐゴシック" pitchFamily="34" charset="-128"/>
              </a:rPr>
              <a:t>There are more than 400,000 Americans who weigh more than 400 pounds.</a:t>
            </a:r>
          </a:p>
          <a:p>
            <a:pPr eaLnBrk="1" hangingPunct="1">
              <a:lnSpc>
                <a:spcPct val="80000"/>
              </a:lnSpc>
            </a:pPr>
            <a:r>
              <a:rPr lang="en-US" sz="2400" smtClean="0">
                <a:effectLst/>
                <a:ea typeface="ＭＳ Ｐゴシック" pitchFamily="34" charset="-128"/>
              </a:rPr>
              <a:t>One in Nine U.S. adult males are more than 250 pounds, while one in six women is tipping the scale at 200 pounds or more.</a:t>
            </a:r>
          </a:p>
          <a:p>
            <a:pPr eaLnBrk="1" hangingPunct="1">
              <a:lnSpc>
                <a:spcPct val="80000"/>
              </a:lnSpc>
            </a:pPr>
            <a:r>
              <a:rPr lang="en-US" sz="2400" smtClean="0">
                <a:effectLst/>
                <a:ea typeface="ＭＳ Ｐゴシック" pitchFamily="34" charset="-128"/>
              </a:rPr>
              <a:t>The average weight of the American woman is 163 pounds and the American male is 196.</a:t>
            </a:r>
          </a:p>
          <a:p>
            <a:pPr eaLnBrk="1" hangingPunct="1">
              <a:lnSpc>
                <a:spcPct val="80000"/>
              </a:lnSpc>
            </a:pPr>
            <a:endParaRPr lang="en-US" sz="2400" smtClean="0">
              <a:effectLst/>
              <a:ea typeface="ＭＳ Ｐゴシック" pitchFamily="34" charset="-128"/>
            </a:endParaRPr>
          </a:p>
        </p:txBody>
      </p:sp>
      <p:pic>
        <p:nvPicPr>
          <p:cNvPr id="12292" name="Picture 4" descr="scan0006"/>
          <p:cNvPicPr>
            <a:picLocks noGrp="1" noChangeAspect="1" noChangeArrowheads="1"/>
          </p:cNvPicPr>
          <p:nvPr>
            <p:ph sz="half" idx="2"/>
          </p:nvPr>
        </p:nvPicPr>
        <p:blipFill>
          <a:blip r:embed="rId2" cstate="print"/>
          <a:srcRect/>
          <a:stretch>
            <a:fillRect/>
          </a:stretch>
        </p:blipFill>
        <p:spPr>
          <a:xfrm>
            <a:off x="4572000" y="1544638"/>
            <a:ext cx="4419600" cy="4017962"/>
          </a:xfr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p:txBody>
          <a:bodyPr/>
          <a:lstStyle/>
          <a:p>
            <a:pPr eaLnBrk="1" hangingPunct="1"/>
            <a:r>
              <a:rPr lang="en-US" sz="3200" smtClean="0">
                <a:solidFill>
                  <a:schemeClr val="tx1"/>
                </a:solidFill>
                <a:effectLst/>
                <a:ea typeface="ＭＳ Ｐゴシック" pitchFamily="34" charset="-128"/>
              </a:rPr>
              <a:t>A Wonderful Example</a:t>
            </a:r>
            <a:br>
              <a:rPr lang="en-US" sz="3200" smtClean="0">
                <a:solidFill>
                  <a:schemeClr val="tx1"/>
                </a:solidFill>
                <a:effectLst/>
                <a:ea typeface="ＭＳ Ｐゴシック" pitchFamily="34" charset="-128"/>
              </a:rPr>
            </a:br>
            <a:r>
              <a:rPr lang="en-US" sz="3200" smtClean="0">
                <a:solidFill>
                  <a:schemeClr val="tx1"/>
                </a:solidFill>
                <a:effectLst/>
                <a:ea typeface="ＭＳ Ｐゴシック" pitchFamily="34" charset="-128"/>
              </a:rPr>
              <a:t>Mitzi Mager Lost 90 Pounds in 90 Days!</a:t>
            </a:r>
          </a:p>
        </p:txBody>
      </p:sp>
      <p:pic>
        <p:nvPicPr>
          <p:cNvPr id="13315" name="Picture 3" descr="beforeandafter001"/>
          <p:cNvPicPr>
            <a:picLocks noGrp="1" noChangeAspect="1" noChangeArrowheads="1"/>
          </p:cNvPicPr>
          <p:nvPr>
            <p:ph idx="1"/>
          </p:nvPr>
        </p:nvPicPr>
        <p:blipFill>
          <a:blip r:embed="rId2" cstate="print"/>
          <a:srcRect/>
          <a:stretch>
            <a:fillRect/>
          </a:stretch>
        </p:blipFill>
        <p:spPr>
          <a:xfrm>
            <a:off x="228600" y="1905000"/>
            <a:ext cx="8763000" cy="3644900"/>
          </a:xfr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rrowheads="1"/>
          </p:cNvSpPr>
          <p:nvPr>
            <p:ph type="title"/>
          </p:nvPr>
        </p:nvSpPr>
        <p:spPr>
          <a:xfrm>
            <a:off x="301625" y="0"/>
            <a:ext cx="8510588" cy="838200"/>
          </a:xfrm>
        </p:spPr>
        <p:txBody>
          <a:bodyPr/>
          <a:lstStyle/>
          <a:p>
            <a:pPr eaLnBrk="1" hangingPunct="1">
              <a:defRPr/>
            </a:pPr>
            <a:r>
              <a:rPr lang="en-US" sz="4000" smtClean="0">
                <a:solidFill>
                  <a:schemeClr val="tx1"/>
                </a:solidFill>
                <a:ea typeface="ＭＳ Ｐゴシック" pitchFamily="34" charset="-128"/>
              </a:rPr>
              <a:t>Mitzi Mager – Lost 90 lbs. in 90 days</a:t>
            </a:r>
          </a:p>
        </p:txBody>
      </p:sp>
      <p:pic>
        <p:nvPicPr>
          <p:cNvPr id="14339" name="Picture 3" descr="scan0003"/>
          <p:cNvPicPr>
            <a:picLocks noGrp="1" noChangeAspect="1" noChangeArrowheads="1"/>
          </p:cNvPicPr>
          <p:nvPr>
            <p:ph sz="half" idx="1"/>
          </p:nvPr>
        </p:nvPicPr>
        <p:blipFill>
          <a:blip r:embed="rId2" cstate="print"/>
          <a:srcRect/>
          <a:stretch>
            <a:fillRect/>
          </a:stretch>
        </p:blipFill>
        <p:spPr>
          <a:xfrm>
            <a:off x="0" y="914400"/>
            <a:ext cx="3659188" cy="5638800"/>
          </a:xfrm>
          <a:noFill/>
        </p:spPr>
      </p:pic>
      <p:pic>
        <p:nvPicPr>
          <p:cNvPr id="14340" name="Picture 4" descr="scan0004"/>
          <p:cNvPicPr>
            <a:picLocks noGrp="1" noChangeAspect="1" noChangeArrowheads="1"/>
          </p:cNvPicPr>
          <p:nvPr>
            <p:ph sz="quarter" idx="3"/>
          </p:nvPr>
        </p:nvPicPr>
        <p:blipFill>
          <a:blip r:embed="rId3" cstate="print"/>
          <a:srcRect/>
          <a:stretch>
            <a:fillRect/>
          </a:stretch>
        </p:blipFill>
        <p:spPr>
          <a:xfrm>
            <a:off x="4697413" y="914400"/>
            <a:ext cx="4446587" cy="5715000"/>
          </a:xfrm>
          <a:noFill/>
        </p:spPr>
      </p:pic>
      <p:pic>
        <p:nvPicPr>
          <p:cNvPr id="14341" name="Picture 5" descr="scan0002"/>
          <p:cNvPicPr>
            <a:picLocks noGrp="1" noChangeAspect="1" noChangeArrowheads="1"/>
          </p:cNvPicPr>
          <p:nvPr>
            <p:ph sz="quarter" idx="2"/>
          </p:nvPr>
        </p:nvPicPr>
        <p:blipFill>
          <a:blip r:embed="rId4" cstate="print"/>
          <a:srcRect/>
          <a:stretch>
            <a:fillRect/>
          </a:stretch>
        </p:blipFill>
        <p:spPr>
          <a:xfrm>
            <a:off x="2514600" y="914400"/>
            <a:ext cx="3200400" cy="3200400"/>
          </a:xfr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457200" y="76200"/>
            <a:ext cx="8229600" cy="1139825"/>
          </a:xfrm>
        </p:spPr>
        <p:txBody>
          <a:bodyPr/>
          <a:lstStyle/>
          <a:p>
            <a:pPr eaLnBrk="1" hangingPunct="1"/>
            <a:r>
              <a:rPr lang="en-US" sz="3600" smtClean="0">
                <a:solidFill>
                  <a:srgbClr val="000000"/>
                </a:solidFill>
                <a:effectLst/>
                <a:ea typeface="ＭＳ Ｐゴシック" pitchFamily="34" charset="-128"/>
              </a:rPr>
              <a:t>Andrea Dare – Atkins Diet – Overweight &amp; Constipated</a:t>
            </a:r>
          </a:p>
        </p:txBody>
      </p:sp>
      <p:pic>
        <p:nvPicPr>
          <p:cNvPr id="15363" name="Picture 3" descr="1 - red - 15"/>
          <p:cNvPicPr>
            <a:picLocks noGrp="1" noChangeAspect="1" noChangeArrowheads="1"/>
          </p:cNvPicPr>
          <p:nvPr>
            <p:ph sz="half" idx="1"/>
          </p:nvPr>
        </p:nvPicPr>
        <p:blipFill>
          <a:blip r:embed="rId2" cstate="print"/>
          <a:srcRect/>
          <a:stretch>
            <a:fillRect/>
          </a:stretch>
        </p:blipFill>
        <p:spPr>
          <a:xfrm>
            <a:off x="493713" y="1219200"/>
            <a:ext cx="4000500" cy="5334000"/>
          </a:xfrm>
        </p:spPr>
      </p:pic>
      <p:sp>
        <p:nvSpPr>
          <p:cNvPr id="15364"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15365" name="Picture 5" descr="City of Garbage with acid cyrstals 31604"/>
          <p:cNvPicPr>
            <a:picLocks noChangeAspect="1" noChangeArrowheads="1"/>
          </p:cNvPicPr>
          <p:nvPr/>
        </p:nvPicPr>
        <p:blipFill>
          <a:blip r:embed="rId3" cstate="print"/>
          <a:srcRect/>
          <a:stretch>
            <a:fillRect/>
          </a:stretch>
        </p:blipFill>
        <p:spPr bwMode="auto">
          <a:xfrm>
            <a:off x="4800600" y="1223963"/>
            <a:ext cx="4038600" cy="2913062"/>
          </a:xfrm>
          <a:prstGeom prst="rect">
            <a:avLst/>
          </a:prstGeom>
          <a:noFill/>
          <a:ln w="9525">
            <a:noFill/>
            <a:miter lim="800000"/>
            <a:headEnd/>
            <a:tailEnd/>
          </a:ln>
        </p:spPr>
      </p:pic>
      <p:sp>
        <p:nvSpPr>
          <p:cNvPr id="15366" name="Rectangle 6"/>
          <p:cNvSpPr>
            <a:spLocks noChangeArrowheads="1"/>
          </p:cNvSpPr>
          <p:nvPr/>
        </p:nvSpPr>
        <p:spPr bwMode="auto">
          <a:xfrm>
            <a:off x="0" y="1466850"/>
            <a:ext cx="269875" cy="274638"/>
          </a:xfrm>
          <a:prstGeom prst="rect">
            <a:avLst/>
          </a:prstGeom>
          <a:noFill/>
          <a:ln w="9525">
            <a:noFill/>
            <a:miter lim="800000"/>
            <a:headEnd/>
            <a:tailEnd/>
          </a:ln>
        </p:spPr>
        <p:txBody>
          <a:bodyPr wrap="none" anchor="ctr">
            <a:spAutoFit/>
          </a:bodyPr>
          <a:lstStyle/>
          <a:p>
            <a:pPr eaLnBrk="1" hangingPunct="1"/>
            <a:r>
              <a:rPr lang="en-US" sz="1200"/>
              <a:t>  </a:t>
            </a:r>
            <a:endParaRPr lang="en-US"/>
          </a:p>
        </p:txBody>
      </p:sp>
      <p:pic>
        <p:nvPicPr>
          <p:cNvPr id="15367" name="Picture 7" descr="Adrenal Stress 31604 6th layer"/>
          <p:cNvPicPr>
            <a:picLocks noGrp="1" noChangeAspect="1" noChangeArrowheads="1"/>
          </p:cNvPicPr>
          <p:nvPr>
            <p:ph sz="quarter" idx="3"/>
          </p:nvPr>
        </p:nvPicPr>
        <p:blipFill>
          <a:blip r:embed="rId4" cstate="print"/>
          <a:srcRect/>
          <a:stretch>
            <a:fillRect/>
          </a:stretch>
        </p:blipFill>
        <p:spPr>
          <a:xfrm>
            <a:off x="4800600" y="4300538"/>
            <a:ext cx="4038600" cy="2378075"/>
          </a:xfrm>
        </p:spPr>
      </p:pic>
      <p:sp>
        <p:nvSpPr>
          <p:cNvPr id="15368" name="Text Box 8"/>
          <p:cNvSpPr txBox="1">
            <a:spLocks noChangeArrowheads="1"/>
          </p:cNvSpPr>
          <p:nvPr/>
        </p:nvSpPr>
        <p:spPr bwMode="auto">
          <a:xfrm>
            <a:off x="4860925" y="3617913"/>
            <a:ext cx="1987550" cy="366712"/>
          </a:xfrm>
          <a:prstGeom prst="rect">
            <a:avLst/>
          </a:prstGeom>
          <a:noFill/>
          <a:ln w="9525">
            <a:noFill/>
            <a:miter lim="800000"/>
            <a:headEnd/>
            <a:tailEnd/>
          </a:ln>
        </p:spPr>
        <p:txBody>
          <a:bodyPr wrap="none">
            <a:spAutoFit/>
          </a:bodyPr>
          <a:lstStyle/>
          <a:p>
            <a:r>
              <a:rPr lang="en-US"/>
              <a:t>Live Blood Before</a:t>
            </a:r>
          </a:p>
        </p:txBody>
      </p:sp>
      <p:sp>
        <p:nvSpPr>
          <p:cNvPr id="15369" name="Text Box 9"/>
          <p:cNvSpPr txBox="1">
            <a:spLocks noChangeArrowheads="1"/>
          </p:cNvSpPr>
          <p:nvPr/>
        </p:nvSpPr>
        <p:spPr bwMode="auto">
          <a:xfrm>
            <a:off x="5013325" y="6208713"/>
            <a:ext cx="2114550" cy="366712"/>
          </a:xfrm>
          <a:prstGeom prst="rect">
            <a:avLst/>
          </a:prstGeom>
          <a:noFill/>
          <a:ln w="9525">
            <a:noFill/>
            <a:miter lim="800000"/>
            <a:headEnd/>
            <a:tailEnd/>
          </a:ln>
        </p:spPr>
        <p:txBody>
          <a:bodyPr wrap="none">
            <a:spAutoFit/>
          </a:bodyPr>
          <a:lstStyle/>
          <a:p>
            <a:r>
              <a:rPr lang="en-US"/>
              <a:t>Dried Blood Before</a:t>
            </a:r>
          </a:p>
        </p:txBody>
      </p:sp>
      <p:sp>
        <p:nvSpPr>
          <p:cNvPr id="15370" name="Text Box 10"/>
          <p:cNvSpPr txBox="1">
            <a:spLocks noChangeArrowheads="1"/>
          </p:cNvSpPr>
          <p:nvPr/>
        </p:nvSpPr>
        <p:spPr bwMode="auto">
          <a:xfrm>
            <a:off x="517525" y="6056313"/>
            <a:ext cx="2368550" cy="366712"/>
          </a:xfrm>
          <a:prstGeom prst="rect">
            <a:avLst/>
          </a:prstGeom>
          <a:noFill/>
          <a:ln w="9525">
            <a:noFill/>
            <a:miter lim="800000"/>
            <a:headEnd/>
            <a:tailEnd/>
          </a:ln>
        </p:spPr>
        <p:txBody>
          <a:bodyPr wrap="none">
            <a:spAutoFit/>
          </a:bodyPr>
          <a:lstStyle/>
          <a:p>
            <a:r>
              <a:rPr lang="en-US"/>
              <a:t>Before at 146 pounds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457200" y="-152400"/>
            <a:ext cx="8229600" cy="1139825"/>
          </a:xfrm>
        </p:spPr>
        <p:txBody>
          <a:bodyPr/>
          <a:lstStyle/>
          <a:p>
            <a:pPr eaLnBrk="1" hangingPunct="1"/>
            <a:r>
              <a:rPr lang="en-US" smtClean="0">
                <a:solidFill>
                  <a:schemeClr val="tx1"/>
                </a:solidFill>
                <a:effectLst/>
                <a:ea typeface="ＭＳ Ｐゴシック" pitchFamily="34" charset="-128"/>
              </a:rPr>
              <a:t>The Protein Diet Blood Profile</a:t>
            </a:r>
          </a:p>
        </p:txBody>
      </p:sp>
      <p:pic>
        <p:nvPicPr>
          <p:cNvPr id="16387" name="Picture 3" descr="7th layer bowel congestion and hypercalciumia"/>
          <p:cNvPicPr>
            <a:picLocks noGrp="1" noChangeAspect="1" noChangeArrowheads="1"/>
          </p:cNvPicPr>
          <p:nvPr>
            <p:ph idx="1"/>
          </p:nvPr>
        </p:nvPicPr>
        <p:blipFill>
          <a:blip r:embed="rId2" cstate="print"/>
          <a:srcRect/>
          <a:stretch>
            <a:fillRect/>
          </a:stretch>
        </p:blipFill>
        <p:spPr>
          <a:xfrm>
            <a:off x="838200" y="947738"/>
            <a:ext cx="7620000" cy="5716587"/>
          </a:xfrm>
          <a:noFill/>
        </p:spPr>
      </p:pic>
      <p:sp>
        <p:nvSpPr>
          <p:cNvPr id="16388" name="Text Box 4"/>
          <p:cNvSpPr txBox="1">
            <a:spLocks noChangeArrowheads="1"/>
          </p:cNvSpPr>
          <p:nvPr/>
        </p:nvSpPr>
        <p:spPr bwMode="auto">
          <a:xfrm>
            <a:off x="1050925" y="5827713"/>
            <a:ext cx="4121150" cy="366712"/>
          </a:xfrm>
          <a:prstGeom prst="rect">
            <a:avLst/>
          </a:prstGeom>
          <a:noFill/>
          <a:ln w="9525">
            <a:noFill/>
            <a:miter lim="800000"/>
            <a:headEnd/>
            <a:tailEnd/>
          </a:ln>
        </p:spPr>
        <p:txBody>
          <a:bodyPr wrap="none">
            <a:spAutoFit/>
          </a:bodyPr>
          <a:lstStyle/>
          <a:p>
            <a:r>
              <a:rPr lang="en-US">
                <a:solidFill>
                  <a:srgbClr val="000000"/>
                </a:solidFill>
              </a:rPr>
              <a:t>Undigested Proteins in the small bowel</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Content Placeholder 2" descr="After 30 days of treatment.jpg"/>
          <p:cNvPicPr>
            <a:picLocks noGrp="1" noChangeAspect="1"/>
          </p:cNvPicPr>
          <p:nvPr>
            <p:ph/>
          </p:nvPr>
        </p:nvPicPr>
        <p:blipFill>
          <a:blip r:embed="rId2" cstate="print"/>
          <a:srcRect/>
          <a:stretch>
            <a:fillRect/>
          </a:stretch>
        </p:blipFill>
        <p:spPr>
          <a:xfrm>
            <a:off x="457200" y="252413"/>
            <a:ext cx="8435975" cy="6319837"/>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pPr eaLnBrk="1" hangingPunct="1"/>
            <a:r>
              <a:rPr lang="en-US" sz="3200" smtClean="0">
                <a:solidFill>
                  <a:srgbClr val="000000"/>
                </a:solidFill>
                <a:effectLst/>
                <a:ea typeface="ＭＳ Ｐゴシック" pitchFamily="34" charset="-128"/>
              </a:rPr>
              <a:t>Andrea Dare – The pH Miracle Plan</a:t>
            </a:r>
            <a:br>
              <a:rPr lang="en-US" sz="3200" smtClean="0">
                <a:solidFill>
                  <a:srgbClr val="000000"/>
                </a:solidFill>
                <a:effectLst/>
                <a:ea typeface="ＭＳ Ｐゴシック" pitchFamily="34" charset="-128"/>
              </a:rPr>
            </a:br>
            <a:r>
              <a:rPr lang="en-US" sz="3200" smtClean="0">
                <a:solidFill>
                  <a:srgbClr val="000000"/>
                </a:solidFill>
                <a:effectLst/>
                <a:ea typeface="ＭＳ Ｐゴシック" pitchFamily="34" charset="-128"/>
              </a:rPr>
              <a:t>Lost 15 kilos and went from a </a:t>
            </a:r>
            <a:br>
              <a:rPr lang="en-US" sz="3200" smtClean="0">
                <a:solidFill>
                  <a:srgbClr val="000000"/>
                </a:solidFill>
                <a:effectLst/>
                <a:ea typeface="ＭＳ Ｐゴシック" pitchFamily="34" charset="-128"/>
              </a:rPr>
            </a:br>
            <a:r>
              <a:rPr lang="en-US" sz="3200" smtClean="0">
                <a:solidFill>
                  <a:srgbClr val="000000"/>
                </a:solidFill>
                <a:effectLst/>
                <a:ea typeface="ＭＳ Ｐゴシック" pitchFamily="34" charset="-128"/>
              </a:rPr>
              <a:t>Size 10 to a Size 2 in 12 weeks</a:t>
            </a:r>
          </a:p>
        </p:txBody>
      </p:sp>
      <p:pic>
        <p:nvPicPr>
          <p:cNvPr id="17411" name="Picture 3" descr="IMG_0491"/>
          <p:cNvPicPr>
            <a:picLocks noGrp="1" noChangeAspect="1" noChangeArrowheads="1"/>
          </p:cNvPicPr>
          <p:nvPr>
            <p:ph sz="half" idx="1"/>
          </p:nvPr>
        </p:nvPicPr>
        <p:blipFill>
          <a:blip r:embed="rId2" cstate="print"/>
          <a:srcRect/>
          <a:stretch>
            <a:fillRect/>
          </a:stretch>
        </p:blipFill>
        <p:spPr>
          <a:xfrm>
            <a:off x="722313" y="1676400"/>
            <a:ext cx="3657600" cy="4876800"/>
          </a:xfrm>
        </p:spPr>
      </p:pic>
      <p:sp>
        <p:nvSpPr>
          <p:cNvPr id="17412" name="Rectangle 4"/>
          <p:cNvSpPr>
            <a:spLocks noChangeArrowheads="1"/>
          </p:cNvSpPr>
          <p:nvPr/>
        </p:nvSpPr>
        <p:spPr bwMode="auto">
          <a:xfrm>
            <a:off x="0" y="2559050"/>
            <a:ext cx="9144000" cy="0"/>
          </a:xfrm>
          <a:prstGeom prst="rect">
            <a:avLst/>
          </a:prstGeom>
          <a:noFill/>
          <a:ln w="9525">
            <a:noFill/>
            <a:miter lim="800000"/>
            <a:headEnd/>
            <a:tailEnd/>
          </a:ln>
        </p:spPr>
        <p:txBody>
          <a:bodyPr wrap="none" anchor="ctr">
            <a:spAutoFit/>
          </a:bodyPr>
          <a:lstStyle/>
          <a:p>
            <a:endParaRPr lang="en-US"/>
          </a:p>
        </p:txBody>
      </p:sp>
      <p:sp>
        <p:nvSpPr>
          <p:cNvPr id="17413" name="Rectangle 5"/>
          <p:cNvSpPr>
            <a:spLocks noChangeArrowheads="1"/>
          </p:cNvSpPr>
          <p:nvPr/>
        </p:nvSpPr>
        <p:spPr bwMode="auto">
          <a:xfrm>
            <a:off x="0" y="4025900"/>
            <a:ext cx="269875" cy="274638"/>
          </a:xfrm>
          <a:prstGeom prst="rect">
            <a:avLst/>
          </a:prstGeom>
          <a:noFill/>
          <a:ln w="9525">
            <a:noFill/>
            <a:miter lim="800000"/>
            <a:headEnd/>
            <a:tailEnd/>
          </a:ln>
        </p:spPr>
        <p:txBody>
          <a:bodyPr wrap="none" anchor="ctr">
            <a:spAutoFit/>
          </a:bodyPr>
          <a:lstStyle/>
          <a:p>
            <a:pPr eaLnBrk="1" hangingPunct="1"/>
            <a:r>
              <a:rPr lang="en-US" sz="1200"/>
              <a:t>  </a:t>
            </a:r>
            <a:endParaRPr lang="en-US"/>
          </a:p>
        </p:txBody>
      </p:sp>
      <p:pic>
        <p:nvPicPr>
          <p:cNvPr id="17414" name="Picture 6" descr="Live blood 081004 Healthy RBC's"/>
          <p:cNvPicPr>
            <a:picLocks noGrp="1" noChangeAspect="1" noChangeArrowheads="1"/>
          </p:cNvPicPr>
          <p:nvPr>
            <p:ph sz="quarter" idx="2"/>
          </p:nvPr>
        </p:nvPicPr>
        <p:blipFill>
          <a:blip r:embed="rId3" cstate="print"/>
          <a:srcRect/>
          <a:stretch>
            <a:fillRect/>
          </a:stretch>
        </p:blipFill>
        <p:spPr>
          <a:xfrm>
            <a:off x="5283200" y="1751013"/>
            <a:ext cx="3163888" cy="2235200"/>
          </a:xfrm>
        </p:spPr>
      </p:pic>
      <p:pic>
        <p:nvPicPr>
          <p:cNvPr id="17415" name="Picture 7" descr="1st layer dried blood healthy"/>
          <p:cNvPicPr>
            <a:picLocks noGrp="1" noChangeAspect="1" noChangeArrowheads="1"/>
          </p:cNvPicPr>
          <p:nvPr>
            <p:ph sz="quarter" idx="3"/>
          </p:nvPr>
        </p:nvPicPr>
        <p:blipFill>
          <a:blip r:embed="rId4" cstate="print"/>
          <a:srcRect/>
          <a:stretch>
            <a:fillRect/>
          </a:stretch>
        </p:blipFill>
        <p:spPr>
          <a:xfrm>
            <a:off x="5257800" y="4114800"/>
            <a:ext cx="3124200" cy="2344738"/>
          </a:xfrm>
        </p:spPr>
      </p:pic>
      <p:sp>
        <p:nvSpPr>
          <p:cNvPr id="17416" name="Text Box 8"/>
          <p:cNvSpPr txBox="1">
            <a:spLocks noChangeArrowheads="1"/>
          </p:cNvSpPr>
          <p:nvPr/>
        </p:nvSpPr>
        <p:spPr bwMode="auto">
          <a:xfrm>
            <a:off x="746125" y="6056313"/>
            <a:ext cx="2178050" cy="366712"/>
          </a:xfrm>
          <a:prstGeom prst="rect">
            <a:avLst/>
          </a:prstGeom>
          <a:noFill/>
          <a:ln w="9525">
            <a:noFill/>
            <a:miter lim="800000"/>
            <a:headEnd/>
            <a:tailEnd/>
          </a:ln>
        </p:spPr>
        <p:txBody>
          <a:bodyPr wrap="none">
            <a:spAutoFit/>
          </a:bodyPr>
          <a:lstStyle/>
          <a:p>
            <a:r>
              <a:rPr lang="en-US">
                <a:solidFill>
                  <a:srgbClr val="000000"/>
                </a:solidFill>
              </a:rPr>
              <a:t>After at 116 pounds</a:t>
            </a:r>
          </a:p>
        </p:txBody>
      </p:sp>
      <p:sp>
        <p:nvSpPr>
          <p:cNvPr id="17417" name="Text Box 9"/>
          <p:cNvSpPr txBox="1">
            <a:spLocks noChangeArrowheads="1"/>
          </p:cNvSpPr>
          <p:nvPr/>
        </p:nvSpPr>
        <p:spPr bwMode="auto">
          <a:xfrm>
            <a:off x="5334000" y="3541713"/>
            <a:ext cx="2774950" cy="366712"/>
          </a:xfrm>
          <a:prstGeom prst="rect">
            <a:avLst/>
          </a:prstGeom>
          <a:noFill/>
          <a:ln w="9525">
            <a:noFill/>
            <a:miter lim="800000"/>
            <a:headEnd/>
            <a:tailEnd/>
          </a:ln>
        </p:spPr>
        <p:txBody>
          <a:bodyPr wrap="none">
            <a:spAutoFit/>
          </a:bodyPr>
          <a:lstStyle/>
          <a:p>
            <a:r>
              <a:rPr lang="en-US"/>
              <a:t>Live blood after 12 weeks</a:t>
            </a:r>
          </a:p>
        </p:txBody>
      </p:sp>
      <p:sp>
        <p:nvSpPr>
          <p:cNvPr id="17418" name="Text Box 10"/>
          <p:cNvSpPr txBox="1">
            <a:spLocks noChangeArrowheads="1"/>
          </p:cNvSpPr>
          <p:nvPr/>
        </p:nvSpPr>
        <p:spPr bwMode="auto">
          <a:xfrm>
            <a:off x="5257800" y="5980113"/>
            <a:ext cx="2901950" cy="366712"/>
          </a:xfrm>
          <a:prstGeom prst="rect">
            <a:avLst/>
          </a:prstGeom>
          <a:noFill/>
          <a:ln w="9525">
            <a:noFill/>
            <a:miter lim="800000"/>
            <a:headEnd/>
            <a:tailEnd/>
          </a:ln>
        </p:spPr>
        <p:txBody>
          <a:bodyPr wrap="none">
            <a:spAutoFit/>
          </a:bodyPr>
          <a:lstStyle/>
          <a:p>
            <a:r>
              <a:rPr lang="en-US"/>
              <a:t>Dried blood after 12 weeks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p:txBody>
          <a:bodyPr/>
          <a:lstStyle/>
          <a:p>
            <a:pPr eaLnBrk="1" hangingPunct="1"/>
            <a:r>
              <a:rPr lang="en-US" sz="4000" smtClean="0">
                <a:solidFill>
                  <a:srgbClr val="000000"/>
                </a:solidFill>
                <a:effectLst/>
                <a:ea typeface="ＭＳ Ｐゴシック" pitchFamily="34" charset="-128"/>
              </a:rPr>
              <a:t>Michael and Andrea Dare</a:t>
            </a:r>
            <a:br>
              <a:rPr lang="en-US" sz="4000" smtClean="0">
                <a:solidFill>
                  <a:srgbClr val="000000"/>
                </a:solidFill>
                <a:effectLst/>
                <a:ea typeface="ＭＳ Ｐゴシック" pitchFamily="34" charset="-128"/>
              </a:rPr>
            </a:br>
            <a:r>
              <a:rPr lang="en-US" sz="4000" smtClean="0">
                <a:solidFill>
                  <a:srgbClr val="000000"/>
                </a:solidFill>
                <a:effectLst/>
                <a:ea typeface="ＭＳ Ｐゴシック" pitchFamily="34" charset="-128"/>
              </a:rPr>
              <a:t>pH Miracles</a:t>
            </a:r>
          </a:p>
        </p:txBody>
      </p:sp>
      <p:pic>
        <p:nvPicPr>
          <p:cNvPr id="18435" name="Picture 3" descr="Pict0158"/>
          <p:cNvPicPr>
            <a:picLocks noGrp="1" noChangeAspect="1" noChangeArrowheads="1"/>
          </p:cNvPicPr>
          <p:nvPr>
            <p:ph sz="half" idx="1"/>
          </p:nvPr>
        </p:nvPicPr>
        <p:blipFill>
          <a:blip r:embed="rId2" cstate="print"/>
          <a:srcRect/>
          <a:stretch>
            <a:fillRect/>
          </a:stretch>
        </p:blipFill>
        <p:spPr>
          <a:xfrm>
            <a:off x="636588" y="1676400"/>
            <a:ext cx="3522662" cy="4422775"/>
          </a:xfrm>
        </p:spPr>
      </p:pic>
      <p:pic>
        <p:nvPicPr>
          <p:cNvPr id="18436" name="Picture 4" descr="IMG_0587"/>
          <p:cNvPicPr>
            <a:picLocks noGrp="1" noChangeAspect="1" noChangeArrowheads="1"/>
          </p:cNvPicPr>
          <p:nvPr>
            <p:ph sz="half" idx="2"/>
          </p:nvPr>
        </p:nvPicPr>
        <p:blipFill>
          <a:blip r:embed="rId3" cstate="print"/>
          <a:srcRect/>
          <a:stretch>
            <a:fillRect/>
          </a:stretch>
        </p:blipFill>
        <p:spPr>
          <a:xfrm>
            <a:off x="4651375" y="2406650"/>
            <a:ext cx="4191000" cy="2960688"/>
          </a:xfrm>
        </p:spPr>
      </p:pic>
      <p:sp>
        <p:nvSpPr>
          <p:cNvPr id="18437" name="Text Box 5"/>
          <p:cNvSpPr txBox="1">
            <a:spLocks noChangeArrowheads="1"/>
          </p:cNvSpPr>
          <p:nvPr/>
        </p:nvSpPr>
        <p:spPr bwMode="auto">
          <a:xfrm>
            <a:off x="4495800" y="5638800"/>
            <a:ext cx="4464050" cy="641350"/>
          </a:xfrm>
          <a:prstGeom prst="rect">
            <a:avLst/>
          </a:prstGeom>
          <a:noFill/>
          <a:ln w="9525">
            <a:noFill/>
            <a:miter lim="800000"/>
            <a:headEnd/>
            <a:tailEnd/>
          </a:ln>
        </p:spPr>
        <p:txBody>
          <a:bodyPr wrap="none">
            <a:spAutoFit/>
          </a:bodyPr>
          <a:lstStyle/>
          <a:p>
            <a:r>
              <a:rPr lang="en-US"/>
              <a:t>Lost 31 pounds in 8 weeks and 6 inches</a:t>
            </a:r>
          </a:p>
          <a:p>
            <a:r>
              <a:rPr lang="en-US"/>
              <a:t>No more back pain from construction work</a:t>
            </a:r>
          </a:p>
        </p:txBody>
      </p:sp>
      <p:sp>
        <p:nvSpPr>
          <p:cNvPr id="18438" name="Rectangle 6"/>
          <p:cNvSpPr>
            <a:spLocks noChangeArrowheads="1"/>
          </p:cNvSpPr>
          <p:nvPr/>
        </p:nvSpPr>
        <p:spPr bwMode="auto">
          <a:xfrm>
            <a:off x="3698875" y="3108325"/>
            <a:ext cx="1746250" cy="641350"/>
          </a:xfrm>
          <a:prstGeom prst="rect">
            <a:avLst/>
          </a:prstGeom>
          <a:noFill/>
          <a:ln w="9525">
            <a:noFill/>
            <a:miter lim="800000"/>
            <a:headEnd/>
            <a:tailEnd/>
          </a:ln>
        </p:spPr>
        <p:txBody>
          <a:bodyPr wrap="none" anchor="ctr">
            <a:spAutoFit/>
          </a:bodyPr>
          <a:lstStyle/>
          <a:p>
            <a:pPr eaLnBrk="1" hangingPunct="1"/>
            <a:r>
              <a:rPr lang="en-US"/>
              <a:t>Pierce Brosnan</a:t>
            </a:r>
            <a:br>
              <a:rPr lang="en-US"/>
            </a:br>
            <a:endParaRPr lang="en-US"/>
          </a:p>
        </p:txBody>
      </p:sp>
      <p:sp>
        <p:nvSpPr>
          <p:cNvPr id="18439" name="Rectangle 7"/>
          <p:cNvSpPr>
            <a:spLocks noChangeArrowheads="1"/>
          </p:cNvSpPr>
          <p:nvPr/>
        </p:nvSpPr>
        <p:spPr bwMode="auto">
          <a:xfrm>
            <a:off x="3698875" y="3108325"/>
            <a:ext cx="1746250" cy="641350"/>
          </a:xfrm>
          <a:prstGeom prst="rect">
            <a:avLst/>
          </a:prstGeom>
          <a:noFill/>
          <a:ln w="9525">
            <a:noFill/>
            <a:miter lim="800000"/>
            <a:headEnd/>
            <a:tailEnd/>
          </a:ln>
        </p:spPr>
        <p:txBody>
          <a:bodyPr wrap="none" anchor="ctr">
            <a:spAutoFit/>
          </a:bodyPr>
          <a:lstStyle/>
          <a:p>
            <a:pPr eaLnBrk="1" hangingPunct="1"/>
            <a:r>
              <a:rPr lang="en-US"/>
              <a:t>Pierce Brosnan</a:t>
            </a:r>
            <a:br>
              <a:rPr lang="en-US"/>
            </a:b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a:xfrm>
            <a:off x="457200" y="228600"/>
            <a:ext cx="8229600" cy="914400"/>
          </a:xfrm>
        </p:spPr>
        <p:txBody>
          <a:bodyPr/>
          <a:lstStyle/>
          <a:p>
            <a:pPr eaLnBrk="1" hangingPunct="1"/>
            <a:r>
              <a:rPr lang="en-US" sz="4000" smtClean="0">
                <a:solidFill>
                  <a:schemeClr val="tx1"/>
                </a:solidFill>
                <a:effectLst/>
                <a:ea typeface="ＭＳ Ｐゴシック" pitchFamily="34" charset="-128"/>
              </a:rPr>
              <a:t>David Gorder – Lost 50 kilos on The pH Miracle Plan</a:t>
            </a:r>
          </a:p>
        </p:txBody>
      </p:sp>
      <p:pic>
        <p:nvPicPr>
          <p:cNvPr id="19459" name="Picture 3" descr="Dave is huge!"/>
          <p:cNvPicPr>
            <a:picLocks noGrp="1" noChangeAspect="1" noChangeArrowheads="1"/>
          </p:cNvPicPr>
          <p:nvPr>
            <p:ph sz="half" idx="1"/>
          </p:nvPr>
        </p:nvPicPr>
        <p:blipFill>
          <a:blip r:embed="rId2" cstate="print"/>
          <a:srcRect/>
          <a:stretch>
            <a:fillRect/>
          </a:stretch>
        </p:blipFill>
        <p:spPr>
          <a:xfrm>
            <a:off x="233363" y="1524000"/>
            <a:ext cx="4262437" cy="4445000"/>
          </a:xfrm>
          <a:noFill/>
        </p:spPr>
      </p:pic>
      <p:pic>
        <p:nvPicPr>
          <p:cNvPr id="19460" name="Picture 4" descr="Dave is skinny!"/>
          <p:cNvPicPr>
            <a:picLocks noGrp="1" noChangeAspect="1" noChangeArrowheads="1"/>
          </p:cNvPicPr>
          <p:nvPr>
            <p:ph sz="half" idx="2"/>
          </p:nvPr>
        </p:nvPicPr>
        <p:blipFill>
          <a:blip r:embed="rId3" cstate="print"/>
          <a:srcRect/>
          <a:stretch>
            <a:fillRect/>
          </a:stretch>
        </p:blipFill>
        <p:spPr>
          <a:xfrm>
            <a:off x="4648200" y="2176463"/>
            <a:ext cx="4267200" cy="3200400"/>
          </a:xfrm>
          <a:noFill/>
        </p:spPr>
      </p:pic>
      <p:sp>
        <p:nvSpPr>
          <p:cNvPr id="19461" name="Text Box 5"/>
          <p:cNvSpPr txBox="1">
            <a:spLocks noChangeArrowheads="1"/>
          </p:cNvSpPr>
          <p:nvPr/>
        </p:nvSpPr>
        <p:spPr bwMode="auto">
          <a:xfrm>
            <a:off x="304800" y="6008688"/>
            <a:ext cx="3951288" cy="519112"/>
          </a:xfrm>
          <a:prstGeom prst="rect">
            <a:avLst/>
          </a:prstGeom>
          <a:noFill/>
          <a:ln w="9525">
            <a:noFill/>
            <a:miter lim="800000"/>
            <a:headEnd/>
            <a:tailEnd/>
          </a:ln>
        </p:spPr>
        <p:txBody>
          <a:bodyPr wrap="none">
            <a:spAutoFit/>
          </a:bodyPr>
          <a:lstStyle/>
          <a:p>
            <a:r>
              <a:rPr lang="en-US" sz="2800"/>
              <a:t>275 pounds  - 46</a:t>
            </a:r>
            <a:r>
              <a:rPr lang="ja-JP" altLang="en-US" sz="2800"/>
              <a:t>”</a:t>
            </a:r>
            <a:r>
              <a:rPr lang="en-US" altLang="ja-JP" sz="2800"/>
              <a:t> waist</a:t>
            </a:r>
            <a:r>
              <a:rPr lang="en-US" altLang="ja-JP"/>
              <a:t> </a:t>
            </a:r>
            <a:endParaRPr lang="en-US"/>
          </a:p>
        </p:txBody>
      </p:sp>
      <p:sp>
        <p:nvSpPr>
          <p:cNvPr id="19462" name="Text Box 6"/>
          <p:cNvSpPr txBox="1">
            <a:spLocks noChangeArrowheads="1"/>
          </p:cNvSpPr>
          <p:nvPr/>
        </p:nvSpPr>
        <p:spPr bwMode="auto">
          <a:xfrm>
            <a:off x="4708525" y="5475288"/>
            <a:ext cx="3629025" cy="946150"/>
          </a:xfrm>
          <a:prstGeom prst="rect">
            <a:avLst/>
          </a:prstGeom>
          <a:noFill/>
          <a:ln w="9525">
            <a:noFill/>
            <a:miter lim="800000"/>
            <a:headEnd/>
            <a:tailEnd/>
          </a:ln>
        </p:spPr>
        <p:txBody>
          <a:bodyPr wrap="none">
            <a:spAutoFit/>
          </a:bodyPr>
          <a:lstStyle/>
          <a:p>
            <a:r>
              <a:rPr lang="en-US"/>
              <a:t> </a:t>
            </a:r>
            <a:r>
              <a:rPr lang="en-US" sz="2800"/>
              <a:t>165 pounds and </a:t>
            </a:r>
          </a:p>
          <a:p>
            <a:r>
              <a:rPr lang="en-US" sz="2800"/>
              <a:t> 13 pant sizes smaller</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sz="quarter"/>
          </p:nvPr>
        </p:nvSpPr>
        <p:spPr>
          <a:xfrm>
            <a:off x="0" y="0"/>
            <a:ext cx="9144000" cy="838200"/>
          </a:xfrm>
        </p:spPr>
        <p:txBody>
          <a:bodyPr/>
          <a:lstStyle/>
          <a:p>
            <a:pPr eaLnBrk="1" hangingPunct="1"/>
            <a:r>
              <a:rPr lang="en-US" smtClean="0">
                <a:solidFill>
                  <a:schemeClr val="tx1"/>
                </a:solidFill>
                <a:effectLst/>
                <a:ea typeface="ＭＳ Ｐゴシック" pitchFamily="34" charset="-128"/>
              </a:rPr>
              <a:t>Michael Mayne Before at 150 kilos!</a:t>
            </a:r>
          </a:p>
        </p:txBody>
      </p:sp>
      <p:pic>
        <p:nvPicPr>
          <p:cNvPr id="20483" name="Picture 3" descr="PH miracle for weifgt loss 001"/>
          <p:cNvPicPr>
            <a:picLocks noGrp="1" noChangeAspect="1" noChangeArrowheads="1"/>
          </p:cNvPicPr>
          <p:nvPr>
            <p:ph sz="quarter" idx="1"/>
          </p:nvPr>
        </p:nvPicPr>
        <p:blipFill>
          <a:blip r:embed="rId2" cstate="print"/>
          <a:srcRect/>
          <a:stretch>
            <a:fillRect/>
          </a:stretch>
        </p:blipFill>
        <p:spPr>
          <a:xfrm>
            <a:off x="381000" y="869950"/>
            <a:ext cx="3886200" cy="2916238"/>
          </a:xfrm>
          <a:noFill/>
        </p:spPr>
      </p:pic>
      <p:pic>
        <p:nvPicPr>
          <p:cNvPr id="20484" name="Picture 4" descr="PH miracle for weifgt loss 002"/>
          <p:cNvPicPr>
            <a:picLocks noGrp="1" noChangeAspect="1" noChangeArrowheads="1"/>
          </p:cNvPicPr>
          <p:nvPr>
            <p:ph sz="quarter" idx="2"/>
          </p:nvPr>
        </p:nvPicPr>
        <p:blipFill>
          <a:blip r:embed="rId3" cstate="print"/>
          <a:srcRect/>
          <a:stretch>
            <a:fillRect/>
          </a:stretch>
        </p:blipFill>
        <p:spPr>
          <a:xfrm>
            <a:off x="4724400" y="869950"/>
            <a:ext cx="3886200" cy="2916238"/>
          </a:xfrm>
          <a:noFill/>
        </p:spPr>
      </p:pic>
      <p:pic>
        <p:nvPicPr>
          <p:cNvPr id="20485" name="Picture 5"/>
          <p:cNvPicPr>
            <a:picLocks noGrp="1" noChangeAspect="1" noChangeArrowheads="1"/>
          </p:cNvPicPr>
          <p:nvPr>
            <p:ph sz="quarter" idx="3"/>
          </p:nvPr>
        </p:nvPicPr>
        <p:blipFill>
          <a:blip r:embed="rId4" cstate="print"/>
          <a:srcRect/>
          <a:stretch>
            <a:fillRect/>
          </a:stretch>
        </p:blipFill>
        <p:spPr>
          <a:xfrm>
            <a:off x="533400" y="3973513"/>
            <a:ext cx="3581400" cy="2687637"/>
          </a:xfrm>
        </p:spPr>
      </p:pic>
      <p:pic>
        <p:nvPicPr>
          <p:cNvPr id="20486" name="Picture 6"/>
          <p:cNvPicPr>
            <a:picLocks noGrp="1" noChangeAspect="1" noChangeArrowheads="1"/>
          </p:cNvPicPr>
          <p:nvPr>
            <p:ph sz="quarter" idx="4"/>
          </p:nvPr>
        </p:nvPicPr>
        <p:blipFill>
          <a:blip r:embed="rId5" cstate="print"/>
          <a:srcRect/>
          <a:stretch>
            <a:fillRect/>
          </a:stretch>
        </p:blipFill>
        <p:spPr>
          <a:xfrm>
            <a:off x="4876800" y="3957638"/>
            <a:ext cx="3657600" cy="2744787"/>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sz="quarter"/>
          </p:nvPr>
        </p:nvSpPr>
        <p:spPr>
          <a:xfrm>
            <a:off x="457200" y="79375"/>
            <a:ext cx="8229600" cy="1139825"/>
          </a:xfrm>
        </p:spPr>
        <p:txBody>
          <a:bodyPr/>
          <a:lstStyle/>
          <a:p>
            <a:pPr eaLnBrk="1" hangingPunct="1"/>
            <a:r>
              <a:rPr lang="en-US" sz="4000" smtClean="0">
                <a:solidFill>
                  <a:schemeClr val="tx1"/>
                </a:solidFill>
                <a:effectLst/>
                <a:ea typeface="ＭＳ Ｐゴシック" pitchFamily="34" charset="-128"/>
              </a:rPr>
              <a:t>Mike Mayne 12 Weeks on The pH Miracle for Healthy Weight Loss</a:t>
            </a:r>
          </a:p>
        </p:txBody>
      </p:sp>
      <p:pic>
        <p:nvPicPr>
          <p:cNvPr id="21507" name="Picture 3" descr="PH miracle for weifgt loss 009"/>
          <p:cNvPicPr>
            <a:picLocks noGrp="1" noChangeAspect="1" noChangeArrowheads="1"/>
          </p:cNvPicPr>
          <p:nvPr>
            <p:ph sz="quarter" idx="1"/>
          </p:nvPr>
        </p:nvPicPr>
        <p:blipFill>
          <a:blip r:embed="rId2" cstate="print"/>
          <a:srcRect/>
          <a:stretch>
            <a:fillRect/>
          </a:stretch>
        </p:blipFill>
        <p:spPr>
          <a:xfrm>
            <a:off x="838200" y="1295400"/>
            <a:ext cx="3810000" cy="2859088"/>
          </a:xfrm>
        </p:spPr>
      </p:pic>
      <p:pic>
        <p:nvPicPr>
          <p:cNvPr id="21508" name="Picture 4" descr="weight loss 010"/>
          <p:cNvPicPr>
            <a:picLocks noGrp="1" noChangeAspect="1" noChangeArrowheads="1"/>
          </p:cNvPicPr>
          <p:nvPr>
            <p:ph sz="quarter" idx="2"/>
          </p:nvPr>
        </p:nvPicPr>
        <p:blipFill>
          <a:blip r:embed="rId3" cstate="print"/>
          <a:srcRect/>
          <a:stretch>
            <a:fillRect/>
          </a:stretch>
        </p:blipFill>
        <p:spPr>
          <a:xfrm>
            <a:off x="4876800" y="1349375"/>
            <a:ext cx="3810000" cy="2859088"/>
          </a:xfrm>
        </p:spPr>
      </p:pic>
      <p:pic>
        <p:nvPicPr>
          <p:cNvPr id="21509" name="Picture 5"/>
          <p:cNvPicPr>
            <a:picLocks noGrp="1" noChangeAspect="1" noChangeArrowheads="1"/>
          </p:cNvPicPr>
          <p:nvPr>
            <p:ph sz="quarter" idx="3"/>
          </p:nvPr>
        </p:nvPicPr>
        <p:blipFill>
          <a:blip r:embed="rId4" cstate="print"/>
          <a:srcRect/>
          <a:stretch>
            <a:fillRect/>
          </a:stretch>
        </p:blipFill>
        <p:spPr>
          <a:xfrm>
            <a:off x="1066800" y="4300538"/>
            <a:ext cx="3276600" cy="2459037"/>
          </a:xfrm>
        </p:spPr>
      </p:pic>
      <p:pic>
        <p:nvPicPr>
          <p:cNvPr id="21510" name="Picture 6"/>
          <p:cNvPicPr>
            <a:picLocks noGrp="1" noChangeAspect="1" noChangeArrowheads="1"/>
          </p:cNvPicPr>
          <p:nvPr>
            <p:ph sz="quarter" idx="4"/>
          </p:nvPr>
        </p:nvPicPr>
        <p:blipFill>
          <a:blip r:embed="rId5" cstate="print"/>
          <a:srcRect/>
          <a:stretch>
            <a:fillRect/>
          </a:stretch>
        </p:blipFill>
        <p:spPr>
          <a:xfrm>
            <a:off x="5181600" y="4300538"/>
            <a:ext cx="3276600" cy="2459037"/>
          </a:xfrm>
        </p:spPr>
      </p:pic>
      <p:sp>
        <p:nvSpPr>
          <p:cNvPr id="21511" name="Text Box 7"/>
          <p:cNvSpPr txBox="1">
            <a:spLocks noChangeArrowheads="1"/>
          </p:cNvSpPr>
          <p:nvPr/>
        </p:nvSpPr>
        <p:spPr bwMode="auto">
          <a:xfrm>
            <a:off x="838200" y="3748088"/>
            <a:ext cx="2617788" cy="369887"/>
          </a:xfrm>
          <a:prstGeom prst="rect">
            <a:avLst/>
          </a:prstGeom>
          <a:noFill/>
          <a:ln w="9525">
            <a:noFill/>
            <a:miter lim="800000"/>
            <a:headEnd/>
            <a:tailEnd/>
          </a:ln>
        </p:spPr>
        <p:txBody>
          <a:bodyPr wrap="none">
            <a:spAutoFit/>
          </a:bodyPr>
          <a:lstStyle/>
          <a:p>
            <a:r>
              <a:rPr lang="en-US"/>
              <a:t>Weighing in at 100 kilos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304800" y="152400"/>
            <a:ext cx="8534400" cy="1139825"/>
          </a:xfrm>
        </p:spPr>
        <p:txBody>
          <a:bodyPr/>
          <a:lstStyle/>
          <a:p>
            <a:pPr eaLnBrk="1" hangingPunct="1"/>
            <a:r>
              <a:rPr lang="en-US" sz="4000" smtClean="0">
                <a:solidFill>
                  <a:schemeClr val="tx1"/>
                </a:solidFill>
                <a:effectLst/>
                <a:ea typeface="ＭＳ Ｐゴシック" pitchFamily="34" charset="-128"/>
              </a:rPr>
              <a:t>Michael &amp; Barbara Mayne Before &amp; 12 Weeks After The pH Miracle Plan</a:t>
            </a:r>
          </a:p>
        </p:txBody>
      </p:sp>
      <p:pic>
        <p:nvPicPr>
          <p:cNvPr id="22531" name="Picture 3" descr="costa rica 031"/>
          <p:cNvPicPr>
            <a:picLocks noGrp="1" noChangeAspect="1" noChangeArrowheads="1"/>
          </p:cNvPicPr>
          <p:nvPr>
            <p:ph sz="half" idx="1"/>
          </p:nvPr>
        </p:nvPicPr>
        <p:blipFill>
          <a:blip r:embed="rId2" cstate="print"/>
          <a:srcRect/>
          <a:stretch>
            <a:fillRect/>
          </a:stretch>
        </p:blipFill>
        <p:spPr>
          <a:xfrm>
            <a:off x="228600" y="1447800"/>
            <a:ext cx="4038600" cy="3028950"/>
          </a:xfrm>
        </p:spPr>
      </p:pic>
      <p:pic>
        <p:nvPicPr>
          <p:cNvPr id="22532" name="Picture 4" descr="after Barbara Mike 002"/>
          <p:cNvPicPr>
            <a:picLocks noGrp="1" noChangeAspect="1" noChangeArrowheads="1"/>
          </p:cNvPicPr>
          <p:nvPr>
            <p:ph sz="half" idx="2"/>
          </p:nvPr>
        </p:nvPicPr>
        <p:blipFill>
          <a:blip r:embed="rId3" cstate="print"/>
          <a:srcRect/>
          <a:stretch>
            <a:fillRect/>
          </a:stretch>
        </p:blipFill>
        <p:spPr>
          <a:xfrm>
            <a:off x="4419600" y="3124200"/>
            <a:ext cx="4495800" cy="3371850"/>
          </a:xfrm>
        </p:spPr>
      </p:pic>
      <p:sp>
        <p:nvSpPr>
          <p:cNvPr id="22533" name="Text Box 5"/>
          <p:cNvSpPr txBox="1">
            <a:spLocks noChangeArrowheads="1"/>
          </p:cNvSpPr>
          <p:nvPr/>
        </p:nvSpPr>
        <p:spPr bwMode="auto">
          <a:xfrm>
            <a:off x="4479925" y="2209800"/>
            <a:ext cx="4248150" cy="915988"/>
          </a:xfrm>
          <a:prstGeom prst="rect">
            <a:avLst/>
          </a:prstGeom>
          <a:noFill/>
          <a:ln w="9525">
            <a:noFill/>
            <a:miter lim="800000"/>
            <a:headEnd/>
            <a:tailEnd/>
          </a:ln>
        </p:spPr>
        <p:txBody>
          <a:bodyPr wrap="none">
            <a:spAutoFit/>
          </a:bodyPr>
          <a:lstStyle/>
          <a:p>
            <a:r>
              <a:rPr lang="en-US"/>
              <a:t>Mike lost 70 pounds in 12 weeks</a:t>
            </a:r>
          </a:p>
          <a:p>
            <a:r>
              <a:rPr lang="en-US"/>
              <a:t>Barbara lost 25 pounds and went from a</a:t>
            </a:r>
          </a:p>
          <a:p>
            <a:r>
              <a:rPr lang="en-US"/>
              <a:t>12 dress size to an 8.</a:t>
            </a:r>
          </a:p>
        </p:txBody>
      </p:sp>
      <p:sp>
        <p:nvSpPr>
          <p:cNvPr id="22534" name="Text Box 6"/>
          <p:cNvSpPr txBox="1">
            <a:spLocks noChangeArrowheads="1"/>
          </p:cNvSpPr>
          <p:nvPr/>
        </p:nvSpPr>
        <p:spPr bwMode="auto">
          <a:xfrm>
            <a:off x="501650" y="4572000"/>
            <a:ext cx="3384550" cy="366713"/>
          </a:xfrm>
          <a:prstGeom prst="rect">
            <a:avLst/>
          </a:prstGeom>
          <a:noFill/>
          <a:ln w="9525">
            <a:noFill/>
            <a:miter lim="800000"/>
            <a:headEnd/>
            <a:tailEnd/>
          </a:ln>
        </p:spPr>
        <p:txBody>
          <a:bodyPr wrap="none">
            <a:spAutoFit/>
          </a:bodyPr>
          <a:lstStyle/>
          <a:p>
            <a:r>
              <a:rPr lang="en-US"/>
              <a:t>Mike weighing in at 277 pounds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4800600" y="536575"/>
            <a:ext cx="3886200" cy="1368425"/>
          </a:xfrm>
        </p:spPr>
        <p:txBody>
          <a:bodyPr/>
          <a:lstStyle/>
          <a:p>
            <a:pPr eaLnBrk="1" hangingPunct="1"/>
            <a:r>
              <a:rPr lang="en-US" sz="4000" smtClean="0">
                <a:solidFill>
                  <a:srgbClr val="000000"/>
                </a:solidFill>
                <a:effectLst/>
                <a:ea typeface="ＭＳ Ｐゴシック" pitchFamily="34" charset="-128"/>
              </a:rPr>
              <a:t>Ryan Marcotte A pH Miracle </a:t>
            </a:r>
          </a:p>
        </p:txBody>
      </p:sp>
      <p:sp>
        <p:nvSpPr>
          <p:cNvPr id="142339" name="Rectangle 3"/>
          <p:cNvSpPr>
            <a:spLocks noGrp="1" noRot="1" noChangeArrowheads="1"/>
          </p:cNvSpPr>
          <p:nvPr>
            <p:ph type="body" sz="half" idx="1"/>
          </p:nvPr>
        </p:nvSpPr>
        <p:spPr>
          <a:xfrm>
            <a:off x="152400" y="381000"/>
            <a:ext cx="4495800" cy="6248400"/>
          </a:xfrm>
        </p:spPr>
        <p:txBody>
          <a:bodyPr/>
          <a:lstStyle/>
          <a:p>
            <a:pPr eaLnBrk="1" hangingPunct="1">
              <a:lnSpc>
                <a:spcPct val="80000"/>
              </a:lnSpc>
              <a:defRPr/>
            </a:pPr>
            <a:r>
              <a:rPr lang="en-US" sz="2400" smtClean="0">
                <a:ea typeface="ＭＳ Ｐゴシック" pitchFamily="34" charset="-128"/>
              </a:rPr>
              <a:t>I was very unhappy with the way my body was looking, so I entered a fitness and weight loss contest connected to a best-selling book. I was very dedicated, but I just wasn</a:t>
            </a:r>
            <a:r>
              <a:rPr lang="ja-JP" altLang="en-US" sz="2400" smtClean="0">
                <a:ea typeface="ＭＳ Ｐゴシック" pitchFamily="34" charset="-128"/>
              </a:rPr>
              <a:t>’</a:t>
            </a:r>
            <a:r>
              <a:rPr lang="en-US" altLang="ja-JP" sz="2400" smtClean="0">
                <a:ea typeface="ＭＳ Ｐゴシック" pitchFamily="34" charset="-128"/>
              </a:rPr>
              <a:t>t having any success. Then I switched to the pH Miracle program, and lost 31 pounds of fat while gaining 11 pounds of muscle – in just 12 weeks! I went on to be one of the top winners in that original contest, even beating the last year</a:t>
            </a:r>
            <a:r>
              <a:rPr lang="ja-JP" altLang="en-US" sz="2400" smtClean="0">
                <a:ea typeface="ＭＳ Ｐゴシック" pitchFamily="34" charset="-128"/>
              </a:rPr>
              <a:t>’</a:t>
            </a:r>
            <a:r>
              <a:rPr lang="en-US" altLang="ja-JP" sz="2400" smtClean="0">
                <a:ea typeface="ＭＳ Ｐゴシック" pitchFamily="34" charset="-128"/>
              </a:rPr>
              <a:t>s grand champion. All without meat, chicken or protein drinks, building muscle with blood and building blood with green foods and green drinks. </a:t>
            </a:r>
            <a:endParaRPr lang="en-US" sz="2400" smtClean="0">
              <a:ea typeface="ＭＳ Ｐゴシック" pitchFamily="34" charset="-128"/>
            </a:endParaRPr>
          </a:p>
        </p:txBody>
      </p:sp>
      <p:pic>
        <p:nvPicPr>
          <p:cNvPr id="23556" name="Picture 4" descr="RyanMarcotte"/>
          <p:cNvPicPr>
            <a:picLocks noGrp="1" noChangeAspect="1" noChangeArrowheads="1"/>
          </p:cNvPicPr>
          <p:nvPr>
            <p:ph sz="half" idx="2"/>
          </p:nvPr>
        </p:nvPicPr>
        <p:blipFill>
          <a:blip r:embed="rId2" cstate="print"/>
          <a:srcRect/>
          <a:stretch>
            <a:fillRect/>
          </a:stretch>
        </p:blipFill>
        <p:spPr>
          <a:xfrm>
            <a:off x="4724400" y="2209800"/>
            <a:ext cx="4038600" cy="3043238"/>
          </a:xfrm>
          <a:noFill/>
        </p:spPr>
      </p:pic>
      <p:sp>
        <p:nvSpPr>
          <p:cNvPr id="23557" name="Text Box 5"/>
          <p:cNvSpPr txBox="1">
            <a:spLocks noChangeArrowheads="1"/>
          </p:cNvSpPr>
          <p:nvPr/>
        </p:nvSpPr>
        <p:spPr bwMode="auto">
          <a:xfrm>
            <a:off x="4784725" y="5370513"/>
            <a:ext cx="3790950" cy="1190625"/>
          </a:xfrm>
          <a:prstGeom prst="rect">
            <a:avLst/>
          </a:prstGeom>
          <a:noFill/>
          <a:ln w="9525">
            <a:noFill/>
            <a:miter lim="800000"/>
            <a:headEnd/>
            <a:tailEnd/>
          </a:ln>
        </p:spPr>
        <p:txBody>
          <a:bodyPr wrap="none">
            <a:spAutoFit/>
          </a:bodyPr>
          <a:lstStyle/>
          <a:p>
            <a:r>
              <a:rPr lang="en-US"/>
              <a:t>Finalist in the  Body for Life Contest</a:t>
            </a:r>
          </a:p>
          <a:p>
            <a:r>
              <a:rPr lang="en-US"/>
              <a:t>Lost 31 pounds of fat</a:t>
            </a:r>
          </a:p>
          <a:p>
            <a:r>
              <a:rPr lang="en-US"/>
              <a:t>Gained 11 pounds of muscle</a:t>
            </a:r>
          </a:p>
          <a:p>
            <a:r>
              <a:rPr lang="en-US"/>
              <a:t>In 12 weeks on the pH Miracle Plan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3" name="Picture 3"/>
          <p:cNvPicPr>
            <a:picLocks noChangeAspect="1" noChangeArrowheads="1"/>
          </p:cNvPicPr>
          <p:nvPr/>
        </p:nvPicPr>
        <p:blipFill>
          <a:blip r:embed="rId3" cstate="print"/>
          <a:srcRect/>
          <a:stretch>
            <a:fillRect/>
          </a:stretch>
        </p:blipFill>
        <p:spPr bwMode="auto">
          <a:xfrm>
            <a:off x="461963" y="1447800"/>
            <a:ext cx="4186237" cy="5257800"/>
          </a:xfrm>
          <a:prstGeom prst="rect">
            <a:avLst/>
          </a:prstGeom>
          <a:noFill/>
          <a:ln w="9525">
            <a:noFill/>
            <a:miter lim="800000"/>
            <a:headEnd/>
            <a:tailEnd/>
          </a:ln>
        </p:spPr>
      </p:pic>
      <p:pic>
        <p:nvPicPr>
          <p:cNvPr id="168964" name="Picture 4"/>
          <p:cNvPicPr>
            <a:picLocks noChangeAspect="1" noChangeArrowheads="1"/>
          </p:cNvPicPr>
          <p:nvPr/>
        </p:nvPicPr>
        <p:blipFill>
          <a:blip r:embed="rId4" cstate="print"/>
          <a:srcRect/>
          <a:stretch>
            <a:fillRect/>
          </a:stretch>
        </p:blipFill>
        <p:spPr bwMode="auto">
          <a:xfrm>
            <a:off x="4724400" y="1447800"/>
            <a:ext cx="4070350" cy="5257800"/>
          </a:xfrm>
          <a:prstGeom prst="rect">
            <a:avLst/>
          </a:prstGeom>
          <a:noFill/>
          <a:ln w="9525">
            <a:noFill/>
            <a:miter lim="800000"/>
            <a:headEnd/>
            <a:tailEnd/>
          </a:ln>
        </p:spPr>
      </p:pic>
      <p:sp>
        <p:nvSpPr>
          <p:cNvPr id="168965" name="Text Box 5"/>
          <p:cNvSpPr txBox="1">
            <a:spLocks noChangeArrowheads="1"/>
          </p:cNvSpPr>
          <p:nvPr/>
        </p:nvSpPr>
        <p:spPr bwMode="auto">
          <a:xfrm>
            <a:off x="152400" y="152400"/>
            <a:ext cx="8686800" cy="1066800"/>
          </a:xfrm>
          <a:prstGeom prst="rect">
            <a:avLst/>
          </a:prstGeom>
          <a:noFill/>
          <a:ln w="9525">
            <a:noFill/>
            <a:miter lim="800000"/>
            <a:headEnd/>
            <a:tailEnd/>
          </a:ln>
        </p:spPr>
        <p:txBody>
          <a:bodyPr>
            <a:spAutoFit/>
          </a:bodyPr>
          <a:lstStyle/>
          <a:p>
            <a:pPr algn="ctr">
              <a:spcBef>
                <a:spcPct val="50000"/>
              </a:spcBef>
            </a:pPr>
            <a:r>
              <a:rPr lang="en-US" sz="3200">
                <a:latin typeface="Trebuchet MS" pitchFamily="34" charset="0"/>
              </a:rPr>
              <a:t>Sandra Johnson – Type II Diabetes &amp; High Blood Pressure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68965"/>
                                        </p:tgtEl>
                                        <p:attrNameLst>
                                          <p:attrName>style.visibility</p:attrName>
                                        </p:attrNameLst>
                                      </p:cBhvr>
                                      <p:to>
                                        <p:strVal val="visible"/>
                                      </p:to>
                                    </p:set>
                                    <p:anim calcmode="lin" valueType="num">
                                      <p:cBhvr>
                                        <p:cTn id="7" dur="2000" fill="hold"/>
                                        <p:tgtEl>
                                          <p:spTgt spid="168965"/>
                                        </p:tgtEl>
                                        <p:attrNameLst>
                                          <p:attrName>ppt_w</p:attrName>
                                        </p:attrNameLst>
                                      </p:cBhvr>
                                      <p:tavLst>
                                        <p:tav tm="0">
                                          <p:val>
                                            <p:fltVal val="0"/>
                                          </p:val>
                                        </p:tav>
                                        <p:tav tm="100000">
                                          <p:val>
                                            <p:strVal val="#ppt_w"/>
                                          </p:val>
                                        </p:tav>
                                      </p:tavLst>
                                    </p:anim>
                                    <p:anim calcmode="lin" valueType="num">
                                      <p:cBhvr>
                                        <p:cTn id="8" dur="2000" fill="hold"/>
                                        <p:tgtEl>
                                          <p:spTgt spid="168965"/>
                                        </p:tgtEl>
                                        <p:attrNameLst>
                                          <p:attrName>ppt_h</p:attrName>
                                        </p:attrNameLst>
                                      </p:cBhvr>
                                      <p:tavLst>
                                        <p:tav tm="0">
                                          <p:val>
                                            <p:fltVal val="0"/>
                                          </p:val>
                                        </p:tav>
                                        <p:tav tm="100000">
                                          <p:val>
                                            <p:strVal val="#ppt_h"/>
                                          </p:val>
                                        </p:tav>
                                      </p:tavLst>
                                    </p:anim>
                                    <p:animEffect transition="in" filter="fade">
                                      <p:cBhvr>
                                        <p:cTn id="9" dur="2000"/>
                                        <p:tgtEl>
                                          <p:spTgt spid="16896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68963"/>
                                        </p:tgtEl>
                                        <p:attrNameLst>
                                          <p:attrName>style.visibility</p:attrName>
                                        </p:attrNameLst>
                                      </p:cBhvr>
                                      <p:to>
                                        <p:strVal val="visible"/>
                                      </p:to>
                                    </p:set>
                                    <p:anim calcmode="lin" valueType="num">
                                      <p:cBhvr>
                                        <p:cTn id="14" dur="2000" fill="hold"/>
                                        <p:tgtEl>
                                          <p:spTgt spid="168963"/>
                                        </p:tgtEl>
                                        <p:attrNameLst>
                                          <p:attrName>ppt_w</p:attrName>
                                        </p:attrNameLst>
                                      </p:cBhvr>
                                      <p:tavLst>
                                        <p:tav tm="0">
                                          <p:val>
                                            <p:fltVal val="0"/>
                                          </p:val>
                                        </p:tav>
                                        <p:tav tm="100000">
                                          <p:val>
                                            <p:strVal val="#ppt_w"/>
                                          </p:val>
                                        </p:tav>
                                      </p:tavLst>
                                    </p:anim>
                                    <p:anim calcmode="lin" valueType="num">
                                      <p:cBhvr>
                                        <p:cTn id="15" dur="2000" fill="hold"/>
                                        <p:tgtEl>
                                          <p:spTgt spid="168963"/>
                                        </p:tgtEl>
                                        <p:attrNameLst>
                                          <p:attrName>ppt_h</p:attrName>
                                        </p:attrNameLst>
                                      </p:cBhvr>
                                      <p:tavLst>
                                        <p:tav tm="0">
                                          <p:val>
                                            <p:fltVal val="0"/>
                                          </p:val>
                                        </p:tav>
                                        <p:tav tm="100000">
                                          <p:val>
                                            <p:strVal val="#ppt_h"/>
                                          </p:val>
                                        </p:tav>
                                      </p:tavLst>
                                    </p:anim>
                                    <p:animEffect transition="in" filter="fade">
                                      <p:cBhvr>
                                        <p:cTn id="16" dur="2000"/>
                                        <p:tgtEl>
                                          <p:spTgt spid="16896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168964"/>
                                        </p:tgtEl>
                                        <p:attrNameLst>
                                          <p:attrName>style.visibility</p:attrName>
                                        </p:attrNameLst>
                                      </p:cBhvr>
                                      <p:to>
                                        <p:strVal val="visible"/>
                                      </p:to>
                                    </p:set>
                                    <p:anim calcmode="lin" valueType="num">
                                      <p:cBhvr>
                                        <p:cTn id="21" dur="2000" fill="hold"/>
                                        <p:tgtEl>
                                          <p:spTgt spid="168964"/>
                                        </p:tgtEl>
                                        <p:attrNameLst>
                                          <p:attrName>ppt_w</p:attrName>
                                        </p:attrNameLst>
                                      </p:cBhvr>
                                      <p:tavLst>
                                        <p:tav tm="0">
                                          <p:val>
                                            <p:fltVal val="0"/>
                                          </p:val>
                                        </p:tav>
                                        <p:tav tm="100000">
                                          <p:val>
                                            <p:strVal val="#ppt_w"/>
                                          </p:val>
                                        </p:tav>
                                      </p:tavLst>
                                    </p:anim>
                                    <p:anim calcmode="lin" valueType="num">
                                      <p:cBhvr>
                                        <p:cTn id="22" dur="2000" fill="hold"/>
                                        <p:tgtEl>
                                          <p:spTgt spid="168964"/>
                                        </p:tgtEl>
                                        <p:attrNameLst>
                                          <p:attrName>ppt_h</p:attrName>
                                        </p:attrNameLst>
                                      </p:cBhvr>
                                      <p:tavLst>
                                        <p:tav tm="0">
                                          <p:val>
                                            <p:fltVal val="0"/>
                                          </p:val>
                                        </p:tav>
                                        <p:tav tm="100000">
                                          <p:val>
                                            <p:strVal val="#ppt_h"/>
                                          </p:val>
                                        </p:tav>
                                      </p:tavLst>
                                    </p:anim>
                                    <p:animEffect transition="in" filter="fade">
                                      <p:cBhvr>
                                        <p:cTn id="23" dur="2000"/>
                                        <p:tgtEl>
                                          <p:spTgt spid="168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Rot="1" noChangeArrowheads="1"/>
          </p:cNvSpPr>
          <p:nvPr>
            <p:ph type="title"/>
          </p:nvPr>
        </p:nvSpPr>
        <p:spPr/>
        <p:txBody>
          <a:bodyPr/>
          <a:lstStyle/>
          <a:p>
            <a:pPr eaLnBrk="1" hangingPunct="1">
              <a:defRPr/>
            </a:pPr>
            <a:r>
              <a:rPr lang="en-US" sz="4000" smtClean="0">
                <a:solidFill>
                  <a:schemeClr val="tx1"/>
                </a:solidFill>
                <a:ea typeface="ＭＳ Ｐゴシック" pitchFamily="34" charset="-128"/>
              </a:rPr>
              <a:t>Why is Heart Disease the Leading Cause of Death In the US?</a:t>
            </a:r>
          </a:p>
        </p:txBody>
      </p:sp>
      <p:sp>
        <p:nvSpPr>
          <p:cNvPr id="471043" name="Rectangle 3"/>
          <p:cNvSpPr>
            <a:spLocks noGrp="1" noRot="1" noChangeArrowheads="1"/>
          </p:cNvSpPr>
          <p:nvPr>
            <p:ph type="body" idx="1"/>
          </p:nvPr>
        </p:nvSpPr>
        <p:spPr>
          <a:xfrm>
            <a:off x="301625" y="1676400"/>
            <a:ext cx="8540750" cy="5029200"/>
          </a:xfrm>
        </p:spPr>
        <p:txBody>
          <a:bodyPr/>
          <a:lstStyle/>
          <a:p>
            <a:pPr eaLnBrk="1" hangingPunct="1">
              <a:lnSpc>
                <a:spcPct val="90000"/>
              </a:lnSpc>
              <a:defRPr/>
            </a:pPr>
            <a:r>
              <a:rPr lang="en-US" sz="2400" smtClean="0">
                <a:ea typeface="ＭＳ Ｐゴシック" pitchFamily="34" charset="-128"/>
              </a:rPr>
              <a:t>Acids from our lifestyles and diets tenderize and weaken the heart that leads to heart failure.</a:t>
            </a:r>
          </a:p>
          <a:p>
            <a:pPr eaLnBrk="1" hangingPunct="1">
              <a:lnSpc>
                <a:spcPct val="90000"/>
              </a:lnSpc>
              <a:defRPr/>
            </a:pPr>
            <a:r>
              <a:rPr lang="en-US" sz="2400" smtClean="0">
                <a:ea typeface="ＭＳ Ｐゴシック" pitchFamily="34" charset="-128"/>
              </a:rPr>
              <a:t>A weak heart muscle is only possible when it is being marinated in an acidic soup.</a:t>
            </a:r>
          </a:p>
          <a:p>
            <a:pPr eaLnBrk="1" hangingPunct="1">
              <a:lnSpc>
                <a:spcPct val="90000"/>
              </a:lnSpc>
              <a:defRPr/>
            </a:pPr>
            <a:r>
              <a:rPr lang="en-US" sz="2400" smtClean="0">
                <a:ea typeface="ＭＳ Ｐゴシック" pitchFamily="34" charset="-128"/>
              </a:rPr>
              <a:t>This is why cancer will never exceed heart disease in the number of deaths.  Your heart will fail before you end up with cancer.</a:t>
            </a:r>
          </a:p>
          <a:p>
            <a:pPr eaLnBrk="1" hangingPunct="1">
              <a:lnSpc>
                <a:spcPct val="90000"/>
              </a:lnSpc>
              <a:defRPr/>
            </a:pPr>
            <a:r>
              <a:rPr lang="en-US" sz="2400" smtClean="0">
                <a:ea typeface="ＭＳ Ｐゴシック" pitchFamily="34" charset="-128"/>
              </a:rPr>
              <a:t>NO one ever dies from cancer.  The heart will always fail before the cancer acid ferments the body.</a:t>
            </a:r>
          </a:p>
          <a:p>
            <a:pPr eaLnBrk="1" hangingPunct="1">
              <a:lnSpc>
                <a:spcPct val="90000"/>
              </a:lnSpc>
              <a:defRPr/>
            </a:pPr>
            <a:r>
              <a:rPr lang="ja-JP" altLang="en-US" sz="2400" smtClean="0">
                <a:ea typeface="ＭＳ Ｐゴシック" pitchFamily="34" charset="-128"/>
              </a:rPr>
              <a:t>“</a:t>
            </a:r>
            <a:r>
              <a:rPr lang="en-US" altLang="ja-JP" sz="2400" smtClean="0">
                <a:ea typeface="ＭＳ Ｐゴシック" pitchFamily="34" charset="-128"/>
              </a:rPr>
              <a:t>For the life of all flesh is the blood</a:t>
            </a:r>
            <a:r>
              <a:rPr lang="ja-JP" altLang="en-US" sz="2400" smtClean="0">
                <a:ea typeface="ＭＳ Ｐゴシック" pitchFamily="34" charset="-128"/>
              </a:rPr>
              <a:t>”</a:t>
            </a:r>
            <a:r>
              <a:rPr lang="en-US" altLang="ja-JP" sz="2400" smtClean="0">
                <a:ea typeface="ＭＳ Ｐゴシック" pitchFamily="34" charset="-128"/>
              </a:rPr>
              <a:t> (Deut. 17:14)  Since the heart is the main muscle that pumps or circulates these life giving cells, when the heart stops there is no blood or life circulation and death is eminent.</a:t>
            </a:r>
            <a:endParaRPr lang="en-US" sz="2400" smtClean="0">
              <a:ea typeface="ＭＳ Ｐゴシック" pitchFamily="34" charset="-12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457200" y="152400"/>
            <a:ext cx="8229600" cy="1139825"/>
          </a:xfrm>
        </p:spPr>
        <p:txBody>
          <a:bodyPr/>
          <a:lstStyle/>
          <a:p>
            <a:pPr eaLnBrk="1" hangingPunct="1"/>
            <a:r>
              <a:rPr lang="en-US" sz="4000" smtClean="0">
                <a:solidFill>
                  <a:srgbClr val="000000"/>
                </a:solidFill>
                <a:effectLst/>
                <a:ea typeface="ＭＳ Ｐゴシック" pitchFamily="34" charset="-128"/>
              </a:rPr>
              <a:t>High Protein DIE IT like South Beach and Atkins = Heart Attack</a:t>
            </a:r>
          </a:p>
        </p:txBody>
      </p:sp>
      <p:sp>
        <p:nvSpPr>
          <p:cNvPr id="423939" name="Rectangle 3"/>
          <p:cNvSpPr>
            <a:spLocks noGrp="1" noRot="1" noChangeArrowheads="1"/>
          </p:cNvSpPr>
          <p:nvPr>
            <p:ph type="body" sz="half" idx="1"/>
          </p:nvPr>
        </p:nvSpPr>
        <p:spPr>
          <a:xfrm>
            <a:off x="76200" y="1524000"/>
            <a:ext cx="5257800" cy="4876800"/>
          </a:xfrm>
        </p:spPr>
        <p:txBody>
          <a:bodyPr/>
          <a:lstStyle/>
          <a:p>
            <a:pPr eaLnBrk="1" hangingPunct="1">
              <a:lnSpc>
                <a:spcPct val="80000"/>
              </a:lnSpc>
              <a:defRPr/>
            </a:pPr>
            <a:r>
              <a:rPr lang="ja-JP" altLang="en-US" sz="2400" smtClean="0">
                <a:ea typeface="ＭＳ Ｐゴシック" pitchFamily="34" charset="-128"/>
              </a:rPr>
              <a:t>“</a:t>
            </a:r>
            <a:r>
              <a:rPr lang="en-US" altLang="ja-JP" sz="2400" smtClean="0">
                <a:ea typeface="ＭＳ Ｐゴシック" pitchFamily="34" charset="-128"/>
              </a:rPr>
              <a:t>I</a:t>
            </a:r>
            <a:r>
              <a:rPr lang="ja-JP" altLang="en-US" sz="2400" smtClean="0">
                <a:ea typeface="ＭＳ Ｐゴシック" pitchFamily="34" charset="-128"/>
              </a:rPr>
              <a:t>’</a:t>
            </a:r>
            <a:r>
              <a:rPr lang="en-US" altLang="ja-JP" sz="2400" smtClean="0">
                <a:ea typeface="ＭＳ Ｐゴシック" pitchFamily="34" charset="-128"/>
              </a:rPr>
              <a:t>ve got a problem</a:t>
            </a:r>
            <a:r>
              <a:rPr lang="ja-JP" altLang="en-US" sz="2400" smtClean="0">
                <a:ea typeface="ＭＳ Ｐゴシック" pitchFamily="34" charset="-128"/>
              </a:rPr>
              <a:t>”</a:t>
            </a:r>
            <a:endParaRPr lang="en-US" altLang="ja-JP" sz="2400" smtClean="0">
              <a:ea typeface="ＭＳ Ｐゴシック" pitchFamily="34" charset="-128"/>
            </a:endParaRPr>
          </a:p>
          <a:p>
            <a:pPr eaLnBrk="1" hangingPunct="1">
              <a:lnSpc>
                <a:spcPct val="80000"/>
              </a:lnSpc>
              <a:defRPr/>
            </a:pPr>
            <a:r>
              <a:rPr lang="en-US" sz="2400" smtClean="0">
                <a:ea typeface="ＭＳ Ｐゴシック" pitchFamily="34" charset="-128"/>
              </a:rPr>
              <a:t>Ex-President Clinton had been on the South Beach Diet.</a:t>
            </a:r>
          </a:p>
          <a:p>
            <a:pPr eaLnBrk="1" hangingPunct="1">
              <a:lnSpc>
                <a:spcPct val="80000"/>
              </a:lnSpc>
              <a:defRPr/>
            </a:pPr>
            <a:r>
              <a:rPr lang="ja-JP" altLang="en-US" sz="2400" smtClean="0">
                <a:ea typeface="ＭＳ Ｐゴシック" pitchFamily="34" charset="-128"/>
              </a:rPr>
              <a:t>“</a:t>
            </a:r>
            <a:r>
              <a:rPr lang="en-US" altLang="ja-JP" sz="2400" smtClean="0">
                <a:ea typeface="ＭＳ Ｐゴシック" pitchFamily="34" charset="-128"/>
              </a:rPr>
              <a:t>I</a:t>
            </a:r>
            <a:r>
              <a:rPr lang="ja-JP" altLang="en-US" sz="2400" smtClean="0">
                <a:ea typeface="ＭＳ Ｐゴシック" pitchFamily="34" charset="-128"/>
              </a:rPr>
              <a:t>’</a:t>
            </a:r>
            <a:r>
              <a:rPr lang="en-US" altLang="ja-JP" sz="2400" smtClean="0">
                <a:ea typeface="ＭＳ Ｐゴシック" pitchFamily="34" charset="-128"/>
              </a:rPr>
              <a:t>m eating better and working out hard</a:t>
            </a:r>
            <a:r>
              <a:rPr lang="ja-JP" altLang="en-US" sz="2400" smtClean="0">
                <a:ea typeface="ＭＳ Ｐゴシック" pitchFamily="34" charset="-128"/>
              </a:rPr>
              <a:t>”</a:t>
            </a:r>
            <a:endParaRPr lang="en-US" altLang="ja-JP" sz="2400" smtClean="0">
              <a:ea typeface="ＭＳ Ｐゴシック" pitchFamily="34" charset="-128"/>
            </a:endParaRPr>
          </a:p>
          <a:p>
            <a:pPr eaLnBrk="1" hangingPunct="1">
              <a:lnSpc>
                <a:spcPct val="80000"/>
              </a:lnSpc>
              <a:defRPr/>
            </a:pPr>
            <a:r>
              <a:rPr lang="en-US" sz="2400" smtClean="0">
                <a:ea typeface="ＭＳ Ｐゴシック" pitchFamily="34" charset="-128"/>
              </a:rPr>
              <a:t>Clinton at the age of 58, was admitted to the New York Presbyterian Hospital after complaining of chest pain and shortness of breath.</a:t>
            </a:r>
          </a:p>
          <a:p>
            <a:pPr eaLnBrk="1" hangingPunct="1">
              <a:lnSpc>
                <a:spcPct val="80000"/>
              </a:lnSpc>
              <a:defRPr/>
            </a:pPr>
            <a:r>
              <a:rPr lang="en-US" sz="2400" smtClean="0">
                <a:ea typeface="ＭＳ Ｐゴシック" pitchFamily="34" charset="-128"/>
              </a:rPr>
              <a:t>Four of the arteries supplying blood to the heart were so clogged that doctors used vessels from his legs to funnel blood around them.</a:t>
            </a:r>
          </a:p>
          <a:p>
            <a:pPr eaLnBrk="1" hangingPunct="1">
              <a:lnSpc>
                <a:spcPct val="80000"/>
              </a:lnSpc>
              <a:defRPr/>
            </a:pPr>
            <a:r>
              <a:rPr lang="en-US" sz="2400" smtClean="0">
                <a:ea typeface="ＭＳ Ｐゴシック" pitchFamily="34" charset="-128"/>
              </a:rPr>
              <a:t>Clinton had a quadruple by-pass.</a:t>
            </a:r>
          </a:p>
        </p:txBody>
      </p:sp>
      <p:pic>
        <p:nvPicPr>
          <p:cNvPr id="26628" name="Picture 4" descr="scan0020"/>
          <p:cNvPicPr>
            <a:picLocks noGrp="1" noChangeAspect="1" noChangeArrowheads="1"/>
          </p:cNvPicPr>
          <p:nvPr>
            <p:ph sz="half" idx="2"/>
          </p:nvPr>
        </p:nvPicPr>
        <p:blipFill>
          <a:blip r:embed="rId2" cstate="print"/>
          <a:srcRect/>
          <a:stretch>
            <a:fillRect/>
          </a:stretch>
        </p:blipFill>
        <p:spPr>
          <a:xfrm>
            <a:off x="5392738" y="1524000"/>
            <a:ext cx="3522662" cy="4953000"/>
          </a:xfr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Content Placeholder 2" descr="Blood of skin problems before.jpg"/>
          <p:cNvPicPr>
            <a:picLocks noGrp="1" noChangeAspect="1"/>
          </p:cNvPicPr>
          <p:nvPr>
            <p:ph/>
          </p:nvPr>
        </p:nvPicPr>
        <p:blipFill>
          <a:blip r:embed="rId2" cstate="print"/>
          <a:srcRect/>
          <a:stretch>
            <a:fillRect/>
          </a:stretch>
        </p:blipFill>
        <p:spPr>
          <a:xfrm>
            <a:off x="463550" y="304800"/>
            <a:ext cx="8299450" cy="6230938"/>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Rot="1" noChangeArrowheads="1"/>
          </p:cNvSpPr>
          <p:nvPr>
            <p:ph type="title"/>
          </p:nvPr>
        </p:nvSpPr>
        <p:spPr/>
        <p:txBody>
          <a:bodyPr/>
          <a:lstStyle/>
          <a:p>
            <a:pPr eaLnBrk="1" hangingPunct="1">
              <a:defRPr/>
            </a:pPr>
            <a:r>
              <a:rPr lang="en-US" sz="4000" smtClean="0">
                <a:solidFill>
                  <a:schemeClr val="tx1"/>
                </a:solidFill>
                <a:ea typeface="ＭＳ Ｐゴシック" pitchFamily="34" charset="-128"/>
              </a:rPr>
              <a:t>US Coronary Interventional Procedures</a:t>
            </a:r>
          </a:p>
        </p:txBody>
      </p:sp>
      <p:graphicFrame>
        <p:nvGraphicFramePr>
          <p:cNvPr id="1026" name="Object 3"/>
          <p:cNvGraphicFramePr>
            <a:graphicFrameLocks noGrp="1" noChangeAspect="1"/>
          </p:cNvGraphicFramePr>
          <p:nvPr>
            <p:ph idx="1"/>
          </p:nvPr>
        </p:nvGraphicFramePr>
        <p:xfrm>
          <a:off x="990600" y="1676400"/>
          <a:ext cx="7315200" cy="5022850"/>
        </p:xfrm>
        <a:graphic>
          <a:graphicData uri="http://schemas.openxmlformats.org/presentationml/2006/ole">
            <mc:AlternateContent xmlns:mc="http://schemas.openxmlformats.org/markup-compatibility/2006">
              <mc:Choice xmlns:v="urn:schemas-microsoft-com:vml" Requires="v">
                <p:oleObj spid="_x0000_s63491" name="Chart" r:id="rId3" imgW="8543857" imgH="5867310" progId="MSGraph.Chart.8">
                  <p:embed followColorScheme="full"/>
                </p:oleObj>
              </mc:Choice>
              <mc:Fallback>
                <p:oleObj name="Chart" r:id="rId3" imgW="8543857" imgH="5867310" progId="MSGraph.Chart.8">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676400"/>
                        <a:ext cx="7315200" cy="5022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Rot="1" noChangeArrowheads="1"/>
          </p:cNvSpPr>
          <p:nvPr>
            <p:ph type="title"/>
          </p:nvPr>
        </p:nvSpPr>
        <p:spPr/>
        <p:txBody>
          <a:bodyPr/>
          <a:lstStyle/>
          <a:p>
            <a:pPr eaLnBrk="1" hangingPunct="1">
              <a:defRPr/>
            </a:pPr>
            <a:r>
              <a:rPr lang="en-US" sz="4000" smtClean="0">
                <a:solidFill>
                  <a:schemeClr val="tx1"/>
                </a:solidFill>
                <a:ea typeface="ＭＳ Ｐゴシック" pitchFamily="34" charset="-128"/>
              </a:rPr>
              <a:t>MRFIT: Correlation Between Cholesterol Levels and CHD Death</a:t>
            </a:r>
          </a:p>
        </p:txBody>
      </p:sp>
      <p:graphicFrame>
        <p:nvGraphicFramePr>
          <p:cNvPr id="1026" name="Object 3"/>
          <p:cNvGraphicFramePr>
            <a:graphicFrameLocks noGrp="1" noChangeAspect="1"/>
          </p:cNvGraphicFramePr>
          <p:nvPr>
            <p:ph idx="1"/>
          </p:nvPr>
        </p:nvGraphicFramePr>
        <p:xfrm>
          <a:off x="1350963" y="1676400"/>
          <a:ext cx="6440487" cy="4422775"/>
        </p:xfrm>
        <a:graphic>
          <a:graphicData uri="http://schemas.openxmlformats.org/presentationml/2006/ole">
            <mc:AlternateContent xmlns:mc="http://schemas.openxmlformats.org/markup-compatibility/2006">
              <mc:Choice xmlns:v="urn:schemas-microsoft-com:vml" Requires="v">
                <p:oleObj spid="_x0000_s64515" name="Chart" r:id="rId3" imgW="8543857" imgH="5867310" progId="MSGraph.Chart.8">
                  <p:embed followColorScheme="full"/>
                </p:oleObj>
              </mc:Choice>
              <mc:Fallback>
                <p:oleObj name="Chart" r:id="rId3" imgW="8543857" imgH="5867310" progId="MSGraph.Chart.8">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963" y="1676400"/>
                        <a:ext cx="6440487" cy="4422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Text Box 4"/>
          <p:cNvSpPr txBox="1">
            <a:spLocks noChangeArrowheads="1"/>
          </p:cNvSpPr>
          <p:nvPr/>
        </p:nvSpPr>
        <p:spPr bwMode="auto">
          <a:xfrm>
            <a:off x="1050925" y="5903913"/>
            <a:ext cx="184150" cy="366712"/>
          </a:xfrm>
          <a:prstGeom prst="rect">
            <a:avLst/>
          </a:prstGeom>
          <a:noFill/>
          <a:ln w="9525">
            <a:noFill/>
            <a:miter lim="800000"/>
            <a:headEnd/>
            <a:tailEnd/>
          </a:ln>
        </p:spPr>
        <p:txBody>
          <a:bodyPr wrap="none">
            <a:spAutoFit/>
          </a:bodyPr>
          <a:lstStyle/>
          <a:p>
            <a:endParaRPr lang="en-US"/>
          </a:p>
        </p:txBody>
      </p:sp>
      <p:sp>
        <p:nvSpPr>
          <p:cNvPr id="1029" name="Text Box 5"/>
          <p:cNvSpPr txBox="1">
            <a:spLocks noChangeArrowheads="1"/>
          </p:cNvSpPr>
          <p:nvPr/>
        </p:nvSpPr>
        <p:spPr bwMode="auto">
          <a:xfrm>
            <a:off x="2955925" y="5903913"/>
            <a:ext cx="3359150" cy="366712"/>
          </a:xfrm>
          <a:prstGeom prst="rect">
            <a:avLst/>
          </a:prstGeom>
          <a:noFill/>
          <a:ln w="9525">
            <a:noFill/>
            <a:miter lim="800000"/>
            <a:headEnd/>
            <a:tailEnd/>
          </a:ln>
        </p:spPr>
        <p:txBody>
          <a:bodyPr wrap="none">
            <a:spAutoFit/>
          </a:bodyPr>
          <a:lstStyle/>
          <a:p>
            <a:r>
              <a:rPr lang="en-US"/>
              <a:t>Serum Total Cholesterol (mgdl)</a:t>
            </a:r>
          </a:p>
        </p:txBody>
      </p:sp>
      <p:sp>
        <p:nvSpPr>
          <p:cNvPr id="1030" name="Text Box 6"/>
          <p:cNvSpPr txBox="1">
            <a:spLocks noChangeArrowheads="1"/>
          </p:cNvSpPr>
          <p:nvPr/>
        </p:nvSpPr>
        <p:spPr bwMode="auto">
          <a:xfrm>
            <a:off x="76200" y="2703513"/>
            <a:ext cx="1644650" cy="1190625"/>
          </a:xfrm>
          <a:prstGeom prst="rect">
            <a:avLst/>
          </a:prstGeom>
          <a:noFill/>
          <a:ln w="9525">
            <a:noFill/>
            <a:miter lim="800000"/>
            <a:headEnd/>
            <a:tailEnd/>
          </a:ln>
        </p:spPr>
        <p:txBody>
          <a:bodyPr wrap="none">
            <a:spAutoFit/>
          </a:bodyPr>
          <a:lstStyle/>
          <a:p>
            <a:r>
              <a:rPr lang="en-US"/>
              <a:t>Age-Adjusted</a:t>
            </a:r>
          </a:p>
          <a:p>
            <a:r>
              <a:rPr lang="en-US"/>
              <a:t>6-year CHD </a:t>
            </a:r>
          </a:p>
          <a:p>
            <a:r>
              <a:rPr lang="en-US"/>
              <a:t>Death rate per</a:t>
            </a:r>
          </a:p>
          <a:p>
            <a:r>
              <a:rPr lang="en-US"/>
              <a:t>1000 men</a:t>
            </a:r>
          </a:p>
        </p:txBody>
      </p:sp>
      <p:sp>
        <p:nvSpPr>
          <p:cNvPr id="1031" name="Text Box 7"/>
          <p:cNvSpPr txBox="1">
            <a:spLocks noChangeArrowheads="1"/>
          </p:cNvSpPr>
          <p:nvPr/>
        </p:nvSpPr>
        <p:spPr bwMode="auto">
          <a:xfrm>
            <a:off x="136525" y="6437313"/>
            <a:ext cx="4273550" cy="366712"/>
          </a:xfrm>
          <a:prstGeom prst="rect">
            <a:avLst/>
          </a:prstGeom>
          <a:noFill/>
          <a:ln w="9525">
            <a:noFill/>
            <a:miter lim="800000"/>
            <a:headEnd/>
            <a:tailEnd/>
          </a:ln>
        </p:spPr>
        <p:txBody>
          <a:bodyPr wrap="none">
            <a:spAutoFit/>
          </a:bodyPr>
          <a:lstStyle/>
          <a:p>
            <a:r>
              <a:rPr lang="en-US"/>
              <a:t>Martin MJ et al, Lancet 1986; H-933-936</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Rot="1" noChangeArrowheads="1"/>
          </p:cNvSpPr>
          <p:nvPr>
            <p:ph type="title"/>
          </p:nvPr>
        </p:nvSpPr>
        <p:spPr>
          <a:xfrm>
            <a:off x="301625" y="0"/>
            <a:ext cx="8510588" cy="1325563"/>
          </a:xfrm>
        </p:spPr>
        <p:txBody>
          <a:bodyPr/>
          <a:lstStyle/>
          <a:p>
            <a:pPr eaLnBrk="1" hangingPunct="1">
              <a:defRPr/>
            </a:pPr>
            <a:r>
              <a:rPr lang="en-US" sz="3200" smtClean="0">
                <a:solidFill>
                  <a:schemeClr val="tx1"/>
                </a:solidFill>
                <a:ea typeface="ＭＳ Ｐゴシック" pitchFamily="34" charset="-128"/>
              </a:rPr>
              <a:t>Blood Cholesterol is an Indicator of an Over Acidic State NOT a Risk for Heart Disease</a:t>
            </a:r>
          </a:p>
        </p:txBody>
      </p:sp>
      <p:graphicFrame>
        <p:nvGraphicFramePr>
          <p:cNvPr id="2050" name="Object 3"/>
          <p:cNvGraphicFramePr>
            <a:graphicFrameLocks noGrp="1" noChangeAspect="1"/>
          </p:cNvGraphicFramePr>
          <p:nvPr>
            <p:ph idx="1"/>
          </p:nvPr>
        </p:nvGraphicFramePr>
        <p:xfrm>
          <a:off x="301625" y="1447800"/>
          <a:ext cx="8540750" cy="4418013"/>
        </p:xfrm>
        <a:graphic>
          <a:graphicData uri="http://schemas.openxmlformats.org/presentationml/2006/ole">
            <mc:AlternateContent xmlns:mc="http://schemas.openxmlformats.org/markup-compatibility/2006">
              <mc:Choice xmlns:v="urn:schemas-microsoft-com:vml" Requires="v">
                <p:oleObj spid="_x0000_s65539" name="Chart" r:id="rId3" imgW="8543857" imgH="4419690" progId="MSGraph.Chart.8">
                  <p:embed followColorScheme="full"/>
                </p:oleObj>
              </mc:Choice>
              <mc:Fallback>
                <p:oleObj name="Chart" r:id="rId3" imgW="8543857" imgH="4419690" progId="MSGraph.Chart.8">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25" y="1447800"/>
                        <a:ext cx="8540750" cy="4418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2" name="Text Box 4"/>
          <p:cNvSpPr txBox="1">
            <a:spLocks noChangeArrowheads="1"/>
          </p:cNvSpPr>
          <p:nvPr/>
        </p:nvSpPr>
        <p:spPr bwMode="auto">
          <a:xfrm>
            <a:off x="2216150" y="5638800"/>
            <a:ext cx="3422650" cy="366713"/>
          </a:xfrm>
          <a:prstGeom prst="rect">
            <a:avLst/>
          </a:prstGeom>
          <a:noFill/>
          <a:ln w="9525">
            <a:noFill/>
            <a:miter lim="800000"/>
            <a:headEnd/>
            <a:tailEnd/>
          </a:ln>
        </p:spPr>
        <p:txBody>
          <a:bodyPr wrap="none">
            <a:spAutoFit/>
          </a:bodyPr>
          <a:lstStyle/>
          <a:p>
            <a:r>
              <a:rPr lang="en-US"/>
              <a:t>Total Serum Cholesterol (mg/dl)</a:t>
            </a:r>
          </a:p>
        </p:txBody>
      </p:sp>
      <p:sp>
        <p:nvSpPr>
          <p:cNvPr id="2053" name="Text Box 5"/>
          <p:cNvSpPr txBox="1">
            <a:spLocks noChangeArrowheads="1"/>
          </p:cNvSpPr>
          <p:nvPr/>
        </p:nvSpPr>
        <p:spPr bwMode="auto">
          <a:xfrm rot="-5400000">
            <a:off x="-404018" y="3299618"/>
            <a:ext cx="1784350" cy="366713"/>
          </a:xfrm>
          <a:prstGeom prst="rect">
            <a:avLst/>
          </a:prstGeom>
          <a:noFill/>
          <a:ln w="9525">
            <a:noFill/>
            <a:miter lim="800000"/>
            <a:headEnd/>
            <a:tailEnd/>
          </a:ln>
        </p:spPr>
        <p:txBody>
          <a:bodyPr wrap="none">
            <a:spAutoFit/>
          </a:bodyPr>
          <a:lstStyle/>
          <a:p>
            <a:r>
              <a:rPr lang="en-US"/>
              <a:t>% of Population</a:t>
            </a:r>
          </a:p>
        </p:txBody>
      </p:sp>
      <p:sp>
        <p:nvSpPr>
          <p:cNvPr id="2054" name="Text Box 6"/>
          <p:cNvSpPr txBox="1">
            <a:spLocks noChangeArrowheads="1"/>
          </p:cNvSpPr>
          <p:nvPr/>
        </p:nvSpPr>
        <p:spPr bwMode="auto">
          <a:xfrm>
            <a:off x="76200" y="1143000"/>
            <a:ext cx="8985250" cy="366713"/>
          </a:xfrm>
          <a:prstGeom prst="rect">
            <a:avLst/>
          </a:prstGeom>
          <a:noFill/>
          <a:ln w="9525">
            <a:noFill/>
            <a:miter lim="800000"/>
            <a:headEnd/>
            <a:tailEnd/>
          </a:ln>
        </p:spPr>
        <p:txBody>
          <a:bodyPr wrap="none">
            <a:spAutoFit/>
          </a:bodyPr>
          <a:lstStyle/>
          <a:p>
            <a:r>
              <a:rPr lang="en-US"/>
              <a:t>Your risk factor for CAD reduces significantly when your cholesterol exceeds 300 mg/dl</a:t>
            </a:r>
          </a:p>
        </p:txBody>
      </p:sp>
      <p:sp>
        <p:nvSpPr>
          <p:cNvPr id="2055" name="Text Box 7"/>
          <p:cNvSpPr txBox="1">
            <a:spLocks noChangeArrowheads="1"/>
          </p:cNvSpPr>
          <p:nvPr/>
        </p:nvSpPr>
        <p:spPr bwMode="auto">
          <a:xfrm>
            <a:off x="7086600" y="5102225"/>
            <a:ext cx="2070100" cy="549275"/>
          </a:xfrm>
          <a:prstGeom prst="rect">
            <a:avLst/>
          </a:prstGeom>
          <a:noFill/>
          <a:ln w="9525">
            <a:noFill/>
            <a:miter lim="800000"/>
            <a:headEnd/>
            <a:tailEnd/>
          </a:ln>
        </p:spPr>
        <p:txBody>
          <a:bodyPr wrap="none">
            <a:spAutoFit/>
          </a:bodyPr>
          <a:lstStyle/>
          <a:p>
            <a:r>
              <a:rPr lang="en-US" sz="1200"/>
              <a:t>CHD Risk and Total Serum</a:t>
            </a:r>
          </a:p>
          <a:p>
            <a:r>
              <a:rPr lang="en-US" sz="1200"/>
              <a:t>Cholesterol in Framingham</a:t>
            </a:r>
            <a:r>
              <a:rPr lang="en-US"/>
              <a:t> </a:t>
            </a:r>
          </a:p>
        </p:txBody>
      </p:sp>
      <p:sp>
        <p:nvSpPr>
          <p:cNvPr id="2056" name="Text Box 8"/>
          <p:cNvSpPr txBox="1">
            <a:spLocks noChangeArrowheads="1"/>
          </p:cNvSpPr>
          <p:nvPr/>
        </p:nvSpPr>
        <p:spPr bwMode="auto">
          <a:xfrm>
            <a:off x="365125" y="6064250"/>
            <a:ext cx="8604250" cy="641350"/>
          </a:xfrm>
          <a:prstGeom prst="rect">
            <a:avLst/>
          </a:prstGeom>
          <a:noFill/>
          <a:ln w="9525">
            <a:noFill/>
            <a:miter lim="800000"/>
            <a:headEnd/>
            <a:tailEnd/>
          </a:ln>
        </p:spPr>
        <p:txBody>
          <a:bodyPr wrap="none">
            <a:spAutoFit/>
          </a:bodyPr>
          <a:lstStyle/>
          <a:p>
            <a:r>
              <a:rPr lang="en-US"/>
              <a:t>80% of people who develop CAD have the same blood cholesterol values as those </a:t>
            </a:r>
          </a:p>
          <a:p>
            <a:r>
              <a:rPr lang="en-US"/>
              <a:t>who do NOT develop CAD. 35% of CHD Occurs in people with &lt; 200 mg/dl.</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Rot="1" noChangeArrowheads="1"/>
          </p:cNvSpPr>
          <p:nvPr>
            <p:ph/>
          </p:nvPr>
        </p:nvSpPr>
        <p:spPr/>
        <p:txBody>
          <a:bodyPr/>
          <a:lstStyle/>
          <a:p>
            <a:pPr eaLnBrk="1" hangingPunct="1">
              <a:defRPr/>
            </a:pPr>
            <a:endParaRPr lang="en-US" smtClean="0">
              <a:ea typeface="+mn-ea"/>
              <a:cs typeface="+mn-cs"/>
            </a:endParaRPr>
          </a:p>
        </p:txBody>
      </p:sp>
      <p:pic>
        <p:nvPicPr>
          <p:cNvPr id="4099" name="Picture 3" descr="LB 16"/>
          <p:cNvPicPr>
            <a:picLocks noChangeAspect="1" noChangeArrowheads="1"/>
          </p:cNvPicPr>
          <p:nvPr/>
        </p:nvPicPr>
        <p:blipFill>
          <a:blip r:embed="rId2" cstate="print"/>
          <a:srcRect/>
          <a:stretch>
            <a:fillRect/>
          </a:stretch>
        </p:blipFill>
        <p:spPr bwMode="auto">
          <a:xfrm>
            <a:off x="228600" y="228600"/>
            <a:ext cx="8610600" cy="6456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Rot="1" noChangeArrowheads="1"/>
          </p:cNvSpPr>
          <p:nvPr>
            <p:ph type="title"/>
          </p:nvPr>
        </p:nvSpPr>
        <p:spPr>
          <a:xfrm>
            <a:off x="301625" y="-76200"/>
            <a:ext cx="8510588" cy="914400"/>
          </a:xfrm>
        </p:spPr>
        <p:txBody>
          <a:bodyPr/>
          <a:lstStyle/>
          <a:p>
            <a:pPr eaLnBrk="1" hangingPunct="1">
              <a:defRPr/>
            </a:pPr>
            <a:r>
              <a:rPr lang="en-US" smtClean="0">
                <a:ea typeface="ＭＳ Ｐゴシック" pitchFamily="34" charset="-128"/>
              </a:rPr>
              <a:t>Uric and Lactic Acid</a:t>
            </a:r>
          </a:p>
        </p:txBody>
      </p:sp>
      <p:pic>
        <p:nvPicPr>
          <p:cNvPr id="5123" name="Picture 3" descr="Lactic and Urinc and Sulpuric acid crystal  22106"/>
          <p:cNvPicPr>
            <a:picLocks noGrp="1" noChangeAspect="1" noChangeArrowheads="1"/>
          </p:cNvPicPr>
          <p:nvPr>
            <p:ph idx="1"/>
          </p:nvPr>
        </p:nvPicPr>
        <p:blipFill>
          <a:blip r:embed="rId2" cstate="print"/>
          <a:srcRect/>
          <a:stretch>
            <a:fillRect/>
          </a:stretch>
        </p:blipFill>
        <p:spPr>
          <a:xfrm>
            <a:off x="838200" y="914400"/>
            <a:ext cx="7696200" cy="5773738"/>
          </a:xfr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Rot="1" noChangeArrowheads="1"/>
          </p:cNvSpPr>
          <p:nvPr>
            <p:ph type="title"/>
          </p:nvPr>
        </p:nvSpPr>
        <p:spPr>
          <a:xfrm>
            <a:off x="301625" y="152400"/>
            <a:ext cx="8510588" cy="914400"/>
          </a:xfrm>
        </p:spPr>
        <p:txBody>
          <a:bodyPr/>
          <a:lstStyle/>
          <a:p>
            <a:pPr eaLnBrk="1" hangingPunct="1">
              <a:defRPr/>
            </a:pPr>
            <a:r>
              <a:rPr lang="en-US" smtClean="0">
                <a:ea typeface="ＭＳ Ｐゴシック" pitchFamily="34" charset="-128"/>
              </a:rPr>
              <a:t>Orotic Acid from Lack of Oxygen</a:t>
            </a:r>
          </a:p>
        </p:txBody>
      </p:sp>
      <p:pic>
        <p:nvPicPr>
          <p:cNvPr id="6147" name="Picture 3" descr="Orotic and Sulphuric Acid"/>
          <p:cNvPicPr>
            <a:picLocks noGrp="1" noChangeAspect="1" noChangeArrowheads="1"/>
          </p:cNvPicPr>
          <p:nvPr>
            <p:ph idx="1"/>
          </p:nvPr>
        </p:nvPicPr>
        <p:blipFill>
          <a:blip r:embed="rId2" cstate="print"/>
          <a:srcRect/>
          <a:stretch>
            <a:fillRect/>
          </a:stretch>
        </p:blipFill>
        <p:spPr>
          <a:xfrm>
            <a:off x="838200" y="1085850"/>
            <a:ext cx="7467600" cy="5602288"/>
          </a:xfr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Rot="1" noChangeArrowheads="1"/>
          </p:cNvSpPr>
          <p:nvPr>
            <p:ph type="title"/>
          </p:nvPr>
        </p:nvSpPr>
        <p:spPr/>
        <p:txBody>
          <a:bodyPr/>
          <a:lstStyle/>
          <a:p>
            <a:pPr eaLnBrk="1" hangingPunct="1">
              <a:defRPr/>
            </a:pPr>
            <a:r>
              <a:rPr lang="en-US" sz="4000" smtClean="0">
                <a:ea typeface="ＭＳ Ｐゴシック" pitchFamily="34" charset="-128"/>
              </a:rPr>
              <a:t>Cardiovascular Disease &amp; the Alkaline Diet</a:t>
            </a:r>
            <a:br>
              <a:rPr lang="en-US" sz="4000" smtClean="0">
                <a:ea typeface="ＭＳ Ｐゴシック" pitchFamily="34" charset="-128"/>
              </a:rPr>
            </a:br>
            <a:endParaRPr lang="en-US" sz="4000" smtClean="0">
              <a:ea typeface="ＭＳ Ｐゴシック" pitchFamily="34" charset="-128"/>
            </a:endParaRPr>
          </a:p>
        </p:txBody>
      </p:sp>
      <p:sp>
        <p:nvSpPr>
          <p:cNvPr id="481283" name="Rectangle 3"/>
          <p:cNvSpPr>
            <a:spLocks noGrp="1" noRot="1" noChangeArrowheads="1"/>
          </p:cNvSpPr>
          <p:nvPr>
            <p:ph type="body" idx="1"/>
          </p:nvPr>
        </p:nvSpPr>
        <p:spPr>
          <a:xfrm>
            <a:off x="301625" y="1219200"/>
            <a:ext cx="8540750" cy="5638800"/>
          </a:xfrm>
        </p:spPr>
        <p:txBody>
          <a:bodyPr/>
          <a:lstStyle/>
          <a:p>
            <a:pPr eaLnBrk="1" hangingPunct="1">
              <a:lnSpc>
                <a:spcPct val="80000"/>
              </a:lnSpc>
              <a:buFont typeface="Wingdings" pitchFamily="2" charset="2"/>
              <a:buNone/>
              <a:defRPr/>
            </a:pPr>
            <a:r>
              <a:rPr lang="en-US" sz="2400" smtClean="0">
                <a:ea typeface="ＭＳ Ｐゴシック" pitchFamily="34" charset="-128"/>
              </a:rPr>
              <a:t>	Alkaline Minerals Critical to Prevention of CVD or CAD</a:t>
            </a:r>
          </a:p>
          <a:p>
            <a:pPr eaLnBrk="1" hangingPunct="1">
              <a:lnSpc>
                <a:spcPct val="80000"/>
              </a:lnSpc>
              <a:buFont typeface="Wingdings" pitchFamily="2" charset="2"/>
              <a:buNone/>
              <a:defRPr/>
            </a:pPr>
            <a:r>
              <a:rPr lang="en-US" sz="2400" smtClean="0">
                <a:ea typeface="ＭＳ Ｐゴシック" pitchFamily="34" charset="-128"/>
              </a:rPr>
              <a:t/>
            </a:r>
            <a:br>
              <a:rPr lang="en-US" sz="2400" smtClean="0">
                <a:ea typeface="ＭＳ Ｐゴシック" pitchFamily="34" charset="-128"/>
              </a:rPr>
            </a:br>
            <a:r>
              <a:rPr lang="en-US" sz="2400" smtClean="0">
                <a:ea typeface="ＭＳ Ｐゴシック" pitchFamily="34" charset="-128"/>
              </a:rPr>
              <a:t>In the Journal of Orthomolecular Medicine, Joseph Campbell provides a thorough review of the scientific literature surrounding minerals and disease and highlights that the alkaline minerals, magnesium and calcium, are critical to the prevention of cardiovascular disease (CVD). He also highlights that </a:t>
            </a:r>
            <a:r>
              <a:rPr lang="ja-JP" altLang="en-US" sz="2400" smtClean="0">
                <a:ea typeface="ＭＳ Ｐゴシック" pitchFamily="34" charset="-128"/>
              </a:rPr>
              <a:t>“</a:t>
            </a:r>
            <a:r>
              <a:rPr lang="en-US" altLang="ja-JP" sz="2400" smtClean="0">
                <a:ea typeface="ＭＳ Ｐゴシック" pitchFamily="34" charset="-128"/>
              </a:rPr>
              <a:t>Excessive consumption of acid producing foods, results in metabolic acidosis. When this occurs, the parathyroid hormone stimulates the removal of calcium from the bones and teeth (osteolysis), to buffer or neutralize the excess acidity. After many years, such calcium loss results in depleted bone, bone weakness and structure.</a:t>
            </a:r>
            <a:r>
              <a:rPr lang="ja-JP" altLang="en-US" sz="2400" smtClean="0">
                <a:ea typeface="ＭＳ Ｐゴシック" pitchFamily="34" charset="-128"/>
              </a:rPr>
              <a:t>”</a:t>
            </a:r>
            <a:r>
              <a:rPr lang="en-US" altLang="ja-JP" sz="2400" smtClean="0">
                <a:ea typeface="ＭＳ Ｐゴシック" pitchFamily="34" charset="-128"/>
              </a:rPr>
              <a:t/>
            </a:r>
            <a:br>
              <a:rPr lang="en-US" altLang="ja-JP" sz="2400" smtClean="0">
                <a:ea typeface="ＭＳ Ｐゴシック" pitchFamily="34" charset="-128"/>
              </a:rPr>
            </a:br>
            <a:r>
              <a:rPr lang="en-US" altLang="ja-JP" sz="2400" smtClean="0">
                <a:ea typeface="ＭＳ Ｐゴシック" pitchFamily="34" charset="-128"/>
              </a:rPr>
              <a:t/>
            </a:r>
            <a:br>
              <a:rPr lang="en-US" altLang="ja-JP" sz="2400" smtClean="0">
                <a:ea typeface="ＭＳ Ｐゴシック" pitchFamily="34" charset="-128"/>
              </a:rPr>
            </a:br>
            <a:r>
              <a:rPr lang="en-US" altLang="ja-JP" sz="2400" smtClean="0">
                <a:ea typeface="ＭＳ Ｐゴシック" pitchFamily="34" charset="-128"/>
              </a:rPr>
              <a:t>Source:</a:t>
            </a:r>
            <a:r>
              <a:rPr lang="en-US" altLang="ja-JP" sz="2400" smtClean="0">
                <a:ea typeface="ＭＳ Ｐゴシック" pitchFamily="34" charset="-128"/>
                <a:hlinkClick r:id="rId2"/>
              </a:rPr>
              <a:t> Journal of Orthomolecular Medicine </a:t>
            </a:r>
            <a:r>
              <a:rPr lang="en-US" altLang="ja-JP" sz="2400" smtClean="0">
                <a:ea typeface="ＭＳ Ｐゴシック" pitchFamily="34" charset="-128"/>
              </a:rPr>
              <a:t>Vol. 10, No. 3 &amp; 4, 1995 </a:t>
            </a:r>
            <a:endParaRPr lang="en-US" sz="2400" smtClean="0">
              <a:ea typeface="ＭＳ Ｐゴシック" pitchFamily="34" charset="-128"/>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3330" name="Rectangle 2"/>
          <p:cNvSpPr>
            <a:spLocks noGrp="1" noRot="1" noChangeArrowheads="1"/>
          </p:cNvSpPr>
          <p:nvPr>
            <p:ph type="title"/>
          </p:nvPr>
        </p:nvSpPr>
        <p:spPr>
          <a:xfrm>
            <a:off x="301625" y="228600"/>
            <a:ext cx="8510588" cy="596900"/>
          </a:xfrm>
        </p:spPr>
        <p:txBody>
          <a:bodyPr/>
          <a:lstStyle/>
          <a:p>
            <a:pPr eaLnBrk="1" hangingPunct="1"/>
            <a:r>
              <a:rPr lang="en-US" b="1" smtClean="0">
                <a:solidFill>
                  <a:srgbClr val="000000"/>
                </a:solidFill>
                <a:effectLst/>
                <a:ea typeface="ＭＳ Ｐゴシック" pitchFamily="34" charset="-128"/>
              </a:rPr>
              <a:t>Maren Hale – Lost over 70 lbs.</a:t>
            </a:r>
          </a:p>
        </p:txBody>
      </p:sp>
      <p:pic>
        <p:nvPicPr>
          <p:cNvPr id="483331" name="Picture 3" descr="Hales"/>
          <p:cNvPicPr>
            <a:picLocks noGrp="1" noChangeAspect="1" noChangeArrowheads="1"/>
          </p:cNvPicPr>
          <p:nvPr>
            <p:ph idx="1"/>
          </p:nvPr>
        </p:nvPicPr>
        <p:blipFill>
          <a:blip r:embed="rId2" cstate="print"/>
          <a:srcRect/>
          <a:stretch>
            <a:fillRect/>
          </a:stretch>
        </p:blipFill>
        <p:spPr>
          <a:xfrm>
            <a:off x="457200" y="1143000"/>
            <a:ext cx="8153400" cy="4994275"/>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3330"/>
                                        </p:tgtEl>
                                        <p:attrNameLst>
                                          <p:attrName>style.visibility</p:attrName>
                                        </p:attrNameLst>
                                      </p:cBhvr>
                                      <p:to>
                                        <p:strVal val="visible"/>
                                      </p:to>
                                    </p:set>
                                    <p:animEffect transition="in" filter="fade">
                                      <p:cBhvr>
                                        <p:cTn id="7" dur="2000"/>
                                        <p:tgtEl>
                                          <p:spTgt spid="4833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483331"/>
                                        </p:tgtEl>
                                        <p:attrNameLst>
                                          <p:attrName>style.visibility</p:attrName>
                                        </p:attrNameLst>
                                      </p:cBhvr>
                                      <p:to>
                                        <p:strVal val="visible"/>
                                      </p:to>
                                    </p:set>
                                    <p:anim calcmode="lin" valueType="num">
                                      <p:cBhvr>
                                        <p:cTn id="12" dur="1000" fill="hold"/>
                                        <p:tgtEl>
                                          <p:spTgt spid="483331"/>
                                        </p:tgtEl>
                                        <p:attrNameLst>
                                          <p:attrName>ppt_w</p:attrName>
                                        </p:attrNameLst>
                                      </p:cBhvr>
                                      <p:tavLst>
                                        <p:tav tm="0">
                                          <p:val>
                                            <p:strVal val="#ppt_w*0.70"/>
                                          </p:val>
                                        </p:tav>
                                        <p:tav tm="100000">
                                          <p:val>
                                            <p:strVal val="#ppt_w"/>
                                          </p:val>
                                        </p:tav>
                                      </p:tavLst>
                                    </p:anim>
                                    <p:anim calcmode="lin" valueType="num">
                                      <p:cBhvr>
                                        <p:cTn id="13" dur="1000" fill="hold"/>
                                        <p:tgtEl>
                                          <p:spTgt spid="483331"/>
                                        </p:tgtEl>
                                        <p:attrNameLst>
                                          <p:attrName>ppt_h</p:attrName>
                                        </p:attrNameLst>
                                      </p:cBhvr>
                                      <p:tavLst>
                                        <p:tav tm="0">
                                          <p:val>
                                            <p:strVal val="#ppt_h"/>
                                          </p:val>
                                        </p:tav>
                                        <p:tav tm="100000">
                                          <p:val>
                                            <p:strVal val="#ppt_h"/>
                                          </p:val>
                                        </p:tav>
                                      </p:tavLst>
                                    </p:anim>
                                    <p:animEffect transition="in" filter="fade">
                                      <p:cBhvr>
                                        <p:cTn id="14" dur="1000"/>
                                        <p:tgtEl>
                                          <p:spTgt spid="48333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xit" presetSubtype="10" fill="hold" grpId="1" nodeType="clickEffect">
                                  <p:stCondLst>
                                    <p:cond delay="0"/>
                                  </p:stCondLst>
                                  <p:childTnLst>
                                    <p:anim calcmode="lin" valueType="num">
                                      <p:cBhvr>
                                        <p:cTn id="18" dur="500"/>
                                        <p:tgtEl>
                                          <p:spTgt spid="483330"/>
                                        </p:tgtEl>
                                        <p:attrNameLst>
                                          <p:attrName>ppt_w</p:attrName>
                                        </p:attrNameLst>
                                      </p:cBhvr>
                                      <p:tavLst>
                                        <p:tav tm="0">
                                          <p:val>
                                            <p:strVal val="ppt_w"/>
                                          </p:val>
                                        </p:tav>
                                        <p:tav tm="100000">
                                          <p:val>
                                            <p:fltVal val="0"/>
                                          </p:val>
                                        </p:tav>
                                      </p:tavLst>
                                    </p:anim>
                                    <p:anim calcmode="lin" valueType="num">
                                      <p:cBhvr>
                                        <p:cTn id="19" dur="500"/>
                                        <p:tgtEl>
                                          <p:spTgt spid="483330"/>
                                        </p:tgtEl>
                                        <p:attrNameLst>
                                          <p:attrName>ppt_h</p:attrName>
                                        </p:attrNameLst>
                                      </p:cBhvr>
                                      <p:tavLst>
                                        <p:tav tm="0">
                                          <p:val>
                                            <p:strVal val="ppt_h"/>
                                          </p:val>
                                        </p:tav>
                                        <p:tav tm="100000">
                                          <p:val>
                                            <p:strVal val="ppt_h"/>
                                          </p:val>
                                        </p:tav>
                                      </p:tavLst>
                                    </p:anim>
                                    <p:set>
                                      <p:cBhvr>
                                        <p:cTn id="20" dur="1" fill="hold">
                                          <p:stCondLst>
                                            <p:cond delay="499"/>
                                          </p:stCondLst>
                                        </p:cTn>
                                        <p:tgtEl>
                                          <p:spTgt spid="483330"/>
                                        </p:tgtEl>
                                        <p:attrNameLst>
                                          <p:attrName>style.visibility</p:attrName>
                                        </p:attrNameLst>
                                      </p:cBhvr>
                                      <p:to>
                                        <p:strVal val="hidden"/>
                                      </p:to>
                                    </p:set>
                                  </p:childTnLst>
                                </p:cTn>
                              </p:par>
                              <p:par>
                                <p:cTn id="21" presetID="17" presetClass="exit" presetSubtype="10" fill="hold" nodeType="withEffect">
                                  <p:stCondLst>
                                    <p:cond delay="0"/>
                                  </p:stCondLst>
                                  <p:childTnLst>
                                    <p:anim calcmode="lin" valueType="num">
                                      <p:cBhvr>
                                        <p:cTn id="22" dur="500"/>
                                        <p:tgtEl>
                                          <p:spTgt spid="483331"/>
                                        </p:tgtEl>
                                        <p:attrNameLst>
                                          <p:attrName>ppt_w</p:attrName>
                                        </p:attrNameLst>
                                      </p:cBhvr>
                                      <p:tavLst>
                                        <p:tav tm="0">
                                          <p:val>
                                            <p:strVal val="ppt_w"/>
                                          </p:val>
                                        </p:tav>
                                        <p:tav tm="100000">
                                          <p:val>
                                            <p:fltVal val="0"/>
                                          </p:val>
                                        </p:tav>
                                      </p:tavLst>
                                    </p:anim>
                                    <p:anim calcmode="lin" valueType="num">
                                      <p:cBhvr>
                                        <p:cTn id="23" dur="500"/>
                                        <p:tgtEl>
                                          <p:spTgt spid="483331"/>
                                        </p:tgtEl>
                                        <p:attrNameLst>
                                          <p:attrName>ppt_h</p:attrName>
                                        </p:attrNameLst>
                                      </p:cBhvr>
                                      <p:tavLst>
                                        <p:tav tm="0">
                                          <p:val>
                                            <p:strVal val="ppt_h"/>
                                          </p:val>
                                        </p:tav>
                                        <p:tav tm="100000">
                                          <p:val>
                                            <p:strVal val="ppt_h"/>
                                          </p:val>
                                        </p:tav>
                                      </p:tavLst>
                                    </p:anim>
                                    <p:set>
                                      <p:cBhvr>
                                        <p:cTn id="24" dur="1" fill="hold">
                                          <p:stCondLst>
                                            <p:cond delay="499"/>
                                          </p:stCondLst>
                                        </p:cTn>
                                        <p:tgtEl>
                                          <p:spTgt spid="4833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0" grpId="0"/>
      <p:bldP spid="483330" grpId="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4354" name="Rectangle 2"/>
          <p:cNvSpPr>
            <a:spLocks noGrp="1" noRot="1" noChangeArrowheads="1"/>
          </p:cNvSpPr>
          <p:nvPr>
            <p:ph type="title"/>
          </p:nvPr>
        </p:nvSpPr>
        <p:spPr>
          <a:xfrm>
            <a:off x="301625" y="312738"/>
            <a:ext cx="8510588" cy="731837"/>
          </a:xfrm>
        </p:spPr>
        <p:txBody>
          <a:bodyPr/>
          <a:lstStyle/>
          <a:p>
            <a:pPr eaLnBrk="1" hangingPunct="1"/>
            <a:r>
              <a:rPr lang="en-US" b="1" smtClean="0">
                <a:solidFill>
                  <a:srgbClr val="000000"/>
                </a:solidFill>
                <a:effectLst/>
                <a:ea typeface="ＭＳ Ｐゴシック" pitchFamily="34" charset="-128"/>
              </a:rPr>
              <a:t>Maren</a:t>
            </a:r>
            <a:r>
              <a:rPr lang="ja-JP" altLang="en-US" b="1" smtClean="0">
                <a:solidFill>
                  <a:srgbClr val="000000"/>
                </a:solidFill>
                <a:effectLst/>
                <a:ea typeface="ＭＳ Ｐゴシック" pitchFamily="34" charset="-128"/>
              </a:rPr>
              <a:t>’</a:t>
            </a:r>
            <a:r>
              <a:rPr lang="en-US" altLang="ja-JP" b="1" smtClean="0">
                <a:solidFill>
                  <a:srgbClr val="000000"/>
                </a:solidFill>
                <a:effectLst/>
                <a:ea typeface="ＭＳ Ｐゴシック" pitchFamily="34" charset="-128"/>
              </a:rPr>
              <a:t>s Cholesterol History</a:t>
            </a:r>
            <a:endParaRPr lang="en-US" b="1" smtClean="0">
              <a:solidFill>
                <a:srgbClr val="000000"/>
              </a:solidFill>
              <a:effectLst/>
              <a:ea typeface="ＭＳ Ｐゴシック" pitchFamily="34" charset="-128"/>
            </a:endParaRPr>
          </a:p>
        </p:txBody>
      </p:sp>
      <p:graphicFrame>
        <p:nvGraphicFramePr>
          <p:cNvPr id="484355" name="Group 3"/>
          <p:cNvGraphicFramePr>
            <a:graphicFrameLocks noGrp="1"/>
          </p:cNvGraphicFramePr>
          <p:nvPr>
            <p:ph type="tbl" idx="1"/>
          </p:nvPr>
        </p:nvGraphicFramePr>
        <p:xfrm>
          <a:off x="457200" y="1295400"/>
          <a:ext cx="8305800" cy="4876801"/>
        </p:xfrm>
        <a:graphic>
          <a:graphicData uri="http://schemas.openxmlformats.org/drawingml/2006/table">
            <a:tbl>
              <a:tblPr/>
              <a:tblGrid>
                <a:gridCol w="1662113"/>
                <a:gridCol w="1660525"/>
                <a:gridCol w="1660525"/>
                <a:gridCol w="1660525"/>
                <a:gridCol w="1662112"/>
              </a:tblGrid>
              <a:tr h="61912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Dec 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Dec 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Dec 99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Dec 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31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Cholesterol &lt;200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441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338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83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Triglycerides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35-135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12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HDL &gt;35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71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12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LDL &lt;130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357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214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129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12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VLDL 2-38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536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LDL/HDL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34" charset="-128"/>
                        </a:rPr>
                        <a:t>1.7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84354"/>
                                        </p:tgtEl>
                                        <p:attrNameLst>
                                          <p:attrName>style.visibility</p:attrName>
                                        </p:attrNameLst>
                                      </p:cBhvr>
                                      <p:to>
                                        <p:strVal val="visible"/>
                                      </p:to>
                                    </p:set>
                                    <p:anim calcmode="lin" valueType="num">
                                      <p:cBhvr>
                                        <p:cTn id="7" dur="2000" fill="hold"/>
                                        <p:tgtEl>
                                          <p:spTgt spid="484354"/>
                                        </p:tgtEl>
                                        <p:attrNameLst>
                                          <p:attrName>ppt_w</p:attrName>
                                        </p:attrNameLst>
                                      </p:cBhvr>
                                      <p:tavLst>
                                        <p:tav tm="0">
                                          <p:val>
                                            <p:fltVal val="0"/>
                                          </p:val>
                                        </p:tav>
                                        <p:tav tm="100000">
                                          <p:val>
                                            <p:strVal val="#ppt_w"/>
                                          </p:val>
                                        </p:tav>
                                      </p:tavLst>
                                    </p:anim>
                                    <p:anim calcmode="lin" valueType="num">
                                      <p:cBhvr>
                                        <p:cTn id="8" dur="2000" fill="hold"/>
                                        <p:tgtEl>
                                          <p:spTgt spid="484354"/>
                                        </p:tgtEl>
                                        <p:attrNameLst>
                                          <p:attrName>ppt_h</p:attrName>
                                        </p:attrNameLst>
                                      </p:cBhvr>
                                      <p:tavLst>
                                        <p:tav tm="0">
                                          <p:val>
                                            <p:fltVal val="0"/>
                                          </p:val>
                                        </p:tav>
                                        <p:tav tm="100000">
                                          <p:val>
                                            <p:strVal val="#ppt_h"/>
                                          </p:val>
                                        </p:tav>
                                      </p:tavLst>
                                    </p:anim>
                                    <p:animEffect transition="in" filter="fade">
                                      <p:cBhvr>
                                        <p:cTn id="9" dur="2000"/>
                                        <p:tgtEl>
                                          <p:spTgt spid="48435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84355"/>
                                        </p:tgtEl>
                                        <p:attrNameLst>
                                          <p:attrName>style.visibility</p:attrName>
                                        </p:attrNameLst>
                                      </p:cBhvr>
                                      <p:to>
                                        <p:strVal val="visible"/>
                                      </p:to>
                                    </p:set>
                                    <p:anim calcmode="lin" valueType="num">
                                      <p:cBhvr>
                                        <p:cTn id="14" dur="1000" fill="hold"/>
                                        <p:tgtEl>
                                          <p:spTgt spid="484355"/>
                                        </p:tgtEl>
                                        <p:attrNameLst>
                                          <p:attrName>ppt_w</p:attrName>
                                        </p:attrNameLst>
                                      </p:cBhvr>
                                      <p:tavLst>
                                        <p:tav tm="0">
                                          <p:val>
                                            <p:strVal val="#ppt_w*0.70"/>
                                          </p:val>
                                        </p:tav>
                                        <p:tav tm="100000">
                                          <p:val>
                                            <p:strVal val="#ppt_w"/>
                                          </p:val>
                                        </p:tav>
                                      </p:tavLst>
                                    </p:anim>
                                    <p:anim calcmode="lin" valueType="num">
                                      <p:cBhvr>
                                        <p:cTn id="15" dur="1000" fill="hold"/>
                                        <p:tgtEl>
                                          <p:spTgt spid="484355"/>
                                        </p:tgtEl>
                                        <p:attrNameLst>
                                          <p:attrName>ppt_h</p:attrName>
                                        </p:attrNameLst>
                                      </p:cBhvr>
                                      <p:tavLst>
                                        <p:tav tm="0">
                                          <p:val>
                                            <p:strVal val="#ppt_h"/>
                                          </p:val>
                                        </p:tav>
                                        <p:tav tm="100000">
                                          <p:val>
                                            <p:strVal val="#ppt_h"/>
                                          </p:val>
                                        </p:tav>
                                      </p:tavLst>
                                    </p:anim>
                                    <p:animEffect transition="in" filter="fade">
                                      <p:cBhvr>
                                        <p:cTn id="16" dur="1000"/>
                                        <p:tgtEl>
                                          <p:spTgt spid="48435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xit" presetSubtype="10" fill="hold" grpId="1" nodeType="clickEffect">
                                  <p:stCondLst>
                                    <p:cond delay="0"/>
                                  </p:stCondLst>
                                  <p:childTnLst>
                                    <p:anim calcmode="lin" valueType="num">
                                      <p:cBhvr>
                                        <p:cTn id="20" dur="500"/>
                                        <p:tgtEl>
                                          <p:spTgt spid="484354"/>
                                        </p:tgtEl>
                                        <p:attrNameLst>
                                          <p:attrName>ppt_w</p:attrName>
                                        </p:attrNameLst>
                                      </p:cBhvr>
                                      <p:tavLst>
                                        <p:tav tm="0">
                                          <p:val>
                                            <p:strVal val="ppt_w"/>
                                          </p:val>
                                        </p:tav>
                                        <p:tav tm="100000">
                                          <p:val>
                                            <p:fltVal val="0"/>
                                          </p:val>
                                        </p:tav>
                                      </p:tavLst>
                                    </p:anim>
                                    <p:anim calcmode="lin" valueType="num">
                                      <p:cBhvr>
                                        <p:cTn id="21" dur="500"/>
                                        <p:tgtEl>
                                          <p:spTgt spid="484354"/>
                                        </p:tgtEl>
                                        <p:attrNameLst>
                                          <p:attrName>ppt_h</p:attrName>
                                        </p:attrNameLst>
                                      </p:cBhvr>
                                      <p:tavLst>
                                        <p:tav tm="0">
                                          <p:val>
                                            <p:strVal val="ppt_h"/>
                                          </p:val>
                                        </p:tav>
                                        <p:tav tm="100000">
                                          <p:val>
                                            <p:strVal val="ppt_h"/>
                                          </p:val>
                                        </p:tav>
                                      </p:tavLst>
                                    </p:anim>
                                    <p:set>
                                      <p:cBhvr>
                                        <p:cTn id="22" dur="1" fill="hold">
                                          <p:stCondLst>
                                            <p:cond delay="499"/>
                                          </p:stCondLst>
                                        </p:cTn>
                                        <p:tgtEl>
                                          <p:spTgt spid="484354"/>
                                        </p:tgtEl>
                                        <p:attrNameLst>
                                          <p:attrName>style.visibility</p:attrName>
                                        </p:attrNameLst>
                                      </p:cBhvr>
                                      <p:to>
                                        <p:strVal val="hidden"/>
                                      </p:to>
                                    </p:set>
                                  </p:childTnLst>
                                </p:cTn>
                              </p:par>
                              <p:par>
                                <p:cTn id="23" presetID="17" presetClass="exit" presetSubtype="10" fill="hold" nodeType="withEffect">
                                  <p:stCondLst>
                                    <p:cond delay="0"/>
                                  </p:stCondLst>
                                  <p:childTnLst>
                                    <p:anim calcmode="lin" valueType="num">
                                      <p:cBhvr>
                                        <p:cTn id="24" dur="500"/>
                                        <p:tgtEl>
                                          <p:spTgt spid="484355"/>
                                        </p:tgtEl>
                                        <p:attrNameLst>
                                          <p:attrName>ppt_w</p:attrName>
                                        </p:attrNameLst>
                                      </p:cBhvr>
                                      <p:tavLst>
                                        <p:tav tm="0">
                                          <p:val>
                                            <p:strVal val="ppt_w"/>
                                          </p:val>
                                        </p:tav>
                                        <p:tav tm="100000">
                                          <p:val>
                                            <p:fltVal val="0"/>
                                          </p:val>
                                        </p:tav>
                                      </p:tavLst>
                                    </p:anim>
                                    <p:anim calcmode="lin" valueType="num">
                                      <p:cBhvr>
                                        <p:cTn id="25" dur="500"/>
                                        <p:tgtEl>
                                          <p:spTgt spid="484355"/>
                                        </p:tgtEl>
                                        <p:attrNameLst>
                                          <p:attrName>ppt_h</p:attrName>
                                        </p:attrNameLst>
                                      </p:cBhvr>
                                      <p:tavLst>
                                        <p:tav tm="0">
                                          <p:val>
                                            <p:strVal val="ppt_h"/>
                                          </p:val>
                                        </p:tav>
                                        <p:tav tm="100000">
                                          <p:val>
                                            <p:strVal val="ppt_h"/>
                                          </p:val>
                                        </p:tav>
                                      </p:tavLst>
                                    </p:anim>
                                    <p:set>
                                      <p:cBhvr>
                                        <p:cTn id="26" dur="1" fill="hold">
                                          <p:stCondLst>
                                            <p:cond delay="499"/>
                                          </p:stCondLst>
                                        </p:cTn>
                                        <p:tgtEl>
                                          <p:spTgt spid="4843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4" grpId="0"/>
      <p:bldP spid="484354"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a:xfrm>
            <a:off x="301625" y="76200"/>
            <a:ext cx="8510588" cy="1143000"/>
          </a:xfrm>
        </p:spPr>
        <p:txBody>
          <a:bodyPr/>
          <a:lstStyle/>
          <a:p>
            <a:pPr eaLnBrk="1" hangingPunct="1">
              <a:defRPr/>
            </a:pPr>
            <a:r>
              <a:rPr lang="en-US" sz="3200" smtClean="0">
                <a:solidFill>
                  <a:schemeClr val="tx1"/>
                </a:solidFill>
                <a:ea typeface="ＭＳ Ｐゴシック" pitchFamily="34" charset="-128"/>
              </a:rPr>
              <a:t>What is Cancer? or What is a Cancer Cell? and What is a Tumor? </a:t>
            </a:r>
            <a:r>
              <a:rPr lang="en-US" sz="2000" smtClean="0">
                <a:solidFill>
                  <a:schemeClr val="tx1"/>
                </a:solidFill>
                <a:ea typeface="ＭＳ Ｐゴシック" pitchFamily="34" charset="-128"/>
              </a:rPr>
              <a:t>According to Dr. Robert O. Young</a:t>
            </a:r>
          </a:p>
        </p:txBody>
      </p:sp>
      <p:sp>
        <p:nvSpPr>
          <p:cNvPr id="64515" name="Rectangle 3"/>
          <p:cNvSpPr>
            <a:spLocks noGrp="1" noRot="1" noChangeArrowheads="1"/>
          </p:cNvSpPr>
          <p:nvPr>
            <p:ph type="body" idx="1"/>
          </p:nvPr>
        </p:nvSpPr>
        <p:spPr>
          <a:xfrm>
            <a:off x="0" y="1371600"/>
            <a:ext cx="9144000" cy="6172200"/>
          </a:xfrm>
        </p:spPr>
        <p:txBody>
          <a:bodyPr/>
          <a:lstStyle/>
          <a:p>
            <a:pPr eaLnBrk="1" hangingPunct="1">
              <a:lnSpc>
                <a:spcPct val="80000"/>
              </a:lnSpc>
              <a:defRPr/>
            </a:pPr>
            <a:r>
              <a:rPr lang="en-US" sz="2000" smtClean="0">
                <a:ea typeface="ＭＳ Ｐゴシック" pitchFamily="34" charset="-128"/>
              </a:rPr>
              <a:t>Cancer is not a cell but a poisonous acidic liquid.</a:t>
            </a:r>
          </a:p>
          <a:p>
            <a:pPr eaLnBrk="1" hangingPunct="1">
              <a:lnSpc>
                <a:spcPct val="80000"/>
              </a:lnSpc>
              <a:defRPr/>
            </a:pPr>
            <a:r>
              <a:rPr lang="en-US" sz="2000" smtClean="0">
                <a:ea typeface="ＭＳ Ｐゴシック" pitchFamily="34" charset="-128"/>
              </a:rPr>
              <a:t>A cancer cell, is a cell that has been spoiled or poisoned by metabolic or gastrointestinal acids.</a:t>
            </a:r>
          </a:p>
          <a:p>
            <a:pPr eaLnBrk="1" hangingPunct="1">
              <a:lnSpc>
                <a:spcPct val="80000"/>
              </a:lnSpc>
              <a:defRPr/>
            </a:pPr>
            <a:r>
              <a:rPr lang="en-US" sz="2000" smtClean="0">
                <a:ea typeface="ＭＳ Ｐゴシック" pitchFamily="34" charset="-128"/>
              </a:rPr>
              <a:t>A tumor is the body</a:t>
            </a:r>
            <a:r>
              <a:rPr lang="ja-JP" altLang="en-US" sz="2000" smtClean="0">
                <a:ea typeface="ＭＳ Ｐゴシック" pitchFamily="34" charset="-128"/>
              </a:rPr>
              <a:t>’</a:t>
            </a:r>
            <a:r>
              <a:rPr lang="en-US" altLang="ja-JP" sz="2000" smtClean="0">
                <a:ea typeface="ＭＳ Ｐゴシック" pitchFamily="34" charset="-128"/>
              </a:rPr>
              <a:t>s protective mechanism to encapsulate spoiled or poisoned cells from excess acid that has not been properly eliminated through urination, perspiration, defecation or respiration. </a:t>
            </a:r>
          </a:p>
          <a:p>
            <a:pPr eaLnBrk="1" hangingPunct="1">
              <a:lnSpc>
                <a:spcPct val="80000"/>
              </a:lnSpc>
              <a:defRPr/>
            </a:pPr>
            <a:r>
              <a:rPr lang="en-US" sz="2000" smtClean="0">
                <a:ea typeface="ＭＳ Ｐゴシック" pitchFamily="34" charset="-128"/>
              </a:rPr>
              <a:t>The tumor is the body</a:t>
            </a:r>
            <a:r>
              <a:rPr lang="ja-JP" altLang="en-US" sz="2000" smtClean="0">
                <a:ea typeface="ＭＳ Ｐゴシック" pitchFamily="34" charset="-128"/>
              </a:rPr>
              <a:t>’</a:t>
            </a:r>
            <a:r>
              <a:rPr lang="en-US" altLang="ja-JP" sz="2000" smtClean="0">
                <a:ea typeface="ＭＳ Ｐゴシック" pitchFamily="34" charset="-128"/>
              </a:rPr>
              <a:t>s solution to protect healthy cells and tissues.</a:t>
            </a:r>
          </a:p>
          <a:p>
            <a:pPr eaLnBrk="1" hangingPunct="1">
              <a:lnSpc>
                <a:spcPct val="80000"/>
              </a:lnSpc>
              <a:defRPr/>
            </a:pPr>
            <a:r>
              <a:rPr lang="en-US" sz="2000" smtClean="0">
                <a:ea typeface="ＭＳ Ｐゴシック" pitchFamily="34" charset="-128"/>
              </a:rPr>
              <a:t>Cancer is a systemic acidic condition that settles at the weakest parts of the body – not a localized problem that metastases. </a:t>
            </a:r>
          </a:p>
          <a:p>
            <a:pPr eaLnBrk="1" hangingPunct="1">
              <a:lnSpc>
                <a:spcPct val="80000"/>
              </a:lnSpc>
              <a:defRPr/>
            </a:pPr>
            <a:r>
              <a:rPr lang="en-US" sz="2000" smtClean="0">
                <a:ea typeface="ＭＳ Ｐゴシック" pitchFamily="34" charset="-128"/>
              </a:rPr>
              <a:t>Metastases is localized acids spoiling other cells much like a rotten apple spoiling a bushel of healthy apples.</a:t>
            </a:r>
          </a:p>
          <a:p>
            <a:pPr eaLnBrk="1" hangingPunct="1">
              <a:lnSpc>
                <a:spcPct val="80000"/>
              </a:lnSpc>
              <a:defRPr/>
            </a:pPr>
            <a:r>
              <a:rPr lang="en-US" sz="2000" smtClean="0">
                <a:ea typeface="ＭＳ Ｐゴシック" pitchFamily="34" charset="-128"/>
              </a:rPr>
              <a:t>There is no such thing as a cancer cell. A cancer cell was once a healthy cell that has been spoiled from acid.</a:t>
            </a:r>
          </a:p>
          <a:p>
            <a:pPr eaLnBrk="1" hangingPunct="1">
              <a:lnSpc>
                <a:spcPct val="80000"/>
              </a:lnSpc>
              <a:defRPr/>
            </a:pPr>
            <a:r>
              <a:rPr lang="en-US" sz="2000" smtClean="0">
                <a:ea typeface="ＭＳ Ｐゴシック" pitchFamily="34" charset="-128"/>
              </a:rPr>
              <a:t>The tumor is not the problem but the solution to protect healthy cells and tissues from being spoiled from other rotting cells and tissues.</a:t>
            </a:r>
          </a:p>
          <a:p>
            <a:pPr eaLnBrk="1" hangingPunct="1">
              <a:lnSpc>
                <a:spcPct val="80000"/>
              </a:lnSpc>
              <a:defRPr/>
            </a:pPr>
            <a:r>
              <a:rPr lang="en-US" sz="2000" smtClean="0">
                <a:ea typeface="ＭＳ Ｐゴシック" pitchFamily="34" charset="-128"/>
              </a:rPr>
              <a:t>The only solution to the acidic liquids that poison body cells causing the affect that medical savants call cancer is to alkalize and energize the body.</a:t>
            </a:r>
          </a:p>
          <a:p>
            <a:pPr eaLnBrk="1" hangingPunct="1">
              <a:lnSpc>
                <a:spcPct val="80000"/>
              </a:lnSpc>
              <a:defRPr/>
            </a:pPr>
            <a:r>
              <a:rPr lang="en-US" sz="2000" smtClean="0">
                <a:ea typeface="ＭＳ Ｐゴシック" pitchFamily="34" charset="-128"/>
              </a:rPr>
              <a:t>In conclusion, the human body is alkaline by design and acidic by function!  If we desire a healthy body we must maintain that alkaline design.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p:cNvSpPr txBox="1">
            <a:spLocks noChangeArrowheads="1"/>
          </p:cNvSpPr>
          <p:nvPr/>
        </p:nvSpPr>
        <p:spPr bwMode="auto">
          <a:xfrm>
            <a:off x="1524000" y="1524000"/>
            <a:ext cx="2209800" cy="581025"/>
          </a:xfrm>
          <a:prstGeom prst="rect">
            <a:avLst/>
          </a:prstGeom>
          <a:noFill/>
          <a:ln w="9525">
            <a:noFill/>
            <a:miter lim="800000"/>
            <a:headEnd/>
            <a:tailEnd/>
          </a:ln>
        </p:spPr>
        <p:txBody>
          <a:bodyPr>
            <a:spAutoFit/>
          </a:bodyPr>
          <a:lstStyle/>
          <a:p>
            <a:pPr algn="ctr">
              <a:spcBef>
                <a:spcPct val="50000"/>
              </a:spcBef>
            </a:pPr>
            <a:r>
              <a:rPr lang="en-US" sz="1600" b="1">
                <a:latin typeface="Trebuchet MS" pitchFamily="34" charset="0"/>
              </a:rPr>
              <a:t>Healthy Organized Live Blood</a:t>
            </a:r>
            <a:endParaRPr lang="en-US" sz="2800">
              <a:latin typeface="Trebuchet MS" pitchFamily="34" charset="0"/>
            </a:endParaRPr>
          </a:p>
        </p:txBody>
      </p:sp>
      <p:sp>
        <p:nvSpPr>
          <p:cNvPr id="31746" name="Text Box 3"/>
          <p:cNvSpPr txBox="1">
            <a:spLocks noChangeArrowheads="1"/>
          </p:cNvSpPr>
          <p:nvPr/>
        </p:nvSpPr>
        <p:spPr bwMode="auto">
          <a:xfrm>
            <a:off x="5334000" y="1552575"/>
            <a:ext cx="2209800" cy="581025"/>
          </a:xfrm>
          <a:prstGeom prst="rect">
            <a:avLst/>
          </a:prstGeom>
          <a:noFill/>
          <a:ln w="9525">
            <a:noFill/>
            <a:miter lim="800000"/>
            <a:headEnd/>
            <a:tailEnd/>
          </a:ln>
        </p:spPr>
        <p:txBody>
          <a:bodyPr>
            <a:spAutoFit/>
          </a:bodyPr>
          <a:lstStyle/>
          <a:p>
            <a:pPr algn="ctr">
              <a:spcBef>
                <a:spcPct val="50000"/>
              </a:spcBef>
            </a:pPr>
            <a:r>
              <a:rPr lang="en-US" sz="1600" b="1">
                <a:latin typeface="Trebuchet MS" pitchFamily="34" charset="0"/>
              </a:rPr>
              <a:t>Healthy Organized Dry Blood</a:t>
            </a:r>
            <a:endParaRPr lang="en-US" sz="2800">
              <a:latin typeface="Trebuchet MS" pitchFamily="34" charset="0"/>
            </a:endParaRPr>
          </a:p>
        </p:txBody>
      </p:sp>
      <p:sp>
        <p:nvSpPr>
          <p:cNvPr id="31747" name="Text Box 4"/>
          <p:cNvSpPr txBox="1">
            <a:spLocks noChangeArrowheads="1"/>
          </p:cNvSpPr>
          <p:nvPr/>
        </p:nvSpPr>
        <p:spPr bwMode="auto">
          <a:xfrm>
            <a:off x="1143000" y="5686425"/>
            <a:ext cx="2895600" cy="942975"/>
          </a:xfrm>
          <a:prstGeom prst="rect">
            <a:avLst/>
          </a:prstGeom>
          <a:noFill/>
          <a:ln w="9525">
            <a:noFill/>
            <a:miter lim="800000"/>
            <a:headEnd/>
            <a:tailEnd/>
          </a:ln>
        </p:spPr>
        <p:txBody>
          <a:bodyPr>
            <a:spAutoFit/>
          </a:bodyPr>
          <a:lstStyle/>
          <a:p>
            <a:pPr algn="ctr">
              <a:spcBef>
                <a:spcPct val="50000"/>
              </a:spcBef>
            </a:pPr>
            <a:r>
              <a:rPr lang="en-US" sz="1400" b="1">
                <a:latin typeface="Trebuchet MS" pitchFamily="34" charset="0"/>
              </a:rPr>
              <a:t>The blood is smooth, perfectly rounded, plump, &amp; even in color. The plasma is clean &amp; clear.</a:t>
            </a:r>
            <a:r>
              <a:rPr lang="en-US" sz="1400" b="1"/>
              <a:t> </a:t>
            </a:r>
          </a:p>
        </p:txBody>
      </p:sp>
      <p:sp>
        <p:nvSpPr>
          <p:cNvPr id="31748" name="Text Box 5"/>
          <p:cNvSpPr txBox="1">
            <a:spLocks noChangeArrowheads="1"/>
          </p:cNvSpPr>
          <p:nvPr/>
        </p:nvSpPr>
        <p:spPr bwMode="auto">
          <a:xfrm>
            <a:off x="4953000" y="5715000"/>
            <a:ext cx="3048000" cy="942975"/>
          </a:xfrm>
          <a:prstGeom prst="rect">
            <a:avLst/>
          </a:prstGeom>
          <a:noFill/>
          <a:ln w="9525">
            <a:noFill/>
            <a:miter lim="800000"/>
            <a:headEnd/>
            <a:tailEnd/>
          </a:ln>
        </p:spPr>
        <p:txBody>
          <a:bodyPr>
            <a:spAutoFit/>
          </a:bodyPr>
          <a:lstStyle/>
          <a:p>
            <a:pPr algn="ctr">
              <a:spcBef>
                <a:spcPct val="50000"/>
              </a:spcBef>
            </a:pPr>
            <a:r>
              <a:rPr lang="en-US" sz="1400" b="1">
                <a:latin typeface="Trebuchet MS" pitchFamily="34" charset="0"/>
              </a:rPr>
              <a:t>This blood is bright red with good fibrin connection &amp; single coast line. There are no white acid puddles.</a:t>
            </a:r>
          </a:p>
        </p:txBody>
      </p:sp>
      <p:sp>
        <p:nvSpPr>
          <p:cNvPr id="31749" name="Rectangle 6"/>
          <p:cNvSpPr>
            <a:spLocks noChangeArrowheads="1"/>
          </p:cNvSpPr>
          <p:nvPr/>
        </p:nvSpPr>
        <p:spPr bwMode="auto">
          <a:xfrm>
            <a:off x="3790950" y="2281238"/>
            <a:ext cx="9144000" cy="0"/>
          </a:xfrm>
          <a:prstGeom prst="rect">
            <a:avLst/>
          </a:prstGeom>
          <a:noFill/>
          <a:ln w="9525">
            <a:noFill/>
            <a:miter lim="800000"/>
            <a:headEnd/>
            <a:tailEnd/>
          </a:ln>
        </p:spPr>
        <p:txBody>
          <a:bodyPr>
            <a:spAutoFit/>
          </a:bodyPr>
          <a:lstStyle/>
          <a:p>
            <a:endParaRPr lang="en-US"/>
          </a:p>
        </p:txBody>
      </p:sp>
      <p:graphicFrame>
        <p:nvGraphicFramePr>
          <p:cNvPr id="31750" name="Object 7"/>
          <p:cNvGraphicFramePr>
            <a:graphicFrameLocks noChangeAspect="1"/>
          </p:cNvGraphicFramePr>
          <p:nvPr/>
        </p:nvGraphicFramePr>
        <p:xfrm>
          <a:off x="1525588" y="2209800"/>
          <a:ext cx="2259012" cy="3322638"/>
        </p:xfrm>
        <a:graphic>
          <a:graphicData uri="http://schemas.openxmlformats.org/presentationml/2006/ole">
            <mc:AlternateContent xmlns:mc="http://schemas.openxmlformats.org/markup-compatibility/2006">
              <mc:Choice xmlns:v="urn:schemas-microsoft-com:vml" Requires="v">
                <p:oleObj spid="_x0000_s31751" r:id="rId4" imgW="5604480" imgH="8246520" progId="PBrush">
                  <p:embed/>
                </p:oleObj>
              </mc:Choice>
              <mc:Fallback>
                <p:oleObj r:id="rId4" imgW="5604480" imgH="8246520" progId="PBrush">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8" y="2209800"/>
                        <a:ext cx="2259012" cy="3322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1" name="Rectangle 8"/>
          <p:cNvSpPr>
            <a:spLocks noChangeArrowheads="1"/>
          </p:cNvSpPr>
          <p:nvPr/>
        </p:nvSpPr>
        <p:spPr bwMode="auto">
          <a:xfrm>
            <a:off x="3752850" y="2214563"/>
            <a:ext cx="9144000" cy="0"/>
          </a:xfrm>
          <a:prstGeom prst="rect">
            <a:avLst/>
          </a:prstGeom>
          <a:noFill/>
          <a:ln w="9525">
            <a:noFill/>
            <a:miter lim="800000"/>
            <a:headEnd/>
            <a:tailEnd/>
          </a:ln>
        </p:spPr>
        <p:txBody>
          <a:bodyPr>
            <a:spAutoFit/>
          </a:bodyPr>
          <a:lstStyle/>
          <a:p>
            <a:endParaRPr lang="en-US"/>
          </a:p>
        </p:txBody>
      </p:sp>
      <p:sp>
        <p:nvSpPr>
          <p:cNvPr id="80906" name="Text Box 10"/>
          <p:cNvSpPr txBox="1">
            <a:spLocks noChangeArrowheads="1"/>
          </p:cNvSpPr>
          <p:nvPr/>
        </p:nvSpPr>
        <p:spPr bwMode="auto">
          <a:xfrm>
            <a:off x="0" y="549275"/>
            <a:ext cx="9144000" cy="822325"/>
          </a:xfrm>
          <a:prstGeom prst="rect">
            <a:avLst/>
          </a:prstGeom>
          <a:noFill/>
          <a:ln w="9525">
            <a:noFill/>
            <a:miter lim="800000"/>
            <a:headEnd/>
            <a:tailEnd/>
          </a:ln>
          <a:effectLst/>
        </p:spPr>
        <p:txBody>
          <a:bodyPr>
            <a:spAutoFit/>
          </a:bodyPr>
          <a:lstStyle/>
          <a:p>
            <a:pPr algn="ctr">
              <a:spcBef>
                <a:spcPct val="50000"/>
              </a:spcBef>
              <a:defRPr/>
            </a:pPr>
            <a:r>
              <a:rPr lang="en-US" sz="2400" b="1" i="1" u="sng" dirty="0">
                <a:effectLst>
                  <a:outerShdw blurRad="38100" dist="38100" dir="2700000" algn="tl">
                    <a:srgbClr val="000000"/>
                  </a:outerShdw>
                </a:effectLst>
                <a:latin typeface="Trebuchet MS" pitchFamily="34" charset="0"/>
                <a:ea typeface="+mn-ea"/>
              </a:rPr>
              <a:t>This is your blood on GREENS &amp; 80% RAW, GREEN, FOODS</a:t>
            </a:r>
            <a:r>
              <a:rPr lang="en-US" sz="2000" dirty="0">
                <a:effectLst>
                  <a:outerShdw blurRad="38100" dist="38100" dir="2700000" algn="tl">
                    <a:srgbClr val="000000"/>
                  </a:outerShdw>
                </a:effectLst>
                <a:latin typeface="Trebuchet MS" pitchFamily="34" charset="0"/>
                <a:ea typeface="+mn-ea"/>
              </a:rPr>
              <a:t> </a:t>
            </a:r>
          </a:p>
          <a:p>
            <a:pPr algn="ctr">
              <a:lnSpc>
                <a:spcPct val="70000"/>
              </a:lnSpc>
              <a:spcBef>
                <a:spcPct val="50000"/>
              </a:spcBef>
              <a:defRPr/>
            </a:pPr>
            <a:r>
              <a:rPr lang="en-US" sz="2000" dirty="0">
                <a:latin typeface="Trebuchet MS" pitchFamily="34" charset="0"/>
                <a:ea typeface="+mn-ea"/>
              </a:rPr>
              <a:t>Keeping your blood Alkalized between 7.365-7.4 on a pH scale.</a:t>
            </a:r>
            <a:endParaRPr lang="en-US" sz="3200" dirty="0">
              <a:latin typeface="Trebuchet MS" pitchFamily="34" charset="0"/>
              <a:ea typeface="+mn-ea"/>
            </a:endParaRPr>
          </a:p>
        </p:txBody>
      </p:sp>
      <p:pic>
        <p:nvPicPr>
          <p:cNvPr id="80907" name="Picture 11" descr="Dr"/>
          <p:cNvPicPr>
            <a:picLocks noChangeAspect="1" noChangeArrowheads="1"/>
          </p:cNvPicPr>
          <p:nvPr/>
        </p:nvPicPr>
        <p:blipFill>
          <a:blip r:embed="rId6" cstate="print"/>
          <a:srcRect/>
          <a:stretch>
            <a:fillRect/>
          </a:stretch>
        </p:blipFill>
        <p:spPr bwMode="auto">
          <a:xfrm>
            <a:off x="1371600" y="2133600"/>
            <a:ext cx="2436813" cy="3429000"/>
          </a:xfrm>
          <a:prstGeom prst="rect">
            <a:avLst/>
          </a:prstGeom>
          <a:noFill/>
          <a:ln w="9525">
            <a:noFill/>
            <a:miter lim="800000"/>
            <a:headEnd/>
            <a:tailEnd/>
          </a:ln>
        </p:spPr>
      </p:pic>
      <p:pic>
        <p:nvPicPr>
          <p:cNvPr id="31754" name="Picture 11" descr="Picture2.jpg"/>
          <p:cNvPicPr>
            <a:picLocks noChangeAspect="1"/>
          </p:cNvPicPr>
          <p:nvPr/>
        </p:nvPicPr>
        <p:blipFill>
          <a:blip r:embed="rId7" cstate="print"/>
          <a:srcRect/>
          <a:stretch>
            <a:fillRect/>
          </a:stretch>
        </p:blipFill>
        <p:spPr bwMode="auto">
          <a:xfrm>
            <a:off x="5257800" y="2286000"/>
            <a:ext cx="2266950" cy="3352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80907"/>
                                        </p:tgtEl>
                                        <p:attrNameLst>
                                          <p:attrName>style.visibility</p:attrName>
                                        </p:attrNameLst>
                                      </p:cBhvr>
                                      <p:to>
                                        <p:strVal val="visible"/>
                                      </p:to>
                                    </p:set>
                                    <p:anim calcmode="lin" valueType="num">
                                      <p:cBhvr>
                                        <p:cTn id="7" dur="1000" fill="hold"/>
                                        <p:tgtEl>
                                          <p:spTgt spid="80907"/>
                                        </p:tgtEl>
                                        <p:attrNameLst>
                                          <p:attrName>ppt_w</p:attrName>
                                        </p:attrNameLst>
                                      </p:cBhvr>
                                      <p:tavLst>
                                        <p:tav tm="0">
                                          <p:val>
                                            <p:fltVal val="0"/>
                                          </p:val>
                                        </p:tav>
                                        <p:tav tm="100000">
                                          <p:val>
                                            <p:strVal val="#ppt_w"/>
                                          </p:val>
                                        </p:tav>
                                      </p:tavLst>
                                    </p:anim>
                                    <p:anim calcmode="lin" valueType="num">
                                      <p:cBhvr>
                                        <p:cTn id="8" dur="1000" fill="hold"/>
                                        <p:tgtEl>
                                          <p:spTgt spid="80907"/>
                                        </p:tgtEl>
                                        <p:attrNameLst>
                                          <p:attrName>ppt_h</p:attrName>
                                        </p:attrNameLst>
                                      </p:cBhvr>
                                      <p:tavLst>
                                        <p:tav tm="0">
                                          <p:val>
                                            <p:fltVal val="0"/>
                                          </p:val>
                                        </p:tav>
                                        <p:tav tm="100000">
                                          <p:val>
                                            <p:strVal val="#ppt_h"/>
                                          </p:val>
                                        </p:tav>
                                      </p:tavLst>
                                    </p:anim>
                                    <p:anim calcmode="lin" valueType="num">
                                      <p:cBhvr>
                                        <p:cTn id="9" dur="1000" fill="hold"/>
                                        <p:tgtEl>
                                          <p:spTgt spid="80907"/>
                                        </p:tgtEl>
                                        <p:attrNameLst>
                                          <p:attrName>style.rotation</p:attrName>
                                        </p:attrNameLst>
                                      </p:cBhvr>
                                      <p:tavLst>
                                        <p:tav tm="0">
                                          <p:val>
                                            <p:fltVal val="90"/>
                                          </p:val>
                                        </p:tav>
                                        <p:tav tm="100000">
                                          <p:val>
                                            <p:fltVal val="0"/>
                                          </p:val>
                                        </p:tav>
                                      </p:tavLst>
                                    </p:anim>
                                    <p:animEffect transition="in" filter="fade">
                                      <p:cBhvr>
                                        <p:cTn id="10" dur="1000"/>
                                        <p:tgtEl>
                                          <p:spTgt spid="80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rrowheads="1"/>
          </p:cNvSpPr>
          <p:nvPr>
            <p:ph type="title"/>
          </p:nvPr>
        </p:nvSpPr>
        <p:spPr>
          <a:xfrm>
            <a:off x="0" y="76200"/>
            <a:ext cx="9144000" cy="1139825"/>
          </a:xfrm>
        </p:spPr>
        <p:txBody>
          <a:bodyPr/>
          <a:lstStyle/>
          <a:p>
            <a:pPr eaLnBrk="1" hangingPunct="1">
              <a:defRPr/>
            </a:pPr>
            <a:r>
              <a:rPr lang="en-US" sz="5400" smtClean="0">
                <a:solidFill>
                  <a:schemeClr val="tx1"/>
                </a:solidFill>
                <a:ea typeface="ＭＳ Ｐゴシック" pitchFamily="34" charset="-128"/>
              </a:rPr>
              <a:t>You Don</a:t>
            </a:r>
            <a:r>
              <a:rPr lang="ja-JP" altLang="en-US" sz="5400" smtClean="0">
                <a:solidFill>
                  <a:schemeClr val="tx1"/>
                </a:solidFill>
                <a:ea typeface="ＭＳ Ｐゴシック" pitchFamily="34" charset="-128"/>
              </a:rPr>
              <a:t>’</a:t>
            </a:r>
            <a:r>
              <a:rPr lang="en-US" altLang="ja-JP" sz="5400" smtClean="0">
                <a:solidFill>
                  <a:schemeClr val="tx1"/>
                </a:solidFill>
                <a:ea typeface="ＭＳ Ｐゴシック" pitchFamily="34" charset="-128"/>
              </a:rPr>
              <a:t>t Get Old You Mold</a:t>
            </a:r>
            <a:endParaRPr lang="en-US" sz="5400" smtClean="0">
              <a:solidFill>
                <a:schemeClr val="tx1"/>
              </a:solidFill>
              <a:ea typeface="ＭＳ Ｐゴシック" pitchFamily="34" charset="-128"/>
            </a:endParaRPr>
          </a:p>
        </p:txBody>
      </p:sp>
      <p:pic>
        <p:nvPicPr>
          <p:cNvPr id="11267" name="Picture 3" descr="DSC04452"/>
          <p:cNvPicPr>
            <a:picLocks noGrp="1" noChangeAspect="1" noChangeArrowheads="1"/>
          </p:cNvPicPr>
          <p:nvPr>
            <p:ph sz="half" idx="1"/>
          </p:nvPr>
        </p:nvPicPr>
        <p:blipFill>
          <a:blip r:embed="rId2" cstate="print"/>
          <a:srcRect/>
          <a:stretch>
            <a:fillRect/>
          </a:stretch>
        </p:blipFill>
        <p:spPr>
          <a:xfrm>
            <a:off x="301625" y="2406650"/>
            <a:ext cx="4191000" cy="2960688"/>
          </a:xfrm>
          <a:noFill/>
        </p:spPr>
      </p:pic>
      <p:pic>
        <p:nvPicPr>
          <p:cNvPr id="11268" name="Picture 4" descr="DSC04453"/>
          <p:cNvPicPr>
            <a:picLocks noGrp="1" noChangeAspect="1" noChangeArrowheads="1"/>
          </p:cNvPicPr>
          <p:nvPr>
            <p:ph sz="half" idx="2"/>
          </p:nvPr>
        </p:nvPicPr>
        <p:blipFill>
          <a:blip r:embed="rId3" cstate="print"/>
          <a:srcRect/>
          <a:stretch>
            <a:fillRect/>
          </a:stretch>
        </p:blipFill>
        <p:spPr>
          <a:xfrm>
            <a:off x="4856163" y="1219200"/>
            <a:ext cx="3943350" cy="5257800"/>
          </a:xfr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William 311"/>
          <p:cNvPicPr>
            <a:picLocks noGrp="1" noChangeAspect="1" noChangeArrowheads="1"/>
          </p:cNvPicPr>
          <p:nvPr>
            <p:ph sz="half" idx="2"/>
          </p:nvPr>
        </p:nvPicPr>
        <p:blipFill>
          <a:blip r:embed="rId2" cstate="print"/>
          <a:srcRect/>
          <a:stretch>
            <a:fillRect/>
          </a:stretch>
        </p:blipFill>
        <p:spPr>
          <a:xfrm>
            <a:off x="4289425" y="304800"/>
            <a:ext cx="4176713" cy="6248400"/>
          </a:xfrm>
          <a:noFill/>
        </p:spPr>
      </p:pic>
      <p:pic>
        <p:nvPicPr>
          <p:cNvPr id="12291" name="Picture 3" descr="William 283"/>
          <p:cNvPicPr>
            <a:picLocks noGrp="1" noChangeAspect="1" noChangeArrowheads="1"/>
          </p:cNvPicPr>
          <p:nvPr>
            <p:ph sz="half" idx="1"/>
          </p:nvPr>
        </p:nvPicPr>
        <p:blipFill>
          <a:blip r:embed="rId3" cstate="print"/>
          <a:srcRect/>
          <a:stretch>
            <a:fillRect/>
          </a:stretch>
        </p:blipFill>
        <p:spPr>
          <a:xfrm>
            <a:off x="749300" y="304800"/>
            <a:ext cx="2968625" cy="6248400"/>
          </a:xfr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rrowheads="1"/>
          </p:cNvSpPr>
          <p:nvPr>
            <p:ph type="title"/>
          </p:nvPr>
        </p:nvSpPr>
        <p:spPr/>
        <p:txBody>
          <a:bodyPr/>
          <a:lstStyle/>
          <a:p>
            <a:pPr eaLnBrk="1" hangingPunct="1">
              <a:defRPr/>
            </a:pPr>
            <a:r>
              <a:rPr lang="en-US" smtClean="0">
                <a:solidFill>
                  <a:schemeClr val="tx1"/>
                </a:solidFill>
                <a:ea typeface="ＭＳ Ｐゴシック" pitchFamily="34" charset="-128"/>
              </a:rPr>
              <a:t>Lungs and Blood of a Smoker</a:t>
            </a:r>
          </a:p>
        </p:txBody>
      </p:sp>
      <p:pic>
        <p:nvPicPr>
          <p:cNvPr id="13315" name="Picture 3" descr="scan0009"/>
          <p:cNvPicPr>
            <a:picLocks noGrp="1" noChangeAspect="1" noChangeArrowheads="1"/>
          </p:cNvPicPr>
          <p:nvPr>
            <p:ph sz="half" idx="1"/>
          </p:nvPr>
        </p:nvPicPr>
        <p:blipFill>
          <a:blip r:embed="rId2" cstate="print"/>
          <a:srcRect/>
          <a:stretch>
            <a:fillRect/>
          </a:stretch>
        </p:blipFill>
        <p:spPr>
          <a:xfrm>
            <a:off x="457200" y="1865313"/>
            <a:ext cx="4343400" cy="4297362"/>
          </a:xfrm>
          <a:noFill/>
        </p:spPr>
      </p:pic>
      <p:pic>
        <p:nvPicPr>
          <p:cNvPr id="13316" name="Picture 4" descr="William 206"/>
          <p:cNvPicPr>
            <a:picLocks noGrp="1" noChangeAspect="1" noChangeArrowheads="1"/>
          </p:cNvPicPr>
          <p:nvPr>
            <p:ph sz="half" idx="2"/>
          </p:nvPr>
        </p:nvPicPr>
        <p:blipFill>
          <a:blip r:embed="rId3" cstate="print"/>
          <a:srcRect/>
          <a:stretch>
            <a:fillRect/>
          </a:stretch>
        </p:blipFill>
        <p:spPr>
          <a:xfrm>
            <a:off x="4983163" y="1676400"/>
            <a:ext cx="3757612" cy="4876800"/>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lungcancercells"/>
          <p:cNvPicPr>
            <a:picLocks noGrp="1" noChangeAspect="1" noChangeArrowheads="1"/>
          </p:cNvPicPr>
          <p:nvPr>
            <p:ph/>
          </p:nvPr>
        </p:nvPicPr>
        <p:blipFill>
          <a:blip r:embed="rId2" cstate="print"/>
          <a:srcRect/>
          <a:stretch>
            <a:fillRect/>
          </a:stretch>
        </p:blipFill>
        <p:spPr>
          <a:xfrm>
            <a:off x="381000" y="228600"/>
            <a:ext cx="8382000" cy="6397625"/>
          </a:xfrm>
          <a:noFill/>
        </p:spPr>
      </p:pic>
      <p:sp>
        <p:nvSpPr>
          <p:cNvPr id="14339" name="Text Box 6"/>
          <p:cNvSpPr txBox="1">
            <a:spLocks noChangeArrowheads="1"/>
          </p:cNvSpPr>
          <p:nvPr/>
        </p:nvSpPr>
        <p:spPr bwMode="auto">
          <a:xfrm>
            <a:off x="6248400" y="6415088"/>
            <a:ext cx="2590800" cy="366712"/>
          </a:xfrm>
          <a:prstGeom prst="rect">
            <a:avLst/>
          </a:prstGeom>
          <a:solidFill>
            <a:schemeClr val="bg1"/>
          </a:solidFill>
          <a:ln w="9525">
            <a:noFill/>
            <a:miter lim="800000"/>
            <a:headEnd/>
            <a:tailEnd/>
          </a:ln>
        </p:spPr>
        <p:txBody>
          <a:bodyPr>
            <a:spAutoFit/>
          </a:bodyPr>
          <a:lstStyle/>
          <a:p>
            <a:pPr>
              <a:spcBef>
                <a:spcPct val="50000"/>
              </a:spcBef>
            </a:pPr>
            <a:r>
              <a:rPr lang="en-US"/>
              <a:t>Dr. Robert O. Young</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rrowheads="1"/>
          </p:cNvSpPr>
          <p:nvPr>
            <p:ph type="title"/>
          </p:nvPr>
        </p:nvSpPr>
        <p:spPr>
          <a:xfrm>
            <a:off x="152400" y="277813"/>
            <a:ext cx="8839200" cy="1139825"/>
          </a:xfrm>
        </p:spPr>
        <p:txBody>
          <a:bodyPr/>
          <a:lstStyle/>
          <a:p>
            <a:pPr eaLnBrk="1" hangingPunct="1">
              <a:defRPr/>
            </a:pPr>
            <a:r>
              <a:rPr lang="en-US" sz="4000" smtClean="0">
                <a:solidFill>
                  <a:schemeClr val="tx1"/>
                </a:solidFill>
                <a:ea typeface="ＭＳ Ｐゴシック" pitchFamily="34" charset="-128"/>
              </a:rPr>
              <a:t>Why Cells Live ?  Change the Water</a:t>
            </a:r>
          </a:p>
        </p:txBody>
      </p:sp>
      <p:sp>
        <p:nvSpPr>
          <p:cNvPr id="173059" name="Rectangle 3"/>
          <p:cNvSpPr>
            <a:spLocks noGrp="1" noRot="1" noChangeArrowheads="1"/>
          </p:cNvSpPr>
          <p:nvPr>
            <p:ph type="body" idx="1"/>
          </p:nvPr>
        </p:nvSpPr>
        <p:spPr/>
        <p:txBody>
          <a:bodyPr/>
          <a:lstStyle/>
          <a:p>
            <a:pPr eaLnBrk="1" hangingPunct="1">
              <a:lnSpc>
                <a:spcPct val="80000"/>
              </a:lnSpc>
              <a:defRPr/>
            </a:pPr>
            <a:r>
              <a:rPr lang="en-US" sz="2400" smtClean="0">
                <a:ea typeface="ＭＳ Ｐゴシック" pitchFamily="34" charset="-128"/>
              </a:rPr>
              <a:t>Beginning on January 17</a:t>
            </a:r>
            <a:r>
              <a:rPr lang="en-US" sz="2400" baseline="30000" smtClean="0">
                <a:ea typeface="ＭＳ Ｐゴシック" pitchFamily="34" charset="-128"/>
              </a:rPr>
              <a:t>th</a:t>
            </a:r>
            <a:r>
              <a:rPr lang="en-US" sz="2400" smtClean="0">
                <a:ea typeface="ＭＳ Ｐゴシック" pitchFamily="34" charset="-128"/>
              </a:rPr>
              <a:t>, 1912 Alexis Carrel a famous French physiologist, researcher at the Rockefeller Institute, New York, and Noble laureate removed a minute piece of heart muscle from an unhatched chicken embryo and placed it in fresh nutrient medium in a stopperd Pyrex flask of his design.</a:t>
            </a:r>
          </a:p>
          <a:p>
            <a:pPr eaLnBrk="1" hangingPunct="1">
              <a:lnSpc>
                <a:spcPct val="80000"/>
              </a:lnSpc>
              <a:defRPr/>
            </a:pPr>
            <a:r>
              <a:rPr lang="en-US" sz="2400" smtClean="0">
                <a:ea typeface="ＭＳ Ｐゴシック" pitchFamily="34" charset="-128"/>
              </a:rPr>
              <a:t>He transferred the tissue every forty-eight hours, during which time it doubled in size and had to be trimmed before being moved to its new flask.</a:t>
            </a:r>
          </a:p>
          <a:p>
            <a:pPr eaLnBrk="1" hangingPunct="1">
              <a:lnSpc>
                <a:spcPct val="80000"/>
              </a:lnSpc>
              <a:defRPr/>
            </a:pPr>
            <a:r>
              <a:rPr lang="en-US" sz="2400" smtClean="0">
                <a:ea typeface="ＭＳ Ｐゴシック" pitchFamily="34" charset="-128"/>
              </a:rPr>
              <a:t>Transferred into a saline solution with the appropriate alkaline minerals.</a:t>
            </a:r>
          </a:p>
          <a:p>
            <a:pPr eaLnBrk="1" hangingPunct="1">
              <a:lnSpc>
                <a:spcPct val="80000"/>
              </a:lnSpc>
              <a:defRPr/>
            </a:pPr>
            <a:r>
              <a:rPr lang="en-US" sz="2400" smtClean="0">
                <a:ea typeface="ＭＳ Ｐゴシック" pitchFamily="34" charset="-128"/>
              </a:rPr>
              <a:t>When he stopped changing the solution after 20 years the heart died.</a:t>
            </a:r>
          </a:p>
          <a:p>
            <a:pPr eaLnBrk="1" hangingPunct="1">
              <a:lnSpc>
                <a:spcPct val="80000"/>
              </a:lnSpc>
              <a:buFont typeface="Wingdings" pitchFamily="2" charset="2"/>
              <a:buNone/>
              <a:defRPr/>
            </a:pPr>
            <a:r>
              <a:rPr lang="en-US" sz="1400" smtClean="0">
                <a:ea typeface="ＭＳ Ｐゴシック" pitchFamily="34" charset="-128"/>
              </a:rPr>
              <a:t>                                                      Alexis Carrel and Charles Lindbergh,: The Culture of Organs, 1938</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rrowheads="1"/>
          </p:cNvSpPr>
          <p:nvPr>
            <p:ph type="title"/>
          </p:nvPr>
        </p:nvSpPr>
        <p:spPr/>
        <p:txBody>
          <a:bodyPr/>
          <a:lstStyle/>
          <a:p>
            <a:pPr eaLnBrk="1" hangingPunct="1">
              <a:defRPr/>
            </a:pPr>
            <a:r>
              <a:rPr lang="en-US" smtClean="0">
                <a:solidFill>
                  <a:schemeClr val="tx1"/>
                </a:solidFill>
                <a:ea typeface="ＭＳ Ｐゴシック" pitchFamily="34" charset="-128"/>
              </a:rPr>
              <a:t>Why Cells Live!</a:t>
            </a:r>
          </a:p>
        </p:txBody>
      </p:sp>
      <p:sp>
        <p:nvSpPr>
          <p:cNvPr id="174083" name="Rectangle 3"/>
          <p:cNvSpPr>
            <a:spLocks noGrp="1" noRot="1" noChangeArrowheads="1"/>
          </p:cNvSpPr>
          <p:nvPr>
            <p:ph type="body" idx="1"/>
          </p:nvPr>
        </p:nvSpPr>
        <p:spPr/>
        <p:txBody>
          <a:bodyPr/>
          <a:lstStyle/>
          <a:p>
            <a:pPr eaLnBrk="1" hangingPunct="1">
              <a:lnSpc>
                <a:spcPct val="90000"/>
              </a:lnSpc>
              <a:defRPr/>
            </a:pPr>
            <a:r>
              <a:rPr lang="en-US" sz="2800" smtClean="0">
                <a:ea typeface="ＭＳ Ｐゴシック" pitchFamily="34" charset="-128"/>
              </a:rPr>
              <a:t>The secret on Carrel</a:t>
            </a:r>
            <a:r>
              <a:rPr lang="ja-JP" altLang="en-US" sz="2800" smtClean="0">
                <a:ea typeface="ＭＳ Ｐゴシック" pitchFamily="34" charset="-128"/>
              </a:rPr>
              <a:t>’</a:t>
            </a:r>
            <a:r>
              <a:rPr lang="en-US" altLang="ja-JP" sz="2800" smtClean="0">
                <a:ea typeface="ＭＳ Ｐゴシック" pitchFamily="34" charset="-128"/>
              </a:rPr>
              <a:t>s chicken heart surviving for 20 years lies in the knowledge that the cell is only as healthy as the fluids it is bathed in.  Carrel</a:t>
            </a:r>
            <a:r>
              <a:rPr lang="ja-JP" altLang="en-US" sz="2800" smtClean="0">
                <a:ea typeface="ＭＳ Ｐゴシック" pitchFamily="34" charset="-128"/>
              </a:rPr>
              <a:t>’</a:t>
            </a:r>
            <a:r>
              <a:rPr lang="en-US" altLang="ja-JP" sz="2800" smtClean="0">
                <a:ea typeface="ＭＳ Ｐゴシック" pitchFamily="34" charset="-128"/>
              </a:rPr>
              <a:t>s experiment brought us to modern physiology, which says:</a:t>
            </a:r>
          </a:p>
          <a:p>
            <a:pPr eaLnBrk="1" hangingPunct="1">
              <a:lnSpc>
                <a:spcPct val="90000"/>
              </a:lnSpc>
              <a:defRPr/>
            </a:pPr>
            <a:r>
              <a:rPr lang="ja-JP" altLang="en-US" sz="2800" smtClean="0">
                <a:ea typeface="ＭＳ Ｐゴシック" pitchFamily="34" charset="-128"/>
              </a:rPr>
              <a:t>“</a:t>
            </a:r>
            <a:r>
              <a:rPr lang="en-US" altLang="ja-JP" sz="2800" smtClean="0">
                <a:ea typeface="ＭＳ Ｐゴシック" pitchFamily="34" charset="-128"/>
              </a:rPr>
              <a:t>The composition of the body fluids that bathe the outside of the cells must be controlled very exactly from moment to moment and day to day, with no single important constituent ever varying more than a few percent.</a:t>
            </a:r>
            <a:r>
              <a:rPr lang="ja-JP" altLang="en-US" sz="2800" smtClean="0">
                <a:ea typeface="ＭＳ Ｐゴシック" pitchFamily="34" charset="-128"/>
              </a:rPr>
              <a:t>”</a:t>
            </a:r>
            <a:endParaRPr lang="en-US" altLang="ja-JP" sz="2800" smtClean="0">
              <a:ea typeface="ＭＳ Ｐゴシック" pitchFamily="34" charset="-128"/>
            </a:endParaRPr>
          </a:p>
          <a:p>
            <a:pPr eaLnBrk="1" hangingPunct="1">
              <a:lnSpc>
                <a:spcPct val="90000"/>
              </a:lnSpc>
              <a:buFont typeface="Wingdings" pitchFamily="2" charset="2"/>
              <a:buNone/>
              <a:defRPr/>
            </a:pPr>
            <a:r>
              <a:rPr lang="en-US" sz="1600" smtClean="0">
                <a:ea typeface="ＭＳ Ｐゴシック" pitchFamily="34" charset="-128"/>
              </a:rPr>
              <a:t>                                  Alexis Carrel and Charles Lindbergh,: The Culture of Organs, 1938</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rrowheads="1"/>
          </p:cNvSpPr>
          <p:nvPr>
            <p:ph type="title"/>
          </p:nvPr>
        </p:nvSpPr>
        <p:spPr>
          <a:xfrm>
            <a:off x="457200" y="277813"/>
            <a:ext cx="8229600" cy="5741987"/>
          </a:xfrm>
        </p:spPr>
        <p:txBody>
          <a:bodyPr/>
          <a:lstStyle/>
          <a:p>
            <a:pPr eaLnBrk="1" hangingPunct="1">
              <a:defRPr/>
            </a:pPr>
            <a:r>
              <a:rPr lang="en-US" smtClean="0">
                <a:solidFill>
                  <a:schemeClr val="tx1"/>
                </a:solidFill>
                <a:ea typeface="ＭＳ Ｐゴシック" pitchFamily="34" charset="-128"/>
              </a:rPr>
              <a:t>When the pH is wrong, oxygen falls, cells respire in an anaerobic environment by fermentation giving rise to increased acidity - cancer is a result of an ACID environment.</a:t>
            </a:r>
            <a:r>
              <a:rPr lang="en-US" smtClean="0">
                <a:ea typeface="ＭＳ Ｐゴシック" pitchFamily="34" charset="-128"/>
              </a:rPr>
              <a:t/>
            </a:r>
            <a:br>
              <a:rPr lang="en-US" smtClean="0">
                <a:ea typeface="ＭＳ Ｐゴシック" pitchFamily="34" charset="-128"/>
              </a:rPr>
            </a:br>
            <a:r>
              <a:rPr lang="en-US" sz="2800" smtClean="0">
                <a:ea typeface="ＭＳ Ｐゴシック" pitchFamily="34" charset="-128"/>
              </a:rPr>
              <a:t>Otto Warburg, Nobel Prize in Medicine, 1932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106"/>
                                        </p:tgtEl>
                                        <p:attrNameLst>
                                          <p:attrName>style.visibility</p:attrName>
                                        </p:attrNameLst>
                                      </p:cBhvr>
                                      <p:to>
                                        <p:strVal val="visible"/>
                                      </p:to>
                                    </p:set>
                                    <p:animEffect transition="in" filter="fade">
                                      <p:cBhvr>
                                        <p:cTn id="7" dur="2000"/>
                                        <p:tgtEl>
                                          <p:spTgt spid="175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xit" presetSubtype="0" fill="hold" grpId="1" nodeType="clickEffect">
                                  <p:stCondLst>
                                    <p:cond delay="0"/>
                                  </p:stCondLst>
                                  <p:childTnLst>
                                    <p:anim calcmode="lin" valueType="num">
                                      <p:cBhvr>
                                        <p:cTn id="11" dur="500"/>
                                        <p:tgtEl>
                                          <p:spTgt spid="175106"/>
                                        </p:tgtEl>
                                        <p:attrNameLst>
                                          <p:attrName>ppt_w</p:attrName>
                                        </p:attrNameLst>
                                      </p:cBhvr>
                                      <p:tavLst>
                                        <p:tav tm="0">
                                          <p:val>
                                            <p:strVal val="ppt_w"/>
                                          </p:val>
                                        </p:tav>
                                        <p:tav tm="100000">
                                          <p:val>
                                            <p:fltVal val="0"/>
                                          </p:val>
                                        </p:tav>
                                      </p:tavLst>
                                    </p:anim>
                                    <p:anim calcmode="lin" valueType="num">
                                      <p:cBhvr>
                                        <p:cTn id="12" dur="500"/>
                                        <p:tgtEl>
                                          <p:spTgt spid="175106"/>
                                        </p:tgtEl>
                                        <p:attrNameLst>
                                          <p:attrName>ppt_h</p:attrName>
                                        </p:attrNameLst>
                                      </p:cBhvr>
                                      <p:tavLst>
                                        <p:tav tm="0">
                                          <p:val>
                                            <p:strVal val="ppt_h"/>
                                          </p:val>
                                        </p:tav>
                                        <p:tav tm="100000">
                                          <p:val>
                                            <p:fltVal val="0"/>
                                          </p:val>
                                        </p:tav>
                                      </p:tavLst>
                                    </p:anim>
                                    <p:animEffect transition="out" filter="fade">
                                      <p:cBhvr>
                                        <p:cTn id="13" dur="500"/>
                                        <p:tgtEl>
                                          <p:spTgt spid="175106"/>
                                        </p:tgtEl>
                                      </p:cBhvr>
                                    </p:animEffect>
                                    <p:set>
                                      <p:cBhvr>
                                        <p:cTn id="14" dur="1" fill="hold">
                                          <p:stCondLst>
                                            <p:cond delay="499"/>
                                          </p:stCondLst>
                                        </p:cTn>
                                        <p:tgtEl>
                                          <p:spTgt spid="175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6" grpId="0"/>
      <p:bldP spid="175106"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rrowheads="1"/>
          </p:cNvSpPr>
          <p:nvPr>
            <p:ph type="title"/>
          </p:nvPr>
        </p:nvSpPr>
        <p:spPr/>
        <p:txBody>
          <a:bodyPr/>
          <a:lstStyle/>
          <a:p>
            <a:pPr eaLnBrk="1" hangingPunct="1">
              <a:defRPr/>
            </a:pPr>
            <a:r>
              <a:rPr lang="en-GB" smtClean="0">
                <a:solidFill>
                  <a:schemeClr val="tx1"/>
                </a:solidFill>
                <a:ea typeface="ＭＳ Ｐゴシック" pitchFamily="34" charset="-128"/>
              </a:rPr>
              <a:t>Live Blood</a:t>
            </a:r>
          </a:p>
        </p:txBody>
      </p:sp>
      <p:sp>
        <p:nvSpPr>
          <p:cNvPr id="18435" name="Text Box 3"/>
          <p:cNvSpPr txBox="1">
            <a:spLocks noChangeArrowheads="1"/>
          </p:cNvSpPr>
          <p:nvPr/>
        </p:nvSpPr>
        <p:spPr bwMode="auto">
          <a:xfrm>
            <a:off x="1905000" y="6165850"/>
            <a:ext cx="5124450" cy="366713"/>
          </a:xfrm>
          <a:prstGeom prst="rect">
            <a:avLst/>
          </a:prstGeom>
          <a:noFill/>
          <a:ln w="9525">
            <a:noFill/>
            <a:miter lim="800000"/>
            <a:headEnd/>
            <a:tailEnd/>
          </a:ln>
        </p:spPr>
        <p:txBody>
          <a:bodyPr wrap="none">
            <a:spAutoFit/>
          </a:bodyPr>
          <a:lstStyle/>
          <a:p>
            <a:pPr eaLnBrk="1" hangingPunct="1"/>
            <a:r>
              <a:rPr lang="en-GB"/>
              <a:t>This is what your red blood cells should look like </a:t>
            </a:r>
          </a:p>
        </p:txBody>
      </p:sp>
      <p:pic>
        <p:nvPicPr>
          <p:cNvPr id="18436" name="Picture 6" descr="Dr"/>
          <p:cNvPicPr>
            <a:picLocks noGrp="1" noChangeAspect="1" noChangeArrowheads="1"/>
          </p:cNvPicPr>
          <p:nvPr>
            <p:ph idx="1"/>
          </p:nvPr>
        </p:nvPicPr>
        <p:blipFill>
          <a:blip r:embed="rId2" cstate="print"/>
          <a:srcRect/>
          <a:stretch>
            <a:fillRect/>
          </a:stretch>
        </p:blipFill>
        <p:spPr>
          <a:xfrm>
            <a:off x="2963863" y="1447800"/>
            <a:ext cx="3214687" cy="4422775"/>
          </a:xfr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a:xfrm>
            <a:off x="468313" y="0"/>
            <a:ext cx="8229600" cy="633413"/>
          </a:xfrm>
        </p:spPr>
        <p:txBody>
          <a:bodyPr/>
          <a:lstStyle/>
          <a:p>
            <a:pPr eaLnBrk="1" hangingPunct="1">
              <a:defRPr/>
            </a:pPr>
            <a:r>
              <a:rPr lang="en-GB" sz="1800" b="1" smtClean="0">
                <a:solidFill>
                  <a:schemeClr val="tx1"/>
                </a:solidFill>
                <a:ea typeface="ＭＳ Ｐゴシック" pitchFamily="34" charset="-128"/>
              </a:rPr>
              <a:t>But this is what often shows up 99% of time!</a:t>
            </a:r>
          </a:p>
        </p:txBody>
      </p:sp>
      <p:pic>
        <p:nvPicPr>
          <p:cNvPr id="19459" name="Picture 3" descr="hairy y"/>
          <p:cNvPicPr>
            <a:picLocks noChangeAspect="1" noChangeArrowheads="1"/>
          </p:cNvPicPr>
          <p:nvPr/>
        </p:nvPicPr>
        <p:blipFill>
          <a:blip r:embed="rId2" cstate="print"/>
          <a:srcRect/>
          <a:stretch>
            <a:fillRect/>
          </a:stretch>
        </p:blipFill>
        <p:spPr bwMode="auto">
          <a:xfrm>
            <a:off x="4643438" y="533400"/>
            <a:ext cx="4032250" cy="3025775"/>
          </a:xfrm>
          <a:prstGeom prst="rect">
            <a:avLst/>
          </a:prstGeom>
          <a:noFill/>
          <a:ln w="9525">
            <a:noFill/>
            <a:miter lim="800000"/>
            <a:headEnd/>
            <a:tailEnd/>
          </a:ln>
        </p:spPr>
      </p:pic>
      <p:pic>
        <p:nvPicPr>
          <p:cNvPr id="19460" name="Picture 4" descr="brown crystl"/>
          <p:cNvPicPr>
            <a:picLocks noChangeAspect="1" noChangeArrowheads="1"/>
          </p:cNvPicPr>
          <p:nvPr/>
        </p:nvPicPr>
        <p:blipFill>
          <a:blip r:embed="rId3" cstate="print"/>
          <a:srcRect/>
          <a:stretch>
            <a:fillRect/>
          </a:stretch>
        </p:blipFill>
        <p:spPr bwMode="auto">
          <a:xfrm>
            <a:off x="539750" y="3644900"/>
            <a:ext cx="4032250" cy="2970213"/>
          </a:xfrm>
          <a:prstGeom prst="rect">
            <a:avLst/>
          </a:prstGeom>
          <a:noFill/>
          <a:ln w="9525">
            <a:noFill/>
            <a:miter lim="800000"/>
            <a:headEnd/>
            <a:tailEnd/>
          </a:ln>
        </p:spPr>
      </p:pic>
      <p:pic>
        <p:nvPicPr>
          <p:cNvPr id="19461" name="Picture 5" descr="acanth5"/>
          <p:cNvPicPr>
            <a:picLocks noChangeAspect="1" noChangeArrowheads="1"/>
          </p:cNvPicPr>
          <p:nvPr/>
        </p:nvPicPr>
        <p:blipFill>
          <a:blip r:embed="rId4" cstate="print"/>
          <a:srcRect/>
          <a:stretch>
            <a:fillRect/>
          </a:stretch>
        </p:blipFill>
        <p:spPr bwMode="auto">
          <a:xfrm>
            <a:off x="4716463" y="3644900"/>
            <a:ext cx="3959225" cy="2970213"/>
          </a:xfrm>
          <a:prstGeom prst="rect">
            <a:avLst/>
          </a:prstGeom>
          <a:noFill/>
          <a:ln w="9525">
            <a:noFill/>
            <a:miter lim="800000"/>
            <a:headEnd/>
            <a:tailEnd/>
          </a:ln>
        </p:spPr>
      </p:pic>
      <p:pic>
        <p:nvPicPr>
          <p:cNvPr id="19462" name="Picture 6" descr="eryth3"/>
          <p:cNvPicPr>
            <a:picLocks noChangeAspect="1" noChangeArrowheads="1"/>
          </p:cNvPicPr>
          <p:nvPr/>
        </p:nvPicPr>
        <p:blipFill>
          <a:blip r:embed="rId5" cstate="print"/>
          <a:srcRect/>
          <a:stretch>
            <a:fillRect/>
          </a:stretch>
        </p:blipFill>
        <p:spPr bwMode="auto">
          <a:xfrm>
            <a:off x="539750" y="549275"/>
            <a:ext cx="4032250" cy="3024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redbloodcellclots"/>
          <p:cNvPicPr>
            <a:picLocks noGrp="1" noChangeAspect="1" noChangeArrowheads="1"/>
          </p:cNvPicPr>
          <p:nvPr>
            <p:ph/>
          </p:nvPr>
        </p:nvPicPr>
        <p:blipFill>
          <a:blip r:embed="rId2" cstate="print"/>
          <a:srcRect/>
          <a:stretch>
            <a:fillRect/>
          </a:stretch>
        </p:blipFill>
        <p:spPr>
          <a:xfrm>
            <a:off x="381000" y="212725"/>
            <a:ext cx="8458200" cy="6551613"/>
          </a:xfrm>
          <a:noFill/>
        </p:spPr>
      </p:pic>
      <p:sp>
        <p:nvSpPr>
          <p:cNvPr id="20483" name="Text Box 6"/>
          <p:cNvSpPr txBox="1">
            <a:spLocks noChangeArrowheads="1"/>
          </p:cNvSpPr>
          <p:nvPr/>
        </p:nvSpPr>
        <p:spPr bwMode="auto">
          <a:xfrm>
            <a:off x="6248400" y="6415088"/>
            <a:ext cx="2590800" cy="366712"/>
          </a:xfrm>
          <a:prstGeom prst="rect">
            <a:avLst/>
          </a:prstGeom>
          <a:solidFill>
            <a:schemeClr val="bg1"/>
          </a:solidFill>
          <a:ln w="9525">
            <a:noFill/>
            <a:miter lim="800000"/>
            <a:headEnd/>
            <a:tailEnd/>
          </a:ln>
        </p:spPr>
        <p:txBody>
          <a:bodyPr>
            <a:spAutoFit/>
          </a:bodyPr>
          <a:lstStyle/>
          <a:p>
            <a:pPr>
              <a:spcBef>
                <a:spcPct val="50000"/>
              </a:spcBef>
            </a:pPr>
            <a:r>
              <a:rPr lang="en-US"/>
              <a:t>Dr. Robert O. Young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p:cNvSpPr txBox="1">
            <a:spLocks noChangeArrowheads="1"/>
          </p:cNvSpPr>
          <p:nvPr/>
        </p:nvSpPr>
        <p:spPr bwMode="auto">
          <a:xfrm>
            <a:off x="1219200" y="1524000"/>
            <a:ext cx="2209800" cy="581025"/>
          </a:xfrm>
          <a:prstGeom prst="rect">
            <a:avLst/>
          </a:prstGeom>
          <a:noFill/>
          <a:ln w="9525">
            <a:noFill/>
            <a:miter lim="800000"/>
            <a:headEnd/>
            <a:tailEnd/>
          </a:ln>
        </p:spPr>
        <p:txBody>
          <a:bodyPr>
            <a:spAutoFit/>
          </a:bodyPr>
          <a:lstStyle/>
          <a:p>
            <a:pPr algn="ctr">
              <a:spcBef>
                <a:spcPct val="50000"/>
              </a:spcBef>
            </a:pPr>
            <a:r>
              <a:rPr lang="en-US" sz="1600" b="1">
                <a:latin typeface="Trebuchet MS" pitchFamily="34" charset="0"/>
              </a:rPr>
              <a:t>Unhealthy     Disorganized Blood</a:t>
            </a:r>
            <a:endParaRPr lang="en-US" sz="2800">
              <a:latin typeface="Trebuchet MS" pitchFamily="34" charset="0"/>
            </a:endParaRPr>
          </a:p>
        </p:txBody>
      </p:sp>
      <p:sp>
        <p:nvSpPr>
          <p:cNvPr id="33794" name="Text Box 3"/>
          <p:cNvSpPr txBox="1">
            <a:spLocks noChangeArrowheads="1"/>
          </p:cNvSpPr>
          <p:nvPr/>
        </p:nvSpPr>
        <p:spPr bwMode="auto">
          <a:xfrm>
            <a:off x="5257800" y="1552575"/>
            <a:ext cx="2209800" cy="581025"/>
          </a:xfrm>
          <a:prstGeom prst="rect">
            <a:avLst/>
          </a:prstGeom>
          <a:noFill/>
          <a:ln w="9525">
            <a:noFill/>
            <a:miter lim="800000"/>
            <a:headEnd/>
            <a:tailEnd/>
          </a:ln>
        </p:spPr>
        <p:txBody>
          <a:bodyPr>
            <a:spAutoFit/>
          </a:bodyPr>
          <a:lstStyle/>
          <a:p>
            <a:pPr algn="ctr">
              <a:spcBef>
                <a:spcPct val="50000"/>
              </a:spcBef>
            </a:pPr>
            <a:r>
              <a:rPr lang="en-US" sz="1600" b="1">
                <a:latin typeface="Trebuchet MS" pitchFamily="34" charset="0"/>
              </a:rPr>
              <a:t>Unhealthy Disorganized Blood</a:t>
            </a:r>
            <a:endParaRPr lang="en-US" sz="2800">
              <a:latin typeface="Trebuchet MS" pitchFamily="34" charset="0"/>
            </a:endParaRPr>
          </a:p>
        </p:txBody>
      </p:sp>
      <p:sp>
        <p:nvSpPr>
          <p:cNvPr id="33795" name="Text Box 4"/>
          <p:cNvSpPr txBox="1">
            <a:spLocks noChangeArrowheads="1"/>
          </p:cNvSpPr>
          <p:nvPr/>
        </p:nvSpPr>
        <p:spPr bwMode="auto">
          <a:xfrm>
            <a:off x="685800" y="5635625"/>
            <a:ext cx="3200400" cy="1069975"/>
          </a:xfrm>
          <a:prstGeom prst="rect">
            <a:avLst/>
          </a:prstGeom>
          <a:noFill/>
          <a:ln w="9525">
            <a:noFill/>
            <a:miter lim="800000"/>
            <a:headEnd/>
            <a:tailEnd/>
          </a:ln>
        </p:spPr>
        <p:txBody>
          <a:bodyPr>
            <a:spAutoFit/>
          </a:bodyPr>
          <a:lstStyle/>
          <a:p>
            <a:pPr algn="ctr">
              <a:spcBef>
                <a:spcPct val="50000"/>
              </a:spcBef>
            </a:pPr>
            <a:r>
              <a:rPr lang="en-US" sz="1600">
                <a:latin typeface="Trebuchet MS" pitchFamily="34" charset="0"/>
              </a:rPr>
              <a:t>These RBC</a:t>
            </a:r>
            <a:r>
              <a:rPr lang="ja-JP" altLang="en-US" sz="1600">
                <a:latin typeface="Trebuchet MS" pitchFamily="34" charset="0"/>
              </a:rPr>
              <a:t>’</a:t>
            </a:r>
            <a:r>
              <a:rPr lang="en-US" altLang="ja-JP" sz="1600">
                <a:latin typeface="Trebuchet MS" pitchFamily="34" charset="0"/>
              </a:rPr>
              <a:t>s are fermenting from a diet too high is dead foods &amp; sugar (i.e. junk food, high sugar fruits, pastas, breads)</a:t>
            </a:r>
            <a:endParaRPr lang="en-US" sz="1600">
              <a:latin typeface="Trebuchet MS" pitchFamily="34" charset="0"/>
            </a:endParaRPr>
          </a:p>
        </p:txBody>
      </p:sp>
      <p:sp>
        <p:nvSpPr>
          <p:cNvPr id="33796" name="Text Box 5"/>
          <p:cNvSpPr txBox="1">
            <a:spLocks noChangeArrowheads="1"/>
          </p:cNvSpPr>
          <p:nvPr/>
        </p:nvSpPr>
        <p:spPr bwMode="auto">
          <a:xfrm>
            <a:off x="4648200" y="5635625"/>
            <a:ext cx="3429000" cy="1069975"/>
          </a:xfrm>
          <a:prstGeom prst="rect">
            <a:avLst/>
          </a:prstGeom>
          <a:noFill/>
          <a:ln w="9525">
            <a:noFill/>
            <a:miter lim="800000"/>
            <a:headEnd/>
            <a:tailEnd/>
          </a:ln>
        </p:spPr>
        <p:txBody>
          <a:bodyPr>
            <a:spAutoFit/>
          </a:bodyPr>
          <a:lstStyle/>
          <a:p>
            <a:pPr algn="ctr">
              <a:spcBef>
                <a:spcPct val="50000"/>
              </a:spcBef>
            </a:pPr>
            <a:r>
              <a:rPr lang="en-US" sz="1600">
                <a:latin typeface="Trebuchet MS" pitchFamily="34" charset="0"/>
              </a:rPr>
              <a:t>This is a Colon Cancer / AIDS Profile in a medically diagnosed client. (White puddles indicate acid disorganizing the blood)</a:t>
            </a:r>
            <a:endParaRPr lang="en-US" sz="1600"/>
          </a:p>
        </p:txBody>
      </p:sp>
      <p:sp>
        <p:nvSpPr>
          <p:cNvPr id="78854" name="Text Box 6"/>
          <p:cNvSpPr txBox="1">
            <a:spLocks noChangeArrowheads="1"/>
          </p:cNvSpPr>
          <p:nvPr/>
        </p:nvSpPr>
        <p:spPr bwMode="auto">
          <a:xfrm>
            <a:off x="0" y="152400"/>
            <a:ext cx="9144000" cy="1458913"/>
          </a:xfrm>
          <a:prstGeom prst="rect">
            <a:avLst/>
          </a:prstGeom>
          <a:noFill/>
          <a:ln w="9525">
            <a:noFill/>
            <a:miter lim="800000"/>
            <a:headEnd/>
            <a:tailEnd/>
          </a:ln>
          <a:effectLst/>
        </p:spPr>
        <p:txBody>
          <a:bodyPr>
            <a:spAutoFit/>
          </a:bodyPr>
          <a:lstStyle/>
          <a:p>
            <a:pPr algn="ctr">
              <a:spcBef>
                <a:spcPct val="50000"/>
              </a:spcBef>
              <a:defRPr/>
            </a:pPr>
            <a:r>
              <a:rPr lang="en-US" sz="2800" b="1" i="1" u="sng">
                <a:solidFill>
                  <a:srgbClr val="FF0000"/>
                </a:solidFill>
                <a:effectLst>
                  <a:outerShdw blurRad="38100" dist="38100" dir="2700000" algn="tl">
                    <a:srgbClr val="000000"/>
                  </a:outerShdw>
                </a:effectLst>
                <a:latin typeface="Trebuchet MS" pitchFamily="34" charset="0"/>
                <a:ea typeface="+mn-ea"/>
              </a:rPr>
              <a:t>This is your blood on JUNK FOODS, SUGAR, ANIMAL PRODUCTS, Etc.!  </a:t>
            </a:r>
          </a:p>
          <a:p>
            <a:pPr algn="ctr">
              <a:lnSpc>
                <a:spcPct val="70000"/>
              </a:lnSpc>
              <a:spcBef>
                <a:spcPct val="50000"/>
              </a:spcBef>
              <a:defRPr/>
            </a:pPr>
            <a:r>
              <a:rPr lang="en-US" sz="2800" b="1" i="1">
                <a:solidFill>
                  <a:srgbClr val="FF0000"/>
                </a:solidFill>
                <a:latin typeface="Trebuchet MS" pitchFamily="34" charset="0"/>
                <a:ea typeface="+mn-ea"/>
              </a:rPr>
              <a:t>Any Questions?</a:t>
            </a:r>
            <a:r>
              <a:rPr lang="en-US" sz="2000" b="1" i="1">
                <a:solidFill>
                  <a:srgbClr val="FF0000"/>
                </a:solidFill>
                <a:latin typeface="Trebuchet MS" pitchFamily="34" charset="0"/>
                <a:ea typeface="+mn-ea"/>
              </a:rPr>
              <a:t> </a:t>
            </a:r>
          </a:p>
        </p:txBody>
      </p:sp>
      <p:pic>
        <p:nvPicPr>
          <p:cNvPr id="33798" name="Picture 7" descr="blood-a"/>
          <p:cNvPicPr>
            <a:picLocks noChangeAspect="1" noChangeArrowheads="1"/>
          </p:cNvPicPr>
          <p:nvPr/>
        </p:nvPicPr>
        <p:blipFill>
          <a:blip r:embed="rId3" cstate="print"/>
          <a:srcRect/>
          <a:stretch>
            <a:fillRect/>
          </a:stretch>
        </p:blipFill>
        <p:spPr bwMode="auto">
          <a:xfrm>
            <a:off x="995363" y="2286000"/>
            <a:ext cx="2586037" cy="3276600"/>
          </a:xfrm>
          <a:prstGeom prst="rect">
            <a:avLst/>
          </a:prstGeom>
          <a:noFill/>
          <a:ln w="9525">
            <a:noFill/>
            <a:miter lim="800000"/>
            <a:headEnd/>
            <a:tailEnd/>
          </a:ln>
        </p:spPr>
      </p:pic>
      <p:pic>
        <p:nvPicPr>
          <p:cNvPr id="33799" name="Picture 8" descr="blood-c"/>
          <p:cNvPicPr>
            <a:picLocks noChangeAspect="1" noChangeArrowheads="1"/>
          </p:cNvPicPr>
          <p:nvPr/>
        </p:nvPicPr>
        <p:blipFill>
          <a:blip r:embed="rId4" cstate="print"/>
          <a:srcRect/>
          <a:stretch>
            <a:fillRect/>
          </a:stretch>
        </p:blipFill>
        <p:spPr bwMode="auto">
          <a:xfrm>
            <a:off x="4572000" y="2286000"/>
            <a:ext cx="3733800" cy="3341688"/>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Cancerous breast tissue"/>
          <p:cNvPicPr>
            <a:picLocks noGrp="1" noChangeAspect="1" noChangeArrowheads="1"/>
          </p:cNvPicPr>
          <p:nvPr>
            <p:ph/>
          </p:nvPr>
        </p:nvPicPr>
        <p:blipFill>
          <a:blip r:embed="rId2" cstate="print"/>
          <a:srcRect/>
          <a:stretch>
            <a:fillRect/>
          </a:stretch>
        </p:blipFill>
        <p:spPr>
          <a:xfrm>
            <a:off x="457200" y="207963"/>
            <a:ext cx="8305800" cy="6464300"/>
          </a:xfrm>
          <a:noFill/>
        </p:spPr>
      </p:pic>
      <p:sp>
        <p:nvSpPr>
          <p:cNvPr id="21507" name="Text Box 6"/>
          <p:cNvSpPr txBox="1">
            <a:spLocks noChangeArrowheads="1"/>
          </p:cNvSpPr>
          <p:nvPr/>
        </p:nvSpPr>
        <p:spPr bwMode="auto">
          <a:xfrm>
            <a:off x="6248400" y="6415088"/>
            <a:ext cx="2590800" cy="366712"/>
          </a:xfrm>
          <a:prstGeom prst="rect">
            <a:avLst/>
          </a:prstGeom>
          <a:solidFill>
            <a:schemeClr val="bg1"/>
          </a:solidFill>
          <a:ln w="9525">
            <a:noFill/>
            <a:miter lim="800000"/>
            <a:headEnd/>
            <a:tailEnd/>
          </a:ln>
        </p:spPr>
        <p:txBody>
          <a:bodyPr>
            <a:spAutoFit/>
          </a:bodyPr>
          <a:lstStyle/>
          <a:p>
            <a:pPr>
              <a:spcBef>
                <a:spcPct val="50000"/>
              </a:spcBef>
            </a:pPr>
            <a:r>
              <a:rPr lang="en-US"/>
              <a:t>Dr. Robert O. Young</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Blue crystals"/>
          <p:cNvPicPr>
            <a:picLocks noGrp="1" noChangeAspect="1" noChangeArrowheads="1"/>
          </p:cNvPicPr>
          <p:nvPr>
            <p:ph/>
          </p:nvPr>
        </p:nvPicPr>
        <p:blipFill>
          <a:blip r:embed="rId2" cstate="print"/>
          <a:srcRect/>
          <a:stretch>
            <a:fillRect/>
          </a:stretch>
        </p:blipFill>
        <p:spPr>
          <a:xfrm>
            <a:off x="228600" y="228600"/>
            <a:ext cx="8534400" cy="6399213"/>
          </a:xfr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rrowheads="1"/>
          </p:cNvSpPr>
          <p:nvPr>
            <p:ph type="title"/>
          </p:nvPr>
        </p:nvSpPr>
        <p:spPr>
          <a:xfrm>
            <a:off x="468313" y="188913"/>
            <a:ext cx="8496300" cy="1143000"/>
          </a:xfrm>
        </p:spPr>
        <p:txBody>
          <a:bodyPr/>
          <a:lstStyle/>
          <a:p>
            <a:pPr eaLnBrk="1" hangingPunct="1">
              <a:defRPr/>
            </a:pPr>
            <a:r>
              <a:rPr lang="en-GB" smtClean="0">
                <a:solidFill>
                  <a:schemeClr val="tx1"/>
                </a:solidFill>
                <a:ea typeface="ＭＳ Ｐゴシック" pitchFamily="34" charset="-128"/>
              </a:rPr>
              <a:t>Dried Blood </a:t>
            </a:r>
            <a:br>
              <a:rPr lang="en-GB" smtClean="0">
                <a:solidFill>
                  <a:schemeClr val="tx1"/>
                </a:solidFill>
                <a:ea typeface="ＭＳ Ｐゴシック" pitchFamily="34" charset="-128"/>
              </a:rPr>
            </a:br>
            <a:r>
              <a:rPr lang="en-GB" sz="2000" smtClean="0">
                <a:solidFill>
                  <a:schemeClr val="tx1"/>
                </a:solidFill>
                <a:ea typeface="ＭＳ Ｐゴシック" pitchFamily="34" charset="-128"/>
              </a:rPr>
              <a:t>enables us to see where acids are settling and in what organs/tissues</a:t>
            </a:r>
          </a:p>
        </p:txBody>
      </p:sp>
      <p:pic>
        <p:nvPicPr>
          <p:cNvPr id="23555" name="Picture 3" descr="s1l2r1 strong"/>
          <p:cNvPicPr>
            <a:picLocks noChangeAspect="1" noChangeArrowheads="1"/>
          </p:cNvPicPr>
          <p:nvPr/>
        </p:nvPicPr>
        <p:blipFill>
          <a:blip r:embed="rId2" cstate="print"/>
          <a:srcRect/>
          <a:stretch>
            <a:fillRect/>
          </a:stretch>
        </p:blipFill>
        <p:spPr bwMode="auto">
          <a:xfrm>
            <a:off x="1547813" y="1341438"/>
            <a:ext cx="6121400" cy="4591050"/>
          </a:xfrm>
          <a:prstGeom prst="rect">
            <a:avLst/>
          </a:prstGeom>
          <a:noFill/>
          <a:ln w="9525">
            <a:noFill/>
            <a:miter lim="800000"/>
            <a:headEnd/>
            <a:tailEnd/>
          </a:ln>
        </p:spPr>
      </p:pic>
      <p:sp>
        <p:nvSpPr>
          <p:cNvPr id="23556" name="Text Box 4"/>
          <p:cNvSpPr txBox="1">
            <a:spLocks noChangeArrowheads="1"/>
          </p:cNvSpPr>
          <p:nvPr/>
        </p:nvSpPr>
        <p:spPr bwMode="auto">
          <a:xfrm>
            <a:off x="1693863" y="6165850"/>
            <a:ext cx="5797550" cy="366713"/>
          </a:xfrm>
          <a:prstGeom prst="rect">
            <a:avLst/>
          </a:prstGeom>
          <a:noFill/>
          <a:ln w="9525">
            <a:noFill/>
            <a:miter lim="800000"/>
            <a:headEnd/>
            <a:tailEnd/>
          </a:ln>
        </p:spPr>
        <p:txBody>
          <a:bodyPr wrap="none">
            <a:spAutoFit/>
          </a:bodyPr>
          <a:lstStyle/>
          <a:p>
            <a:pPr eaLnBrk="1" hangingPunct="1"/>
            <a:r>
              <a:rPr lang="en-GB"/>
              <a:t>This is what your dried blood sample SHOULD look like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rrowheads="1"/>
          </p:cNvSpPr>
          <p:nvPr>
            <p:ph type="title"/>
          </p:nvPr>
        </p:nvSpPr>
        <p:spPr>
          <a:xfrm>
            <a:off x="468313" y="0"/>
            <a:ext cx="8229600" cy="633413"/>
          </a:xfrm>
        </p:spPr>
        <p:txBody>
          <a:bodyPr/>
          <a:lstStyle/>
          <a:p>
            <a:pPr eaLnBrk="1" hangingPunct="1">
              <a:defRPr/>
            </a:pPr>
            <a:r>
              <a:rPr lang="en-GB" sz="1800" b="1" smtClean="0">
                <a:solidFill>
                  <a:schemeClr val="tx1"/>
                </a:solidFill>
                <a:ea typeface="ＭＳ Ｐゴシック" pitchFamily="34" charset="-128"/>
              </a:rPr>
              <a:t>But this is what often shows up 99% of the time!</a:t>
            </a:r>
          </a:p>
        </p:txBody>
      </p:sp>
      <p:pic>
        <p:nvPicPr>
          <p:cNvPr id="24579" name="Picture 3" descr="s1l7r1 botox"/>
          <p:cNvPicPr>
            <a:picLocks noChangeAspect="1" noChangeArrowheads="1"/>
          </p:cNvPicPr>
          <p:nvPr/>
        </p:nvPicPr>
        <p:blipFill>
          <a:blip r:embed="rId2" cstate="print"/>
          <a:srcRect/>
          <a:stretch>
            <a:fillRect/>
          </a:stretch>
        </p:blipFill>
        <p:spPr bwMode="auto">
          <a:xfrm>
            <a:off x="539750" y="476250"/>
            <a:ext cx="4064000" cy="3048000"/>
          </a:xfrm>
          <a:prstGeom prst="rect">
            <a:avLst/>
          </a:prstGeom>
          <a:noFill/>
          <a:ln w="9525">
            <a:noFill/>
            <a:miter lim="800000"/>
            <a:headEnd/>
            <a:tailEnd/>
          </a:ln>
        </p:spPr>
      </p:pic>
      <p:pic>
        <p:nvPicPr>
          <p:cNvPr id="24580" name="Picture 4" descr="s1l1r6 bdown 2"/>
          <p:cNvPicPr>
            <a:picLocks noChangeAspect="1" noChangeArrowheads="1"/>
          </p:cNvPicPr>
          <p:nvPr/>
        </p:nvPicPr>
        <p:blipFill>
          <a:blip r:embed="rId3" cstate="print"/>
          <a:srcRect/>
          <a:stretch>
            <a:fillRect/>
          </a:stretch>
        </p:blipFill>
        <p:spPr bwMode="auto">
          <a:xfrm>
            <a:off x="4643438" y="476250"/>
            <a:ext cx="4064000" cy="3048000"/>
          </a:xfrm>
          <a:prstGeom prst="rect">
            <a:avLst/>
          </a:prstGeom>
          <a:noFill/>
          <a:ln w="9525">
            <a:noFill/>
            <a:miter lim="800000"/>
            <a:headEnd/>
            <a:tailEnd/>
          </a:ln>
        </p:spPr>
      </p:pic>
      <p:pic>
        <p:nvPicPr>
          <p:cNvPr id="24581" name="Picture 5" descr="s1l1lr5 -2 lymph acids"/>
          <p:cNvPicPr>
            <a:picLocks noChangeAspect="1" noChangeArrowheads="1"/>
          </p:cNvPicPr>
          <p:nvPr/>
        </p:nvPicPr>
        <p:blipFill>
          <a:blip r:embed="rId4" cstate="print"/>
          <a:srcRect/>
          <a:stretch>
            <a:fillRect/>
          </a:stretch>
        </p:blipFill>
        <p:spPr bwMode="auto">
          <a:xfrm>
            <a:off x="539750" y="3573463"/>
            <a:ext cx="4064000" cy="3048000"/>
          </a:xfrm>
          <a:prstGeom prst="rect">
            <a:avLst/>
          </a:prstGeom>
          <a:noFill/>
          <a:ln w="9525">
            <a:noFill/>
            <a:miter lim="800000"/>
            <a:headEnd/>
            <a:tailEnd/>
          </a:ln>
        </p:spPr>
      </p:pic>
      <p:pic>
        <p:nvPicPr>
          <p:cNvPr id="24582" name="Picture 6" descr="s2l7 liver"/>
          <p:cNvPicPr>
            <a:picLocks noChangeAspect="1" noChangeArrowheads="1"/>
          </p:cNvPicPr>
          <p:nvPr/>
        </p:nvPicPr>
        <p:blipFill>
          <a:blip r:embed="rId5" cstate="print"/>
          <a:srcRect/>
          <a:stretch>
            <a:fillRect/>
          </a:stretch>
        </p:blipFill>
        <p:spPr bwMode="auto">
          <a:xfrm>
            <a:off x="4643438" y="3573463"/>
            <a:ext cx="4032250" cy="3025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rrowheads="1"/>
          </p:cNvSpPr>
          <p:nvPr>
            <p:ph type="title"/>
          </p:nvPr>
        </p:nvSpPr>
        <p:spPr/>
        <p:txBody>
          <a:bodyPr/>
          <a:lstStyle/>
          <a:p>
            <a:pPr eaLnBrk="1" hangingPunct="1">
              <a:defRPr/>
            </a:pPr>
            <a:r>
              <a:rPr lang="en-GB" smtClean="0">
                <a:solidFill>
                  <a:schemeClr val="tx1"/>
                </a:solidFill>
                <a:latin typeface="Arial Unicode MS" pitchFamily="34" charset="-128"/>
                <a:ea typeface="ＭＳ Ｐゴシック" pitchFamily="34" charset="-128"/>
              </a:rPr>
              <a:t>Case Study</a:t>
            </a:r>
          </a:p>
        </p:txBody>
      </p:sp>
      <p:sp>
        <p:nvSpPr>
          <p:cNvPr id="77827" name="Rectangle 3"/>
          <p:cNvSpPr>
            <a:spLocks noGrp="1" noRot="1" noChangeArrowheads="1"/>
          </p:cNvSpPr>
          <p:nvPr>
            <p:ph type="body" idx="1"/>
          </p:nvPr>
        </p:nvSpPr>
        <p:spPr/>
        <p:txBody>
          <a:bodyPr/>
          <a:lstStyle/>
          <a:p>
            <a:pPr eaLnBrk="1" hangingPunct="1">
              <a:defRPr/>
            </a:pPr>
            <a:r>
              <a:rPr lang="en-GB" smtClean="0">
                <a:ea typeface="ＭＳ Ｐゴシック" pitchFamily="34" charset="-128"/>
              </a:rPr>
              <a:t>Stage 4 secondary breast cancer</a:t>
            </a:r>
          </a:p>
          <a:p>
            <a:pPr eaLnBrk="1" hangingPunct="1">
              <a:defRPr/>
            </a:pPr>
            <a:r>
              <a:rPr lang="en-GB" smtClean="0">
                <a:ea typeface="ＭＳ Ｐゴシック" pitchFamily="34" charset="-128"/>
              </a:rPr>
              <a:t>34 year old woman who has already done breast cancer before, including a deluxe drug therapy</a:t>
            </a:r>
          </a:p>
          <a:p>
            <a:pPr eaLnBrk="1" hangingPunct="1">
              <a:defRPr/>
            </a:pPr>
            <a:r>
              <a:rPr lang="en-GB" smtClean="0">
                <a:ea typeface="ＭＳ Ｐゴシック" pitchFamily="34" charset="-128"/>
              </a:rPr>
              <a:t>12 weeks to eliminate the acids of cancer from her body on </a:t>
            </a:r>
            <a:r>
              <a:rPr lang="en-GB" altLang="en-US" smtClean="0">
                <a:ea typeface="ＭＳ Ｐゴシック" pitchFamily="34" charset="-128"/>
              </a:rPr>
              <a:t>‘</a:t>
            </a:r>
            <a:r>
              <a:rPr lang="en-GB" smtClean="0">
                <a:ea typeface="ＭＳ Ｐゴシック" pitchFamily="34" charset="-128"/>
              </a:rPr>
              <a:t>the pH Miracle Program.</a:t>
            </a:r>
            <a:r>
              <a:rPr lang="en-GB" altLang="en-US" smtClean="0">
                <a:ea typeface="ＭＳ Ｐゴシック" pitchFamily="34" charset="-128"/>
              </a:rPr>
              <a:t>”</a:t>
            </a:r>
            <a:endParaRPr lang="en-GB" smtClean="0">
              <a:ea typeface="ＭＳ Ｐゴシック" pitchFamily="34" charset="-128"/>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rrowheads="1"/>
          </p:cNvSpPr>
          <p:nvPr>
            <p:ph type="title"/>
          </p:nvPr>
        </p:nvSpPr>
        <p:spPr/>
        <p:txBody>
          <a:bodyPr/>
          <a:lstStyle/>
          <a:p>
            <a:pPr eaLnBrk="1" hangingPunct="1">
              <a:defRPr/>
            </a:pPr>
            <a:r>
              <a:rPr lang="en-GB" smtClean="0">
                <a:solidFill>
                  <a:schemeClr val="tx1"/>
                </a:solidFill>
                <a:latin typeface="Arial Unicode MS" pitchFamily="34" charset="-128"/>
                <a:ea typeface="ＭＳ Ｐゴシック" pitchFamily="34" charset="-128"/>
              </a:rPr>
              <a:t>First Blood Test</a:t>
            </a:r>
          </a:p>
        </p:txBody>
      </p:sp>
      <p:pic>
        <p:nvPicPr>
          <p:cNvPr id="26627" name="Picture 3" descr="sugar ferm"/>
          <p:cNvPicPr>
            <a:picLocks noGrp="1" noChangeAspect="1" noChangeArrowheads="1"/>
          </p:cNvPicPr>
          <p:nvPr>
            <p:ph idx="1"/>
          </p:nvPr>
        </p:nvPicPr>
        <p:blipFill>
          <a:blip r:embed="rId2" cstate="print"/>
          <a:srcRect/>
          <a:stretch>
            <a:fillRect/>
          </a:stretch>
        </p:blipFill>
        <p:spPr>
          <a:xfrm>
            <a:off x="395288" y="1844675"/>
            <a:ext cx="4064000" cy="3048000"/>
          </a:xfrm>
          <a:noFill/>
        </p:spPr>
      </p:pic>
      <p:pic>
        <p:nvPicPr>
          <p:cNvPr id="26628" name="Picture 4" descr="s1l1r5 lakes 4"/>
          <p:cNvPicPr>
            <a:picLocks noChangeAspect="1" noChangeArrowheads="1"/>
          </p:cNvPicPr>
          <p:nvPr/>
        </p:nvPicPr>
        <p:blipFill>
          <a:blip r:embed="rId3" cstate="print"/>
          <a:srcRect/>
          <a:stretch>
            <a:fillRect/>
          </a:stretch>
        </p:blipFill>
        <p:spPr bwMode="auto">
          <a:xfrm>
            <a:off x="4572000" y="1844675"/>
            <a:ext cx="40640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fibrinnetwithyeast"/>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 y="439738"/>
            <a:ext cx="8686800" cy="6211887"/>
          </a:xfrm>
          <a:noFill/>
          <a:extLst>
            <a:ext uri="{909E8E84-426E-40DD-AFC4-6F175D3DCCD1}">
              <a14:hiddenFill xmlns:a14="http://schemas.microsoft.com/office/drawing/2010/main">
                <a:solidFill>
                  <a:srgbClr val="FFFFFF"/>
                </a:solidFill>
              </a14:hiddenFill>
            </a:ext>
          </a:extLst>
        </p:spPr>
      </p:pic>
      <p:sp>
        <p:nvSpPr>
          <p:cNvPr id="2051" name="Text Box 6"/>
          <p:cNvSpPr txBox="1">
            <a:spLocks noChangeArrowheads="1"/>
          </p:cNvSpPr>
          <p:nvPr/>
        </p:nvSpPr>
        <p:spPr bwMode="auto">
          <a:xfrm>
            <a:off x="6248400" y="6415088"/>
            <a:ext cx="25908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US"/>
              <a:t>Dr. Robert O. Young</a:t>
            </a:r>
          </a:p>
        </p:txBody>
      </p:sp>
    </p:spTree>
    <p:extLst>
      <p:ext uri="{BB962C8B-B14F-4D97-AF65-F5344CB8AC3E}">
        <p14:creationId xmlns:p14="http://schemas.microsoft.com/office/powerpoint/2010/main" val="329352554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rrowheads="1"/>
          </p:cNvSpPr>
          <p:nvPr>
            <p:ph type="title"/>
          </p:nvPr>
        </p:nvSpPr>
        <p:spPr/>
        <p:txBody>
          <a:bodyPr/>
          <a:lstStyle/>
          <a:p>
            <a:pPr eaLnBrk="1" hangingPunct="1">
              <a:defRPr/>
            </a:pPr>
            <a:r>
              <a:rPr lang="en-GB" smtClean="0">
                <a:solidFill>
                  <a:schemeClr val="tx1"/>
                </a:solidFill>
                <a:latin typeface="Arial Unicode MS" pitchFamily="34" charset="-128"/>
                <a:ea typeface="ＭＳ Ｐゴシック" pitchFamily="34" charset="-128"/>
              </a:rPr>
              <a:t>Second Test – One Month Later</a:t>
            </a:r>
          </a:p>
        </p:txBody>
      </p:sp>
      <p:pic>
        <p:nvPicPr>
          <p:cNvPr id="3075" name="Picture 3" descr="wh cryst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773238"/>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s2l3 improv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73238"/>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8575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rrowheads="1"/>
          </p:cNvSpPr>
          <p:nvPr>
            <p:ph type="title"/>
          </p:nvPr>
        </p:nvSpPr>
        <p:spPr/>
        <p:txBody>
          <a:bodyPr/>
          <a:lstStyle/>
          <a:p>
            <a:pPr eaLnBrk="1" hangingPunct="1">
              <a:defRPr/>
            </a:pPr>
            <a:r>
              <a:rPr lang="en-GB" smtClean="0">
                <a:solidFill>
                  <a:schemeClr val="tx1"/>
                </a:solidFill>
                <a:latin typeface="Arial Unicode MS" pitchFamily="34" charset="-128"/>
                <a:ea typeface="ＭＳ Ｐゴシック" pitchFamily="34" charset="-128"/>
              </a:rPr>
              <a:t>Third Test – 2 Months Later</a:t>
            </a:r>
          </a:p>
        </p:txBody>
      </p:sp>
      <p:pic>
        <p:nvPicPr>
          <p:cNvPr id="4099" name="Picture 3" descr="flu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628775"/>
            <a:ext cx="3960812"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s1l3r456 improv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628775"/>
            <a:ext cx="3951287"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56178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rrowheads="1"/>
          </p:cNvSpPr>
          <p:nvPr>
            <p:ph type="title"/>
          </p:nvPr>
        </p:nvSpPr>
        <p:spPr/>
        <p:txBody>
          <a:bodyPr/>
          <a:lstStyle/>
          <a:p>
            <a:pPr eaLnBrk="1" hangingPunct="1">
              <a:defRPr/>
            </a:pPr>
            <a:r>
              <a:rPr lang="en-GB" smtClean="0">
                <a:solidFill>
                  <a:schemeClr val="tx1"/>
                </a:solidFill>
                <a:latin typeface="Arial Unicode MS" pitchFamily="34" charset="-128"/>
                <a:ea typeface="ＭＳ Ｐゴシック" pitchFamily="34" charset="-128"/>
              </a:rPr>
              <a:t>4</a:t>
            </a:r>
            <a:r>
              <a:rPr lang="en-GB" baseline="30000" smtClean="0">
                <a:solidFill>
                  <a:schemeClr val="tx1"/>
                </a:solidFill>
                <a:latin typeface="Arial Unicode MS" pitchFamily="34" charset="-128"/>
                <a:ea typeface="ＭＳ Ｐゴシック" pitchFamily="34" charset="-128"/>
              </a:rPr>
              <a:t>th</a:t>
            </a:r>
            <a:r>
              <a:rPr lang="en-GB" smtClean="0">
                <a:solidFill>
                  <a:schemeClr val="tx1"/>
                </a:solidFill>
                <a:latin typeface="Arial Unicode MS" pitchFamily="34" charset="-128"/>
                <a:ea typeface="ＭＳ Ｐゴシック" pitchFamily="34" charset="-128"/>
              </a:rPr>
              <a:t> Test – 3 Months Later</a:t>
            </a:r>
          </a:p>
        </p:txBody>
      </p:sp>
      <p:pic>
        <p:nvPicPr>
          <p:cNvPr id="5123" name="Picture 3" descr="acanth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700213"/>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s1l1r5 cl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700213"/>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6049963" y="4876800"/>
            <a:ext cx="960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000" b="1"/>
              <a:t>Clean!</a:t>
            </a:r>
          </a:p>
        </p:txBody>
      </p:sp>
      <p:sp>
        <p:nvSpPr>
          <p:cNvPr id="5126" name="Text Box 6"/>
          <p:cNvSpPr txBox="1">
            <a:spLocks noChangeArrowheads="1"/>
          </p:cNvSpPr>
          <p:nvPr/>
        </p:nvSpPr>
        <p:spPr bwMode="auto">
          <a:xfrm>
            <a:off x="228600" y="4876800"/>
            <a:ext cx="43418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GB"/>
              <a:t>Red blood cells breakdown with heavy</a:t>
            </a:r>
          </a:p>
          <a:p>
            <a:pPr algn="ctr" eaLnBrk="1" hangingPunct="1"/>
            <a:r>
              <a:rPr lang="en-GB"/>
              <a:t>drugs. This is the result of drug therapy.</a:t>
            </a:r>
          </a:p>
        </p:txBody>
      </p:sp>
    </p:spTree>
    <p:extLst>
      <p:ext uri="{BB962C8B-B14F-4D97-AF65-F5344CB8AC3E}">
        <p14:creationId xmlns:p14="http://schemas.microsoft.com/office/powerpoint/2010/main" val="23375654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082" name="Picture 2" descr="Untitled-4"/>
          <p:cNvPicPr>
            <a:picLocks noGrp="1" noChangeAspect="1" noChangeArrowheads="1"/>
          </p:cNvPicPr>
          <p:nvPr>
            <p:ph/>
          </p:nvPr>
        </p:nvPicPr>
        <p:blipFill>
          <a:blip r:embed="rId3" cstate="print"/>
          <a:srcRect/>
          <a:stretch>
            <a:fillRect/>
          </a:stretch>
        </p:blipFill>
        <p:spPr>
          <a:xfrm>
            <a:off x="2120900" y="292100"/>
            <a:ext cx="4900613" cy="6184900"/>
          </a:xfrm>
          <a:noFill/>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74082"/>
                                        </p:tgtEl>
                                        <p:attrNameLst>
                                          <p:attrName>style.visibility</p:attrName>
                                        </p:attrNameLst>
                                      </p:cBhvr>
                                      <p:to>
                                        <p:strVal val="visible"/>
                                      </p:to>
                                    </p:set>
                                    <p:anim calcmode="lin" valueType="num">
                                      <p:cBhvr>
                                        <p:cTn id="7" dur="1000" fill="hold"/>
                                        <p:tgtEl>
                                          <p:spTgt spid="174082"/>
                                        </p:tgtEl>
                                        <p:attrNameLst>
                                          <p:attrName>ppt_w</p:attrName>
                                        </p:attrNameLst>
                                      </p:cBhvr>
                                      <p:tavLst>
                                        <p:tav tm="0">
                                          <p:val>
                                            <p:strVal val="#ppt_w*0.70"/>
                                          </p:val>
                                        </p:tav>
                                        <p:tav tm="100000">
                                          <p:val>
                                            <p:strVal val="#ppt_w"/>
                                          </p:val>
                                        </p:tav>
                                      </p:tavLst>
                                    </p:anim>
                                    <p:anim calcmode="lin" valueType="num">
                                      <p:cBhvr>
                                        <p:cTn id="8" dur="1000" fill="hold"/>
                                        <p:tgtEl>
                                          <p:spTgt spid="174082"/>
                                        </p:tgtEl>
                                        <p:attrNameLst>
                                          <p:attrName>ppt_h</p:attrName>
                                        </p:attrNameLst>
                                      </p:cBhvr>
                                      <p:tavLst>
                                        <p:tav tm="0">
                                          <p:val>
                                            <p:strVal val="#ppt_h"/>
                                          </p:val>
                                        </p:tav>
                                        <p:tav tm="100000">
                                          <p:val>
                                            <p:strVal val="#ppt_h"/>
                                          </p:val>
                                        </p:tav>
                                      </p:tavLst>
                                    </p:anim>
                                    <p:animEffect transition="in" filter="fade">
                                      <p:cBhvr>
                                        <p:cTn id="9" dur="1000"/>
                                        <p:tgtEl>
                                          <p:spTgt spid="17408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174082"/>
                                        </p:tgtEl>
                                        <p:attrNameLst>
                                          <p:attrName>ppt_w</p:attrName>
                                        </p:attrNameLst>
                                      </p:cBhvr>
                                      <p:tavLst>
                                        <p:tav tm="0">
                                          <p:val>
                                            <p:strVal val="ppt_w"/>
                                          </p:val>
                                        </p:tav>
                                        <p:tav tm="100000">
                                          <p:val>
                                            <p:fltVal val="0"/>
                                          </p:val>
                                        </p:tav>
                                      </p:tavLst>
                                    </p:anim>
                                    <p:anim calcmode="lin" valueType="num">
                                      <p:cBhvr>
                                        <p:cTn id="14" dur="500"/>
                                        <p:tgtEl>
                                          <p:spTgt spid="174082"/>
                                        </p:tgtEl>
                                        <p:attrNameLst>
                                          <p:attrName>ppt_h</p:attrName>
                                        </p:attrNameLst>
                                      </p:cBhvr>
                                      <p:tavLst>
                                        <p:tav tm="0">
                                          <p:val>
                                            <p:strVal val="ppt_h"/>
                                          </p:val>
                                        </p:tav>
                                        <p:tav tm="100000">
                                          <p:val>
                                            <p:strVal val="ppt_h"/>
                                          </p:val>
                                        </p:tav>
                                      </p:tavLst>
                                    </p:anim>
                                    <p:set>
                                      <p:cBhvr>
                                        <p:cTn id="15" dur="1" fill="hold">
                                          <p:stCondLst>
                                            <p:cond delay="499"/>
                                          </p:stCondLst>
                                        </p:cTn>
                                        <p:tgtEl>
                                          <p:spTgt spid="1740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1l1r5 lakes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8288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s1l1r5 cl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844675"/>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76200" y="868363"/>
            <a:ext cx="9067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3200" b="1">
                <a:latin typeface="Arial Unicode MS" pitchFamily="34" charset="-128"/>
              </a:rPr>
              <a:t>   From this (Cancer)       To this (No Cancer)</a:t>
            </a:r>
          </a:p>
        </p:txBody>
      </p:sp>
      <p:sp>
        <p:nvSpPr>
          <p:cNvPr id="6149" name="Text Box 5"/>
          <p:cNvSpPr txBox="1">
            <a:spLocks noChangeArrowheads="1"/>
          </p:cNvSpPr>
          <p:nvPr/>
        </p:nvSpPr>
        <p:spPr bwMode="auto">
          <a:xfrm>
            <a:off x="3041650" y="5181600"/>
            <a:ext cx="3130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3600" b="1">
                <a:latin typeface="Arial Unicode MS" pitchFamily="34" charset="-128"/>
              </a:rPr>
              <a:t>In just 90 days</a:t>
            </a:r>
          </a:p>
        </p:txBody>
      </p:sp>
    </p:spTree>
    <p:extLst>
      <p:ext uri="{BB962C8B-B14F-4D97-AF65-F5344CB8AC3E}">
        <p14:creationId xmlns:p14="http://schemas.microsoft.com/office/powerpoint/2010/main" val="36496503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Rot="1" noChangeArrowheads="1"/>
          </p:cNvSpPr>
          <p:nvPr>
            <p:ph type="title"/>
          </p:nvPr>
        </p:nvSpPr>
        <p:spPr/>
        <p:txBody>
          <a:bodyPr/>
          <a:lstStyle/>
          <a:p>
            <a:pPr eaLnBrk="1" hangingPunct="1">
              <a:defRPr/>
            </a:pPr>
            <a:r>
              <a:rPr lang="en-US" smtClean="0">
                <a:ea typeface="ＭＳ Ｐゴシック" pitchFamily="34" charset="-128"/>
              </a:rPr>
              <a:t>Alkaline Diet &amp; Cancer</a:t>
            </a:r>
          </a:p>
        </p:txBody>
      </p:sp>
      <p:sp>
        <p:nvSpPr>
          <p:cNvPr id="373763" name="Rectangle 3"/>
          <p:cNvSpPr>
            <a:spLocks noGrp="1" noRot="1" noChangeArrowheads="1"/>
          </p:cNvSpPr>
          <p:nvPr>
            <p:ph type="body" idx="1"/>
          </p:nvPr>
        </p:nvSpPr>
        <p:spPr>
          <a:xfrm>
            <a:off x="301625" y="1447800"/>
            <a:ext cx="8540750" cy="5029200"/>
          </a:xfrm>
        </p:spPr>
        <p:txBody>
          <a:bodyPr/>
          <a:lstStyle/>
          <a:p>
            <a:pPr eaLnBrk="1" hangingPunct="1">
              <a:lnSpc>
                <a:spcPct val="80000"/>
              </a:lnSpc>
              <a:defRPr/>
            </a:pPr>
            <a:r>
              <a:rPr lang="en-US" sz="2800" smtClean="0">
                <a:ea typeface="ＭＳ Ｐゴシック" pitchFamily="34" charset="-128"/>
              </a:rPr>
              <a:t>Alkaline Minerals Prevent Cancer Growth</a:t>
            </a:r>
          </a:p>
          <a:p>
            <a:pPr eaLnBrk="1" hangingPunct="1">
              <a:lnSpc>
                <a:spcPct val="80000"/>
              </a:lnSpc>
              <a:defRPr/>
            </a:pPr>
            <a:r>
              <a:rPr lang="en-US" sz="2800" smtClean="0">
                <a:ea typeface="ＭＳ Ｐゴシック" pitchFamily="34" charset="-128"/>
              </a:rPr>
              <a:t>In March 2009, Robey, Baggett, Kirkpatrick et al published a paper in the American Association for Cancer Research Journal proving that alkaline minerals (in this case NaHCO3 – sodium bicarbonate) that raise the extracellular pH of cancer tumor cells and prevent metastasis. Their research shows that the pH of the tumors are always acidic and by using highly alkaline minerals to raise the pH – the growth of the cancer (and involvement of lymph nodes) is prevented.</a:t>
            </a:r>
            <a:br>
              <a:rPr lang="en-US" sz="2800" smtClean="0">
                <a:ea typeface="ＭＳ Ｐゴシック" pitchFamily="34" charset="-128"/>
              </a:rPr>
            </a:br>
            <a:r>
              <a:rPr lang="en-US" sz="2800" smtClean="0">
                <a:ea typeface="ＭＳ Ｐゴシック" pitchFamily="34" charset="-128"/>
              </a:rPr>
              <a:t/>
            </a:r>
            <a:br>
              <a:rPr lang="en-US" sz="2800" smtClean="0">
                <a:ea typeface="ＭＳ Ｐゴシック" pitchFamily="34" charset="-128"/>
              </a:rPr>
            </a:br>
            <a:r>
              <a:rPr lang="en-US" sz="2800" smtClean="0">
                <a:ea typeface="ＭＳ Ｐゴシック" pitchFamily="34" charset="-128"/>
              </a:rPr>
              <a:t>Source: </a:t>
            </a:r>
            <a:r>
              <a:rPr lang="en-US" sz="2800" smtClean="0">
                <a:ea typeface="ＭＳ Ｐゴシック" pitchFamily="34" charset="-128"/>
                <a:hlinkClick r:id="rId2"/>
              </a:rPr>
              <a:t>Cancer Research</a:t>
            </a:r>
            <a:r>
              <a:rPr lang="en-US" sz="2800" smtClean="0">
                <a:ea typeface="ＭＳ Ｐゴシック" pitchFamily="34" charset="-128"/>
              </a:rPr>
              <a:t> 69, 2260, March 15, 2009 </a:t>
            </a:r>
          </a:p>
        </p:txBody>
      </p:sp>
    </p:spTree>
    <p:extLst>
      <p:ext uri="{BB962C8B-B14F-4D97-AF65-F5344CB8AC3E}">
        <p14:creationId xmlns:p14="http://schemas.microsoft.com/office/powerpoint/2010/main" val="2095588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2" name="Rectangle 4"/>
          <p:cNvSpPr>
            <a:spLocks noGrp="1" noRot="1" noChangeArrowheads="1"/>
          </p:cNvSpPr>
          <p:nvPr>
            <p:ph type="title"/>
          </p:nvPr>
        </p:nvSpPr>
        <p:spPr>
          <a:xfrm>
            <a:off x="301625" y="-304800"/>
            <a:ext cx="8510588" cy="1325563"/>
          </a:xfrm>
        </p:spPr>
        <p:txBody>
          <a:bodyPr/>
          <a:lstStyle/>
          <a:p>
            <a:pPr eaLnBrk="1" hangingPunct="1">
              <a:defRPr/>
            </a:pPr>
            <a:r>
              <a:rPr lang="en-US" sz="4000" smtClean="0">
                <a:solidFill>
                  <a:schemeClr val="tx1"/>
                </a:solidFill>
                <a:ea typeface="ＭＳ Ｐゴシック" pitchFamily="34" charset="-128"/>
              </a:rPr>
              <a:t>Steven Birdsall – Metastatic Cancer</a:t>
            </a:r>
          </a:p>
        </p:txBody>
      </p:sp>
      <p:pic>
        <p:nvPicPr>
          <p:cNvPr id="8195" name="Picture 6" descr="IMG_0524"/>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838200"/>
            <a:ext cx="7620000" cy="571341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3676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Rot="1" noChangeArrowheads="1"/>
          </p:cNvSpPr>
          <p:nvPr>
            <p:ph type="title"/>
          </p:nvPr>
        </p:nvSpPr>
        <p:spPr/>
        <p:txBody>
          <a:bodyPr/>
          <a:lstStyle/>
          <a:p>
            <a:pPr eaLnBrk="1" hangingPunct="1">
              <a:defRPr/>
            </a:pPr>
            <a:r>
              <a:rPr lang="en-US" smtClean="0">
                <a:solidFill>
                  <a:schemeClr val="tx1"/>
                </a:solidFill>
                <a:ea typeface="ＭＳ Ｐゴシック" pitchFamily="34" charset="-128"/>
              </a:rPr>
              <a:t>pH Miracle Secrets</a:t>
            </a:r>
          </a:p>
        </p:txBody>
      </p:sp>
      <p:sp>
        <p:nvSpPr>
          <p:cNvPr id="384003" name="Rectangle 3"/>
          <p:cNvSpPr>
            <a:spLocks noGrp="1" noRot="1" noChangeArrowheads="1"/>
          </p:cNvSpPr>
          <p:nvPr>
            <p:ph type="body" idx="1"/>
          </p:nvPr>
        </p:nvSpPr>
        <p:spPr/>
        <p:txBody>
          <a:bodyPr/>
          <a:lstStyle/>
          <a:p>
            <a:pPr eaLnBrk="1" hangingPunct="1">
              <a:defRPr/>
            </a:pPr>
            <a:r>
              <a:rPr lang="en-US" smtClean="0">
                <a:ea typeface="ＭＳ Ｐゴシック" pitchFamily="34" charset="-128"/>
              </a:rPr>
              <a:t>Health and disease are contextual in nature and not specific in nature.  There are no specific disease(s) and no specific health(s) only specific disease and health condition(s) or environment(s).</a:t>
            </a:r>
          </a:p>
        </p:txBody>
      </p:sp>
    </p:spTree>
    <p:extLst>
      <p:ext uri="{BB962C8B-B14F-4D97-AF65-F5344CB8AC3E}">
        <p14:creationId xmlns:p14="http://schemas.microsoft.com/office/powerpoint/2010/main" val="14904491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Rot="1" noChangeArrowheads="1"/>
          </p:cNvSpPr>
          <p:nvPr>
            <p:ph type="title"/>
          </p:nvPr>
        </p:nvSpPr>
        <p:spPr>
          <a:xfrm>
            <a:off x="301625" y="228600"/>
            <a:ext cx="8510588" cy="1066800"/>
          </a:xfrm>
        </p:spPr>
        <p:txBody>
          <a:bodyPr/>
          <a:lstStyle/>
          <a:p>
            <a:pPr eaLnBrk="1" hangingPunct="1">
              <a:defRPr/>
            </a:pPr>
            <a:r>
              <a:rPr lang="en-US" smtClean="0">
                <a:solidFill>
                  <a:schemeClr val="tx1"/>
                </a:solidFill>
                <a:ea typeface="ＭＳ Ｐゴシック" pitchFamily="34" charset="-128"/>
              </a:rPr>
              <a:t>pH Miracle Secrets</a:t>
            </a:r>
          </a:p>
        </p:txBody>
      </p:sp>
      <p:sp>
        <p:nvSpPr>
          <p:cNvPr id="385027" name="Rectangle 3"/>
          <p:cNvSpPr>
            <a:spLocks noGrp="1" noRot="1" noChangeArrowheads="1"/>
          </p:cNvSpPr>
          <p:nvPr>
            <p:ph type="body" sz="half" idx="3"/>
          </p:nvPr>
        </p:nvSpPr>
        <p:spPr/>
        <p:txBody>
          <a:bodyPr/>
          <a:lstStyle/>
          <a:p>
            <a:pPr eaLnBrk="1" hangingPunct="1">
              <a:defRPr/>
            </a:pPr>
            <a:r>
              <a:rPr lang="en-US" sz="2800" smtClean="0">
                <a:ea typeface="+mn-ea"/>
                <a:cs typeface="+mn-cs"/>
              </a:rPr>
              <a:t>All body cells are the product of blood and the blood is a product of what we eat, what we drink and what we think.  </a:t>
            </a:r>
            <a:r>
              <a:rPr lang="en-US" sz="1600" smtClean="0">
                <a:ea typeface="+mn-ea"/>
                <a:cs typeface="+mn-cs"/>
              </a:rPr>
              <a:t>Dr. Robert O. Young</a:t>
            </a:r>
          </a:p>
          <a:p>
            <a:pPr eaLnBrk="1" hangingPunct="1">
              <a:buFont typeface="Wingdings" pitchFamily="2" charset="2"/>
              <a:buNone/>
              <a:defRPr/>
            </a:pPr>
            <a:endParaRPr lang="en-US" sz="1600" smtClean="0">
              <a:ea typeface="+mn-ea"/>
              <a:cs typeface="+mn-cs"/>
            </a:endParaRPr>
          </a:p>
        </p:txBody>
      </p:sp>
      <p:pic>
        <p:nvPicPr>
          <p:cNvPr id="10244" name="Picture 4" descr="DB 7 layer 1 113006"/>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990600" y="1341438"/>
            <a:ext cx="3429000" cy="2571750"/>
          </a:xfrm>
          <a:noFill/>
          <a:extLst>
            <a:ext uri="{909E8E84-426E-40DD-AFC4-6F175D3DCCD1}">
              <a14:hiddenFill xmlns:a14="http://schemas.microsoft.com/office/drawing/2010/main">
                <a:solidFill>
                  <a:srgbClr val="FFFFFF"/>
                </a:solidFill>
              </a14:hiddenFill>
            </a:ext>
          </a:extLst>
        </p:spPr>
      </p:pic>
      <p:pic>
        <p:nvPicPr>
          <p:cNvPr id="10245" name="Picture 5" descr="LB 6 113006"/>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724400" y="1371600"/>
            <a:ext cx="3429000" cy="2573338"/>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7715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Rot="1" noChangeArrowheads="1"/>
          </p:cNvSpPr>
          <p:nvPr>
            <p:ph type="title"/>
          </p:nvPr>
        </p:nvSpPr>
        <p:spPr>
          <a:xfrm>
            <a:off x="301625" y="0"/>
            <a:ext cx="8510588" cy="914400"/>
          </a:xfrm>
        </p:spPr>
        <p:txBody>
          <a:bodyPr/>
          <a:lstStyle/>
          <a:p>
            <a:pPr eaLnBrk="1" hangingPunct="1">
              <a:defRPr/>
            </a:pPr>
            <a:r>
              <a:rPr lang="en-US" sz="4000" smtClean="0">
                <a:ea typeface="ＭＳ Ｐゴシック" pitchFamily="34" charset="-128"/>
              </a:rPr>
              <a:t>Bone Cancer Starts in the Bowels</a:t>
            </a:r>
          </a:p>
        </p:txBody>
      </p:sp>
      <p:pic>
        <p:nvPicPr>
          <p:cNvPr id="11267" name="Picture 3" descr="DB 19"/>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858838"/>
            <a:ext cx="7772400" cy="5827712"/>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3173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5" descr="CCF09122008_00003"/>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852613" y="152400"/>
            <a:ext cx="5032375" cy="65532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3999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9" descr="CCF09122008_00011"/>
          <p:cNvPicPr>
            <a:picLocks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304800" y="211138"/>
            <a:ext cx="8458200" cy="6494462"/>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5192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0" name="Rectangle 4"/>
          <p:cNvSpPr>
            <a:spLocks noGrp="1" noRot="1" noChangeArrowheads="1"/>
          </p:cNvSpPr>
          <p:nvPr>
            <p:ph type="title"/>
          </p:nvPr>
        </p:nvSpPr>
        <p:spPr>
          <a:xfrm>
            <a:off x="304800" y="152400"/>
            <a:ext cx="8510588" cy="914400"/>
          </a:xfrm>
        </p:spPr>
        <p:txBody>
          <a:bodyPr/>
          <a:lstStyle/>
          <a:p>
            <a:pPr eaLnBrk="1" hangingPunct="1">
              <a:defRPr/>
            </a:pPr>
            <a:r>
              <a:rPr lang="en-US" sz="4000" smtClean="0">
                <a:solidFill>
                  <a:schemeClr val="tx1"/>
                </a:solidFill>
                <a:ea typeface="ＭＳ Ｐゴシック" pitchFamily="34" charset="-128"/>
              </a:rPr>
              <a:t>Steven Birdsall – Metastatic Cancer</a:t>
            </a:r>
          </a:p>
        </p:txBody>
      </p:sp>
      <p:pic>
        <p:nvPicPr>
          <p:cNvPr id="14339" name="Picture 7" descr="LB 3"/>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39725" y="1143000"/>
            <a:ext cx="4113213" cy="5486400"/>
          </a:xfrm>
          <a:noFill/>
          <a:extLst>
            <a:ext uri="{909E8E84-426E-40DD-AFC4-6F175D3DCCD1}">
              <a14:hiddenFill xmlns:a14="http://schemas.microsoft.com/office/drawing/2010/main">
                <a:solidFill>
                  <a:srgbClr val="FFFFFF"/>
                </a:solidFill>
              </a14:hiddenFill>
            </a:ext>
          </a:extLst>
        </p:spPr>
      </p:pic>
      <p:pic>
        <p:nvPicPr>
          <p:cNvPr id="14340" name="Picture 8" descr="DB 20"/>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86300" y="1143000"/>
            <a:ext cx="4113213" cy="5486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9508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Rot="1" noChangeArrowheads="1"/>
          </p:cNvSpPr>
          <p:nvPr>
            <p:ph type="title"/>
          </p:nvPr>
        </p:nvSpPr>
        <p:spPr/>
        <p:txBody>
          <a:bodyPr/>
          <a:lstStyle/>
          <a:p>
            <a:pPr eaLnBrk="1" hangingPunct="1">
              <a:defRPr/>
            </a:pPr>
            <a:r>
              <a:rPr lang="en-US" sz="4000" smtClean="0">
                <a:ea typeface="ＭＳ Ｐゴシック" pitchFamily="34" charset="-128"/>
              </a:rPr>
              <a:t>Cancer Thrives in an Acidic Environment</a:t>
            </a:r>
          </a:p>
        </p:txBody>
      </p:sp>
      <p:sp>
        <p:nvSpPr>
          <p:cNvPr id="374787" name="Rectangle 3"/>
          <p:cNvSpPr>
            <a:spLocks noGrp="1" noRot="1" noChangeArrowheads="1"/>
          </p:cNvSpPr>
          <p:nvPr>
            <p:ph type="body" idx="1"/>
          </p:nvPr>
        </p:nvSpPr>
        <p:spPr>
          <a:xfrm>
            <a:off x="301625" y="1676400"/>
            <a:ext cx="8540750" cy="5029200"/>
          </a:xfrm>
        </p:spPr>
        <p:txBody>
          <a:bodyPr/>
          <a:lstStyle/>
          <a:p>
            <a:pPr eaLnBrk="1" hangingPunct="1">
              <a:lnSpc>
                <a:spcPct val="80000"/>
              </a:lnSpc>
              <a:defRPr/>
            </a:pPr>
            <a:r>
              <a:rPr lang="en-US" sz="2800" smtClean="0">
                <a:ea typeface="ＭＳ Ｐゴシック" pitchFamily="34" charset="-128"/>
              </a:rPr>
              <a:t>Also in Cancer Research Journal, in 2006, Gatenby, Gawlinski et al researched and discovered that </a:t>
            </a:r>
            <a:r>
              <a:rPr lang="ja-JP" altLang="en-US" sz="2800" smtClean="0">
                <a:ea typeface="ＭＳ Ｐゴシック" pitchFamily="34" charset="-128"/>
              </a:rPr>
              <a:t>“</a:t>
            </a:r>
            <a:r>
              <a:rPr lang="en-US" altLang="ja-JP" sz="2800" smtClean="0">
                <a:ea typeface="ＭＳ Ｐゴシック" pitchFamily="34" charset="-128"/>
              </a:rPr>
              <a:t>chronic exposure of normal tissue to an acidic microenvironment produces toxicity by: (a) normal cell death… and (b) extracellular matrix degradation</a:t>
            </a:r>
            <a:r>
              <a:rPr lang="ja-JP" altLang="en-US" sz="2800" smtClean="0">
                <a:ea typeface="ＭＳ Ｐゴシック" pitchFamily="34" charset="-128"/>
              </a:rPr>
              <a:t>”</a:t>
            </a:r>
            <a:r>
              <a:rPr lang="en-US" altLang="ja-JP" sz="2800" smtClean="0">
                <a:ea typeface="ＭＳ Ｐゴシック" pitchFamily="34" charset="-128"/>
              </a:rPr>
              <a:t>. They proffer that glucose imbalance (an acid lifestyle) leads to a chronically acidic microenvironment (the normal cells and molecules that surround a tumor cell) which provides the perfect base for cancer.</a:t>
            </a:r>
            <a:br>
              <a:rPr lang="en-US" altLang="ja-JP" sz="2800" smtClean="0">
                <a:ea typeface="ＭＳ Ｐゴシック" pitchFamily="34" charset="-128"/>
              </a:rPr>
            </a:br>
            <a:r>
              <a:rPr lang="en-US" altLang="ja-JP" sz="2800" smtClean="0">
                <a:ea typeface="ＭＳ Ｐゴシック" pitchFamily="34" charset="-128"/>
              </a:rPr>
              <a:t/>
            </a:r>
            <a:br>
              <a:rPr lang="en-US" altLang="ja-JP" sz="2800" smtClean="0">
                <a:ea typeface="ＭＳ Ｐゴシック" pitchFamily="34" charset="-128"/>
              </a:rPr>
            </a:br>
            <a:r>
              <a:rPr lang="en-US" altLang="ja-JP" sz="2800" smtClean="0">
                <a:ea typeface="ＭＳ Ｐゴシック" pitchFamily="34" charset="-128"/>
              </a:rPr>
              <a:t>Source: </a:t>
            </a:r>
            <a:r>
              <a:rPr lang="en-US" altLang="ja-JP" sz="2800" smtClean="0">
                <a:ea typeface="ＭＳ Ｐゴシック" pitchFamily="34" charset="-128"/>
                <a:hlinkClick r:id="rId2"/>
              </a:rPr>
              <a:t>Cancer Research</a:t>
            </a:r>
            <a:r>
              <a:rPr lang="en-US" altLang="ja-JP" sz="2800" smtClean="0">
                <a:ea typeface="ＭＳ Ｐゴシック" pitchFamily="34" charset="-128"/>
              </a:rPr>
              <a:t> 66, 5216-5223, May 15, 2006 </a:t>
            </a:r>
            <a:endParaRPr lang="en-US" sz="2800" smtClean="0">
              <a:ea typeface="ＭＳ Ｐゴシック" pitchFamily="34" charset="-128"/>
            </a:endParaRPr>
          </a:p>
        </p:txBody>
      </p:sp>
    </p:spTree>
    <p:extLst>
      <p:ext uri="{BB962C8B-B14F-4D97-AF65-F5344CB8AC3E}">
        <p14:creationId xmlns:p14="http://schemas.microsoft.com/office/powerpoint/2010/main" val="17307647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89" name="Picture 2" descr="INL-8001wgrass"/>
          <p:cNvPicPr>
            <a:picLocks noChangeAspect="1" noChangeArrowheads="1"/>
          </p:cNvPicPr>
          <p:nvPr/>
        </p:nvPicPr>
        <p:blipFill>
          <a:blip r:embed="rId3" cstate="print"/>
          <a:srcRect/>
          <a:stretch>
            <a:fillRect/>
          </a:stretch>
        </p:blipFill>
        <p:spPr bwMode="auto">
          <a:xfrm>
            <a:off x="836613" y="277813"/>
            <a:ext cx="7470775" cy="5853112"/>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rrowheads="1"/>
          </p:cNvSpPr>
          <p:nvPr>
            <p:ph type="title"/>
          </p:nvPr>
        </p:nvSpPr>
        <p:spPr>
          <a:xfrm>
            <a:off x="76200" y="228600"/>
            <a:ext cx="8991600" cy="1325563"/>
          </a:xfrm>
        </p:spPr>
        <p:txBody>
          <a:bodyPr/>
          <a:lstStyle/>
          <a:p>
            <a:pPr eaLnBrk="1" hangingPunct="1">
              <a:defRPr/>
            </a:pPr>
            <a:r>
              <a:rPr lang="en-US" sz="4000" smtClean="0">
                <a:solidFill>
                  <a:schemeClr val="tx1"/>
                </a:solidFill>
                <a:ea typeface="ＭＳ Ｐゴシック" pitchFamily="34" charset="-128"/>
              </a:rPr>
              <a:t>Without Surgery – Hyper-Alkalization with The pH Miracle Lifestyle and Diet</a:t>
            </a:r>
          </a:p>
        </p:txBody>
      </p:sp>
      <p:pic>
        <p:nvPicPr>
          <p:cNvPr id="16387" name="Picture 3"/>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1981200"/>
            <a:ext cx="4191000" cy="4114800"/>
          </a:xfrm>
        </p:spPr>
      </p:pic>
      <p:pic>
        <p:nvPicPr>
          <p:cNvPr id="16388" name="Picture 4"/>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 y="1905000"/>
            <a:ext cx="4495800" cy="4144963"/>
          </a:xfrm>
        </p:spPr>
      </p:pic>
    </p:spTree>
    <p:extLst>
      <p:ext uri="{BB962C8B-B14F-4D97-AF65-F5344CB8AC3E}">
        <p14:creationId xmlns:p14="http://schemas.microsoft.com/office/powerpoint/2010/main" val="35608119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osteoporosis"/>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447800" y="152400"/>
            <a:ext cx="6256338" cy="6553200"/>
          </a:xfrm>
          <a:noFill/>
          <a:extLst>
            <a:ext uri="{909E8E84-426E-40DD-AFC4-6F175D3DCCD1}">
              <a14:hiddenFill xmlns:a14="http://schemas.microsoft.com/office/drawing/2010/main">
                <a:solidFill>
                  <a:srgbClr val="FFFFFF"/>
                </a:solidFill>
              </a14:hiddenFill>
            </a:ext>
          </a:extLst>
        </p:spPr>
      </p:pic>
      <p:sp>
        <p:nvSpPr>
          <p:cNvPr id="17411" name="Text Box 6"/>
          <p:cNvSpPr txBox="1">
            <a:spLocks noChangeArrowheads="1"/>
          </p:cNvSpPr>
          <p:nvPr/>
        </p:nvSpPr>
        <p:spPr bwMode="auto">
          <a:xfrm>
            <a:off x="5334000" y="6415088"/>
            <a:ext cx="25908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US"/>
              <a:t>Dr. Robert O. Young</a:t>
            </a:r>
          </a:p>
        </p:txBody>
      </p:sp>
    </p:spTree>
    <p:extLst>
      <p:ext uri="{BB962C8B-B14F-4D97-AF65-F5344CB8AC3E}">
        <p14:creationId xmlns:p14="http://schemas.microsoft.com/office/powerpoint/2010/main" val="199295306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Rot="1" noChangeArrowheads="1"/>
          </p:cNvSpPr>
          <p:nvPr>
            <p:ph type="title"/>
          </p:nvPr>
        </p:nvSpPr>
        <p:spPr>
          <a:xfrm>
            <a:off x="0" y="228600"/>
            <a:ext cx="9144000" cy="838200"/>
          </a:xfrm>
        </p:spPr>
        <p:txBody>
          <a:bodyPr/>
          <a:lstStyle/>
          <a:p>
            <a:pPr eaLnBrk="1" hangingPunct="1">
              <a:defRPr/>
            </a:pPr>
            <a:r>
              <a:rPr lang="en-US" sz="4000" smtClean="0">
                <a:ea typeface="ＭＳ Ｐゴシック" pitchFamily="34" charset="-128"/>
              </a:rPr>
              <a:t>Alkaline Minerals Prevent Osteoporosis</a:t>
            </a:r>
            <a:br>
              <a:rPr lang="en-US" sz="4000" smtClean="0">
                <a:ea typeface="ＭＳ Ｐゴシック" pitchFamily="34" charset="-128"/>
              </a:rPr>
            </a:br>
            <a:endParaRPr lang="en-US" sz="4000" smtClean="0">
              <a:ea typeface="ＭＳ Ｐゴシック" pitchFamily="34" charset="-128"/>
            </a:endParaRPr>
          </a:p>
        </p:txBody>
      </p:sp>
      <p:sp>
        <p:nvSpPr>
          <p:cNvPr id="372739" name="Rectangle 3"/>
          <p:cNvSpPr>
            <a:spLocks noGrp="1" noRot="1" noChangeArrowheads="1"/>
          </p:cNvSpPr>
          <p:nvPr>
            <p:ph type="body" idx="1"/>
          </p:nvPr>
        </p:nvSpPr>
        <p:spPr>
          <a:xfrm>
            <a:off x="304800" y="609600"/>
            <a:ext cx="8540750" cy="6248400"/>
          </a:xfrm>
        </p:spPr>
        <p:txBody>
          <a:bodyPr/>
          <a:lstStyle/>
          <a:p>
            <a:pPr eaLnBrk="1" hangingPunct="1">
              <a:lnSpc>
                <a:spcPct val="80000"/>
              </a:lnSpc>
              <a:defRPr/>
            </a:pPr>
            <a:r>
              <a:rPr lang="en-US" sz="2400" smtClean="0">
                <a:ea typeface="ＭＳ Ｐゴシック" pitchFamily="34" charset="-128"/>
              </a:rPr>
              <a:t>Acidosis &amp; Osteoporosis</a:t>
            </a:r>
            <a:br>
              <a:rPr lang="en-US" sz="2400" smtClean="0">
                <a:ea typeface="ＭＳ Ｐゴシック" pitchFamily="34" charset="-128"/>
              </a:rPr>
            </a:br>
            <a:r>
              <a:rPr lang="en-US" sz="2400" smtClean="0">
                <a:ea typeface="ＭＳ Ｐゴシック" pitchFamily="34" charset="-128"/>
              </a:rPr>
              <a:t/>
            </a:r>
            <a:br>
              <a:rPr lang="en-US" sz="2400" smtClean="0">
                <a:ea typeface="ＭＳ Ｐゴシック" pitchFamily="34" charset="-128"/>
              </a:rPr>
            </a:br>
            <a:r>
              <a:rPr lang="en-US" sz="2400" smtClean="0">
                <a:ea typeface="ＭＳ Ｐゴシック" pitchFamily="34" charset="-128"/>
              </a:rPr>
              <a:t>A recently published study in the Journal of Clinical Endocrinology and Metabolism (Vol 94, No 1 96-102, 2009) has provided further evidence that the consumption of and supplementation with alkaline minerals is essential for good health. The objective of the study was to understand the effect of alkaline minerals (potassium bicarbonate, sodium bicarbonate and potassium chloride) on bone health – specifically, the ability of these alkaline minerals to slow the bone re-adsorption rate and calcium excretion.</a:t>
            </a:r>
            <a:br>
              <a:rPr lang="en-US" sz="2400" smtClean="0">
                <a:ea typeface="ＭＳ Ｐゴシック" pitchFamily="34" charset="-128"/>
              </a:rPr>
            </a:br>
            <a:r>
              <a:rPr lang="en-US" sz="2400" smtClean="0">
                <a:ea typeface="ＭＳ Ｐゴシック" pitchFamily="34" charset="-128"/>
              </a:rPr>
              <a:t/>
            </a:r>
            <a:br>
              <a:rPr lang="en-US" sz="2400" smtClean="0">
                <a:ea typeface="ＭＳ Ｐゴシック" pitchFamily="34" charset="-128"/>
              </a:rPr>
            </a:br>
            <a:r>
              <a:rPr lang="en-US" sz="2400" smtClean="0">
                <a:ea typeface="ＭＳ Ｐゴシック" pitchFamily="34" charset="-128"/>
              </a:rPr>
              <a:t>The participants who were taking the bicarbonate supplements had significant reductions in urinary N-telopeptide and calcium excretion when compared to the control group. This means that when taking the alkaline minerals, bones remained stronger and healthier.</a:t>
            </a:r>
            <a:br>
              <a:rPr lang="en-US" sz="2400" smtClean="0">
                <a:ea typeface="ＭＳ Ｐゴシック" pitchFamily="34" charset="-128"/>
              </a:rPr>
            </a:br>
            <a:r>
              <a:rPr lang="en-US" sz="2400" smtClean="0">
                <a:ea typeface="ＭＳ Ｐゴシック" pitchFamily="34" charset="-128"/>
              </a:rPr>
              <a:t/>
            </a:r>
            <a:br>
              <a:rPr lang="en-US" sz="2400" smtClean="0">
                <a:ea typeface="ＭＳ Ｐゴシック" pitchFamily="34" charset="-128"/>
              </a:rPr>
            </a:br>
            <a:r>
              <a:rPr lang="en-US" sz="2400" smtClean="0">
                <a:ea typeface="ＭＳ Ｐゴシック" pitchFamily="34" charset="-128"/>
              </a:rPr>
              <a:t>Source: </a:t>
            </a:r>
            <a:r>
              <a:rPr lang="en-US" sz="2400" smtClean="0">
                <a:ea typeface="ＭＳ Ｐゴシック" pitchFamily="34" charset="-128"/>
                <a:hlinkClick r:id="rId2"/>
              </a:rPr>
              <a:t>Journal of Clinical Endocrinology and Metabolism</a:t>
            </a:r>
            <a:r>
              <a:rPr lang="en-US" sz="2400" smtClean="0">
                <a:ea typeface="ＭＳ Ｐゴシック" pitchFamily="34" charset="-128"/>
              </a:rPr>
              <a:t> (Vol 94, No 1 96-102, 2009) </a:t>
            </a:r>
          </a:p>
        </p:txBody>
      </p:sp>
    </p:spTree>
    <p:extLst>
      <p:ext uri="{BB962C8B-B14F-4D97-AF65-F5344CB8AC3E}">
        <p14:creationId xmlns:p14="http://schemas.microsoft.com/office/powerpoint/2010/main" val="420628431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801" name="Rectangle 9"/>
          <p:cNvSpPr>
            <a:spLocks noGrp="1" noRot="1" noChangeArrowheads="1"/>
          </p:cNvSpPr>
          <p:nvPr>
            <p:ph type="title"/>
          </p:nvPr>
        </p:nvSpPr>
        <p:spPr>
          <a:xfrm>
            <a:off x="301625" y="0"/>
            <a:ext cx="8510588" cy="914400"/>
          </a:xfrm>
        </p:spPr>
        <p:txBody>
          <a:bodyPr/>
          <a:lstStyle/>
          <a:p>
            <a:pPr eaLnBrk="1" hangingPunct="1">
              <a:defRPr/>
            </a:pPr>
            <a:r>
              <a:rPr lang="en-US" smtClean="0">
                <a:solidFill>
                  <a:schemeClr val="tx1"/>
                </a:solidFill>
                <a:ea typeface="ＭＳ Ｐゴシック" pitchFamily="34" charset="-128"/>
              </a:rPr>
              <a:t>Reversing Prostate Cancer</a:t>
            </a:r>
          </a:p>
        </p:txBody>
      </p:sp>
      <p:pic>
        <p:nvPicPr>
          <p:cNvPr id="19459" name="Picture 5" descr="Doc Broc and travel stuff 056"/>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0" y="966788"/>
            <a:ext cx="6096000" cy="4062412"/>
          </a:xfrm>
          <a:noFill/>
          <a:extLst>
            <a:ext uri="{909E8E84-426E-40DD-AFC4-6F175D3DCCD1}">
              <a14:hiddenFill xmlns:a14="http://schemas.microsoft.com/office/drawing/2010/main">
                <a:solidFill>
                  <a:srgbClr val="FFFFFF"/>
                </a:solidFill>
              </a14:hiddenFill>
            </a:ext>
          </a:extLst>
        </p:spPr>
      </p:pic>
      <p:sp>
        <p:nvSpPr>
          <p:cNvPr id="289802" name="Rectangle 10"/>
          <p:cNvSpPr>
            <a:spLocks noGrp="1" noRot="1" noChangeArrowheads="1"/>
          </p:cNvSpPr>
          <p:nvPr>
            <p:ph type="body" sz="half" idx="2"/>
          </p:nvPr>
        </p:nvSpPr>
        <p:spPr>
          <a:xfrm>
            <a:off x="301625" y="5181600"/>
            <a:ext cx="8540750" cy="1371600"/>
          </a:xfrm>
        </p:spPr>
        <p:txBody>
          <a:bodyPr/>
          <a:lstStyle/>
          <a:p>
            <a:pPr eaLnBrk="1" hangingPunct="1">
              <a:defRPr/>
            </a:pPr>
            <a:r>
              <a:rPr lang="en-US" sz="2800" smtClean="0">
                <a:ea typeface="+mn-ea"/>
                <a:cs typeface="+mn-cs"/>
              </a:rPr>
              <a:t>PSA 7.6 December 2008</a:t>
            </a:r>
          </a:p>
          <a:p>
            <a:pPr eaLnBrk="1" hangingPunct="1">
              <a:defRPr/>
            </a:pPr>
            <a:r>
              <a:rPr lang="en-US" sz="2800" smtClean="0">
                <a:ea typeface="+mn-ea"/>
                <a:cs typeface="+mn-cs"/>
              </a:rPr>
              <a:t>PSA in 3 weeks on The pH Miracle Plan 1</a:t>
            </a:r>
          </a:p>
          <a:p>
            <a:pPr eaLnBrk="1" hangingPunct="1">
              <a:defRPr/>
            </a:pPr>
            <a:endParaRPr lang="en-US" sz="2800" smtClean="0">
              <a:ea typeface="+mn-ea"/>
              <a:cs typeface="+mn-cs"/>
            </a:endParaRPr>
          </a:p>
          <a:p>
            <a:pPr eaLnBrk="1" hangingPunct="1">
              <a:defRPr/>
            </a:pPr>
            <a:endParaRPr lang="en-US" sz="2800" smtClean="0">
              <a:ea typeface="+mn-ea"/>
              <a:cs typeface="+mn-cs"/>
            </a:endParaRPr>
          </a:p>
        </p:txBody>
      </p:sp>
    </p:spTree>
    <p:extLst>
      <p:ext uri="{BB962C8B-B14F-4D97-AF65-F5344CB8AC3E}">
        <p14:creationId xmlns:p14="http://schemas.microsoft.com/office/powerpoint/2010/main" val="266928051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2" name="Rectangle 4"/>
          <p:cNvSpPr>
            <a:spLocks noGrp="1" noRot="1" noChangeArrowheads="1"/>
          </p:cNvSpPr>
          <p:nvPr>
            <p:ph type="title"/>
          </p:nvPr>
        </p:nvSpPr>
        <p:spPr>
          <a:xfrm>
            <a:off x="301625" y="0"/>
            <a:ext cx="8510588" cy="1325563"/>
          </a:xfrm>
        </p:spPr>
        <p:txBody>
          <a:bodyPr/>
          <a:lstStyle/>
          <a:p>
            <a:pPr eaLnBrk="1" hangingPunct="1">
              <a:defRPr/>
            </a:pPr>
            <a:r>
              <a:rPr lang="en-US" sz="4000" smtClean="0">
                <a:solidFill>
                  <a:schemeClr val="tx1"/>
                </a:solidFill>
                <a:ea typeface="ＭＳ Ｐゴシック" pitchFamily="34" charset="-128"/>
              </a:rPr>
              <a:t>Ephriam Kubai – Prostate Cancer</a:t>
            </a:r>
            <a:r>
              <a:rPr lang="en-US" sz="4000" smtClean="0">
                <a:ea typeface="ＭＳ Ｐゴシック" pitchFamily="34" charset="-128"/>
              </a:rPr>
              <a:t> </a:t>
            </a:r>
          </a:p>
        </p:txBody>
      </p:sp>
      <p:pic>
        <p:nvPicPr>
          <p:cNvPr id="20483" name="Picture 7" descr="LB 5"/>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25438" y="1295400"/>
            <a:ext cx="3941762" cy="5257800"/>
          </a:xfrm>
          <a:noFill/>
          <a:extLst>
            <a:ext uri="{909E8E84-426E-40DD-AFC4-6F175D3DCCD1}">
              <a14:hiddenFill xmlns:a14="http://schemas.microsoft.com/office/drawing/2010/main">
                <a:solidFill>
                  <a:srgbClr val="FFFFFF"/>
                </a:solidFill>
              </a14:hiddenFill>
            </a:ext>
          </a:extLst>
        </p:spPr>
      </p:pic>
      <p:pic>
        <p:nvPicPr>
          <p:cNvPr id="20484" name="Picture 8" descr="DB 12 L8 012909"/>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29150" y="1295400"/>
            <a:ext cx="3941763" cy="52578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61107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0" name="Rectangle 4"/>
          <p:cNvSpPr>
            <a:spLocks noGrp="1" noRot="1" noChangeArrowheads="1"/>
          </p:cNvSpPr>
          <p:nvPr>
            <p:ph type="title"/>
          </p:nvPr>
        </p:nvSpPr>
        <p:spPr>
          <a:xfrm>
            <a:off x="301625" y="0"/>
            <a:ext cx="8510588" cy="1325563"/>
          </a:xfrm>
        </p:spPr>
        <p:txBody>
          <a:bodyPr/>
          <a:lstStyle/>
          <a:p>
            <a:pPr eaLnBrk="1" hangingPunct="1">
              <a:defRPr/>
            </a:pPr>
            <a:r>
              <a:rPr lang="en-US" smtClean="0">
                <a:solidFill>
                  <a:schemeClr val="tx1"/>
                </a:solidFill>
                <a:ea typeface="ＭＳ Ｐゴシック" pitchFamily="34" charset="-128"/>
              </a:rPr>
              <a:t>Ephriam Kubai – 3 Weeks Later</a:t>
            </a:r>
          </a:p>
        </p:txBody>
      </p:sp>
      <p:pic>
        <p:nvPicPr>
          <p:cNvPr id="21507" name="Picture 7" descr="LB 3 012909"/>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14350" y="1295400"/>
            <a:ext cx="3884613" cy="5181600"/>
          </a:xfrm>
          <a:noFill/>
          <a:extLst>
            <a:ext uri="{909E8E84-426E-40DD-AFC4-6F175D3DCCD1}">
              <a14:hiddenFill xmlns:a14="http://schemas.microsoft.com/office/drawing/2010/main">
                <a:solidFill>
                  <a:srgbClr val="FFFFFF"/>
                </a:solidFill>
              </a14:hiddenFill>
            </a:ext>
          </a:extLst>
        </p:spPr>
      </p:pic>
      <p:pic>
        <p:nvPicPr>
          <p:cNvPr id="21508" name="Picture 8" descr="DB 8 L1"/>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43450" y="1295400"/>
            <a:ext cx="3884613" cy="51816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68398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rrowheads="1"/>
          </p:cNvSpPr>
          <p:nvPr>
            <p:ph type="title"/>
          </p:nvPr>
        </p:nvSpPr>
        <p:spPr>
          <a:xfrm>
            <a:off x="457200" y="-149225"/>
            <a:ext cx="8229600" cy="1139825"/>
          </a:xfrm>
        </p:spPr>
        <p:txBody>
          <a:bodyPr/>
          <a:lstStyle/>
          <a:p>
            <a:pPr eaLnBrk="1" hangingPunct="1">
              <a:defRPr/>
            </a:pPr>
            <a:r>
              <a:rPr lang="en-US" smtClean="0">
                <a:solidFill>
                  <a:schemeClr val="tx1"/>
                </a:solidFill>
                <a:ea typeface="ＭＳ Ｐゴシック" pitchFamily="34" charset="-128"/>
              </a:rPr>
              <a:t>Glen Ezekiel – High PSA</a:t>
            </a:r>
          </a:p>
        </p:txBody>
      </p:sp>
      <p:sp>
        <p:nvSpPr>
          <p:cNvPr id="203779" name="Rectangle 3"/>
          <p:cNvSpPr>
            <a:spLocks noGrp="1" noRot="1" noChangeArrowheads="1"/>
          </p:cNvSpPr>
          <p:nvPr>
            <p:ph type="body" sz="half" idx="1"/>
          </p:nvPr>
        </p:nvSpPr>
        <p:spPr>
          <a:xfrm>
            <a:off x="457200" y="914400"/>
            <a:ext cx="4038600" cy="4525963"/>
          </a:xfrm>
        </p:spPr>
        <p:txBody>
          <a:bodyPr/>
          <a:lstStyle/>
          <a:p>
            <a:pPr eaLnBrk="1" hangingPunct="1">
              <a:defRPr/>
            </a:pPr>
            <a:r>
              <a:rPr lang="en-US" sz="2800" smtClean="0">
                <a:ea typeface="ＭＳ Ｐゴシック" pitchFamily="34" charset="-128"/>
              </a:rPr>
              <a:t>PSA 37</a:t>
            </a:r>
          </a:p>
          <a:p>
            <a:pPr eaLnBrk="1" hangingPunct="1">
              <a:defRPr/>
            </a:pPr>
            <a:r>
              <a:rPr lang="en-US" sz="2800" smtClean="0">
                <a:ea typeface="ＭＳ Ｐゴシック" pitchFamily="34" charset="-128"/>
              </a:rPr>
              <a:t>2 weeks 17</a:t>
            </a:r>
          </a:p>
          <a:p>
            <a:pPr eaLnBrk="1" hangingPunct="1">
              <a:defRPr/>
            </a:pPr>
            <a:r>
              <a:rPr lang="en-US" sz="2800" smtClean="0">
                <a:ea typeface="ＭＳ Ｐゴシック" pitchFamily="34" charset="-128"/>
              </a:rPr>
              <a:t>4 weeks 9.5</a:t>
            </a:r>
          </a:p>
          <a:p>
            <a:pPr eaLnBrk="1" hangingPunct="1">
              <a:defRPr/>
            </a:pPr>
            <a:r>
              <a:rPr lang="en-US" sz="2800" smtClean="0">
                <a:ea typeface="ＭＳ Ｐゴシック" pitchFamily="34" charset="-128"/>
              </a:rPr>
              <a:t>8 weeks 7.2</a:t>
            </a:r>
          </a:p>
          <a:p>
            <a:pPr eaLnBrk="1" hangingPunct="1">
              <a:defRPr/>
            </a:pPr>
            <a:r>
              <a:rPr lang="en-US" sz="2800" smtClean="0">
                <a:ea typeface="ＭＳ Ｐゴシック" pitchFamily="34" charset="-128"/>
              </a:rPr>
              <a:t>12 weeks 5.3</a:t>
            </a:r>
          </a:p>
        </p:txBody>
      </p:sp>
      <p:pic>
        <p:nvPicPr>
          <p:cNvPr id="22532" name="Picture 4" descr="HappyNewYear2004014"/>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733800" y="838200"/>
            <a:ext cx="3733800" cy="2800350"/>
          </a:xfrm>
          <a:noFill/>
          <a:extLst>
            <a:ext uri="{909E8E84-426E-40DD-AFC4-6F175D3DCCD1}">
              <a14:hiddenFill xmlns:a14="http://schemas.microsoft.com/office/drawing/2010/main">
                <a:solidFill>
                  <a:srgbClr val="FFFFFF"/>
                </a:solidFill>
              </a14:hiddenFill>
            </a:ext>
          </a:extLst>
        </p:spPr>
      </p:pic>
      <p:pic>
        <p:nvPicPr>
          <p:cNvPr id="22533" name="Picture 5" descr="RBC forming bacteria rods"/>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01625" y="3760788"/>
            <a:ext cx="2024063" cy="1430337"/>
          </a:xfrm>
          <a:noFill/>
          <a:extLst>
            <a:ext uri="{909E8E84-426E-40DD-AFC4-6F175D3DCCD1}">
              <a14:hiddenFill xmlns:a14="http://schemas.microsoft.com/office/drawing/2010/main">
                <a:solidFill>
                  <a:srgbClr val="FFFFFF"/>
                </a:solidFill>
              </a14:hiddenFill>
            </a:ext>
          </a:extLst>
        </p:spPr>
      </p:pic>
      <p:pic>
        <p:nvPicPr>
          <p:cNvPr id="22534" name="Picture 6" descr="acid cryst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733800"/>
            <a:ext cx="195103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Black Crysta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733800"/>
            <a:ext cx="195103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Damaged WBC's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733800"/>
            <a:ext cx="195103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9" descr="7th layer center colon and liver stres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5257800"/>
            <a:ext cx="195103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0" descr="7th layer large PPP in ring 1 or base chakra indicating inflammation male reproductive 221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5257800"/>
            <a:ext cx="195103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1" descr="1st layer 5th lay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8363" y="5257800"/>
            <a:ext cx="195103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2" descr="7th layer center cluster bowel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5763" y="5257800"/>
            <a:ext cx="195103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766759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rrowheads="1"/>
          </p:cNvSpPr>
          <p:nvPr>
            <p:ph type="title"/>
          </p:nvPr>
        </p:nvSpPr>
        <p:spPr>
          <a:xfrm>
            <a:off x="228600" y="-152400"/>
            <a:ext cx="8229600" cy="1139825"/>
          </a:xfrm>
        </p:spPr>
        <p:txBody>
          <a:bodyPr/>
          <a:lstStyle/>
          <a:p>
            <a:pPr eaLnBrk="1" hangingPunct="1">
              <a:defRPr/>
            </a:pPr>
            <a:r>
              <a:rPr lang="en-US" smtClean="0">
                <a:solidFill>
                  <a:schemeClr val="tx1"/>
                </a:solidFill>
                <a:ea typeface="ＭＳ Ｐゴシック" pitchFamily="34" charset="-128"/>
              </a:rPr>
              <a:t>Glen Ezekiel</a:t>
            </a:r>
          </a:p>
        </p:txBody>
      </p:sp>
      <p:sp>
        <p:nvSpPr>
          <p:cNvPr id="204803" name="Rectangle 3"/>
          <p:cNvSpPr>
            <a:spLocks noGrp="1" noRot="1" noChangeArrowheads="1"/>
          </p:cNvSpPr>
          <p:nvPr>
            <p:ph type="body" sz="half" idx="1"/>
          </p:nvPr>
        </p:nvSpPr>
        <p:spPr>
          <a:xfrm>
            <a:off x="301625" y="1676400"/>
            <a:ext cx="4191000" cy="4422775"/>
          </a:xfrm>
        </p:spPr>
        <p:txBody>
          <a:bodyPr/>
          <a:lstStyle/>
          <a:p>
            <a:pPr eaLnBrk="1" hangingPunct="1">
              <a:defRPr/>
            </a:pPr>
            <a:r>
              <a:rPr lang="en-US" sz="2800" smtClean="0">
                <a:ea typeface="ＭＳ Ｐゴシック" pitchFamily="34" charset="-128"/>
              </a:rPr>
              <a:t>PSA from 37 to 5.3</a:t>
            </a:r>
          </a:p>
        </p:txBody>
      </p:sp>
      <p:pic>
        <p:nvPicPr>
          <p:cNvPr id="23556" name="Picture 4" descr="First Blood 12 04 03"/>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800600" y="914400"/>
            <a:ext cx="3886200" cy="2914650"/>
          </a:xfrm>
          <a:noFill/>
          <a:extLst>
            <a:ext uri="{909E8E84-426E-40DD-AFC4-6F175D3DCCD1}">
              <a14:hiddenFill xmlns:a14="http://schemas.microsoft.com/office/drawing/2010/main">
                <a:solidFill>
                  <a:srgbClr val="FFFFFF"/>
                </a:solidFill>
              </a14:hiddenFill>
            </a:ext>
          </a:extLst>
        </p:spPr>
      </p:pic>
      <p:pic>
        <p:nvPicPr>
          <p:cNvPr id="23557" name="Picture 5" descr="Healthy dried blood 21804"/>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800600" y="3886200"/>
            <a:ext cx="3810000" cy="2859088"/>
          </a:xfrm>
          <a:noFill/>
          <a:extLst>
            <a:ext uri="{909E8E84-426E-40DD-AFC4-6F175D3DCCD1}">
              <a14:hiddenFill xmlns:a14="http://schemas.microsoft.com/office/drawing/2010/main">
                <a:solidFill>
                  <a:srgbClr val="FFFFFF"/>
                </a:solidFill>
              </a14:hiddenFill>
            </a:ext>
          </a:extLst>
        </p:spPr>
      </p:pic>
      <p:pic>
        <p:nvPicPr>
          <p:cNvPr id="23558" name="Picture 6" descr="Shellyobig5party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3622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95372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rrowheads="1"/>
          </p:cNvSpPr>
          <p:nvPr>
            <p:ph type="title"/>
          </p:nvPr>
        </p:nvSpPr>
        <p:spPr>
          <a:xfrm>
            <a:off x="152400" y="-76200"/>
            <a:ext cx="8839200" cy="1219200"/>
          </a:xfrm>
        </p:spPr>
        <p:txBody>
          <a:bodyPr/>
          <a:lstStyle/>
          <a:p>
            <a:pPr eaLnBrk="1" hangingPunct="1">
              <a:defRPr/>
            </a:pPr>
            <a:r>
              <a:rPr lang="en-US" sz="4000" smtClean="0">
                <a:solidFill>
                  <a:schemeClr val="tx1"/>
                </a:solidFill>
                <a:ea typeface="ＭＳ Ｐゴシック" pitchFamily="34" charset="-128"/>
              </a:rPr>
              <a:t>Light is the Driving Force of Every Cell</a:t>
            </a:r>
          </a:p>
        </p:txBody>
      </p:sp>
      <p:sp>
        <p:nvSpPr>
          <p:cNvPr id="137219" name="Rectangle 3"/>
          <p:cNvSpPr>
            <a:spLocks noGrp="1" noRot="1" noChangeArrowheads="1"/>
          </p:cNvSpPr>
          <p:nvPr>
            <p:ph type="body" sz="half" idx="1"/>
          </p:nvPr>
        </p:nvSpPr>
        <p:spPr>
          <a:xfrm>
            <a:off x="228600" y="1143000"/>
            <a:ext cx="4419600" cy="5334000"/>
          </a:xfrm>
        </p:spPr>
        <p:txBody>
          <a:bodyPr/>
          <a:lstStyle/>
          <a:p>
            <a:pPr eaLnBrk="1" hangingPunct="1">
              <a:buFont typeface="Wingdings" pitchFamily="2" charset="2"/>
              <a:buNone/>
              <a:defRPr/>
            </a:pPr>
            <a:r>
              <a:rPr lang="ja-JP" altLang="en-US" sz="2800" smtClean="0">
                <a:ea typeface="ＭＳ Ｐゴシック" pitchFamily="34" charset="-128"/>
              </a:rPr>
              <a:t>“</a:t>
            </a:r>
            <a:r>
              <a:rPr lang="en-US" altLang="ja-JP" sz="2800" smtClean="0">
                <a:ea typeface="ＭＳ Ｐゴシック" pitchFamily="34" charset="-128"/>
              </a:rPr>
              <a:t>Absorption and organization of sunlight, the very essence of life, is almost exclusively derived from plants.  Plants are therefore a biological accumulation of light. Since light is the driving force of every cell in our bodies, that is why we need plants</a:t>
            </a:r>
            <a:r>
              <a:rPr lang="ja-JP" altLang="en-US" sz="2800" smtClean="0">
                <a:ea typeface="ＭＳ Ｐゴシック" pitchFamily="34" charset="-128"/>
              </a:rPr>
              <a:t>”</a:t>
            </a:r>
            <a:endParaRPr lang="en-US" altLang="ja-JP" sz="2800" smtClean="0">
              <a:ea typeface="ＭＳ Ｐゴシック" pitchFamily="34" charset="-128"/>
            </a:endParaRPr>
          </a:p>
          <a:p>
            <a:pPr eaLnBrk="1" hangingPunct="1">
              <a:buFont typeface="Wingdings" pitchFamily="2" charset="2"/>
              <a:buNone/>
              <a:defRPr/>
            </a:pPr>
            <a:r>
              <a:rPr lang="en-US" sz="1800" smtClean="0">
                <a:ea typeface="ＭＳ Ｐゴシック" pitchFamily="34" charset="-128"/>
              </a:rPr>
              <a:t>Dr. Klinik Bircher-Benner</a:t>
            </a:r>
          </a:p>
        </p:txBody>
      </p:sp>
      <p:pic>
        <p:nvPicPr>
          <p:cNvPr id="24580" name="Picture 4" descr="grass with due"/>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800600" y="1143000"/>
            <a:ext cx="4038600" cy="2760663"/>
          </a:xfrm>
          <a:noFill/>
          <a:extLst>
            <a:ext uri="{909E8E84-426E-40DD-AFC4-6F175D3DCCD1}">
              <a14:hiddenFill xmlns:a14="http://schemas.microsoft.com/office/drawing/2010/main">
                <a:solidFill>
                  <a:srgbClr val="FFFFFF"/>
                </a:solidFill>
              </a14:hiddenFill>
            </a:ext>
          </a:extLst>
        </p:spPr>
      </p:pic>
      <p:pic>
        <p:nvPicPr>
          <p:cNvPr id="24581" name="Picture 5" descr="redbloodcells"/>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800600" y="4114800"/>
            <a:ext cx="4038600" cy="25209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77871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2" name="Picture 2" descr="INL-8001wgr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4876800"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Rectangle 3"/>
          <p:cNvSpPr>
            <a:spLocks noGrp="1" noRot="1" noChangeArrowheads="1"/>
          </p:cNvSpPr>
          <p:nvPr>
            <p:ph type="title"/>
          </p:nvPr>
        </p:nvSpPr>
        <p:spPr>
          <a:xfrm>
            <a:off x="457200" y="-73025"/>
            <a:ext cx="8229600" cy="1139825"/>
          </a:xfrm>
        </p:spPr>
        <p:txBody>
          <a:bodyPr/>
          <a:lstStyle/>
          <a:p>
            <a:pPr eaLnBrk="1" hangingPunct="1">
              <a:defRPr/>
            </a:pPr>
            <a:r>
              <a:rPr lang="en-US" smtClean="0">
                <a:solidFill>
                  <a:schemeClr val="tx1"/>
                </a:solidFill>
                <a:ea typeface="ＭＳ Ｐゴシック" pitchFamily="34" charset="-128"/>
              </a:rPr>
              <a:t>Light = Green = Blood = Flesh</a:t>
            </a:r>
          </a:p>
        </p:txBody>
      </p:sp>
      <p:pic>
        <p:nvPicPr>
          <p:cNvPr id="25604" name="Picture 4" descr="redbloodcells"/>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438400" y="5029200"/>
            <a:ext cx="2535238" cy="1582738"/>
          </a:xfrm>
          <a:noFill/>
          <a:extLst>
            <a:ext uri="{909E8E84-426E-40DD-AFC4-6F175D3DCCD1}">
              <a14:hiddenFill xmlns:a14="http://schemas.microsoft.com/office/drawing/2010/main">
                <a:solidFill>
                  <a:srgbClr val="FFFFFF"/>
                </a:solidFill>
              </a14:hiddenFill>
            </a:ext>
          </a:extLst>
        </p:spPr>
      </p:pic>
      <p:pic>
        <p:nvPicPr>
          <p:cNvPr id="25605" name="Picture 5" descr="scan0001"/>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257800" y="1066800"/>
            <a:ext cx="3670300" cy="5029200"/>
          </a:xfrm>
          <a:noFill/>
          <a:extLst>
            <a:ext uri="{909E8E84-426E-40DD-AFC4-6F175D3DCCD1}">
              <a14:hiddenFill xmlns:a14="http://schemas.microsoft.com/office/drawing/2010/main">
                <a:solidFill>
                  <a:srgbClr val="FFFFFF"/>
                </a:solidFill>
              </a14:hiddenFill>
            </a:ext>
          </a:extLst>
        </p:spPr>
      </p:pic>
      <p:pic>
        <p:nvPicPr>
          <p:cNvPr id="25606" name="Picture 6" descr="scan0011"/>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09588" y="4495800"/>
            <a:ext cx="1471612" cy="218757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929827"/>
      </p:ext>
    </p:extLst>
  </p:cSld>
  <p:clrMapOvr>
    <a:masterClrMapping/>
  </p:clrMapOvr>
  <p:transition>
    <p:wedge/>
  </p:transition>
  <p:timing>
    <p:tnLst>
      <p:par>
        <p:cTn id="1" dur="indefinite" restart="never" nodeType="tmRoot"/>
      </p:par>
    </p:tnLst>
  </p:timing>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4342</TotalTime>
  <Words>6155</Words>
  <Application>Microsoft Office PowerPoint</Application>
  <PresentationFormat>On-screen Show (4:3)</PresentationFormat>
  <Paragraphs>963</Paragraphs>
  <Slides>199</Slides>
  <Notes>23</Notes>
  <HiddenSlides>0</HiddenSlides>
  <MMClips>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199</vt:i4>
      </vt:variant>
    </vt:vector>
  </HeadingPairs>
  <TitlesOfParts>
    <vt:vector size="202" baseType="lpstr">
      <vt:lpstr>Clouds</vt:lpstr>
      <vt:lpstr>Chart</vt:lpstr>
      <vt:lpstr>Microsoft Photo Editor 3.0 Photo</vt:lpstr>
      <vt:lpstr>PowerPoint Presentation</vt:lpstr>
      <vt:lpstr>Hello, I’m Dr. Robert Young</vt:lpstr>
      <vt:lpstr>Live and Dried Blood Microscopy</vt:lpstr>
      <vt:lpstr>PowerPoint Presentation</vt:lpstr>
      <vt:lpstr>PowerPoint Presentation</vt:lpstr>
      <vt:lpstr>PowerPoint Presentation</vt:lpstr>
      <vt:lpstr>PowerPoint Presentation</vt:lpstr>
      <vt:lpstr>PowerPoint Presentation</vt:lpstr>
      <vt:lpstr>PowerPoint Presentation</vt:lpstr>
      <vt:lpstr>All Flesh is Grass.</vt:lpstr>
      <vt:lpstr>Blood becomes Skin</vt:lpstr>
      <vt:lpstr>Bell’s Palsy/Facial Paralysis</vt:lpstr>
      <vt:lpstr>PowerPoint Presentation</vt:lpstr>
      <vt:lpstr>The pH Miracle Living Center San Diego, California</vt:lpstr>
      <vt:lpstr>PowerPoint Presentation</vt:lpstr>
      <vt:lpstr>Clinical Research at The pH Miracle Living Center</vt:lpstr>
      <vt:lpstr>Alkalizing Colon Therapy</vt:lpstr>
      <vt:lpstr>Alkalizing Hypothermia Therapy</vt:lpstr>
      <vt:lpstr>Alkalizing Hydrotherapy with Mineral Salts</vt:lpstr>
      <vt:lpstr>Alkalizing Massage</vt:lpstr>
      <vt:lpstr>Live and Dried Blood Microscopy</vt:lpstr>
      <vt:lpstr>Monitoring Health With pH</vt:lpstr>
      <vt:lpstr>Alkalizing Nutrition</vt:lpstr>
      <vt:lpstr>Alkalizing Exercise – Younga Yoga</vt:lpstr>
      <vt:lpstr>Alkalizing Food by Shelley</vt:lpstr>
      <vt:lpstr>Alkalizing Accommodations</vt:lpstr>
      <vt:lpstr>PowerPoint Presentation</vt:lpstr>
      <vt:lpstr>Clinical Research at The pH Miracle Living Center</vt:lpstr>
      <vt:lpstr>A pH Miracle</vt:lpstr>
      <vt:lpstr>The Fish Bowl Metaphor</vt:lpstr>
      <vt:lpstr>Today We Are Going To Talk About</vt:lpstr>
      <vt:lpstr>Fat Nation</vt:lpstr>
      <vt:lpstr>PowerPoint Presentation</vt:lpstr>
      <vt:lpstr>Obesity Boosts the Risk of the Top Three Killers</vt:lpstr>
      <vt:lpstr>Obesity Facts</vt:lpstr>
      <vt:lpstr>A Wonderful Example Mitzi Mager Lost 90 Pounds in 90 Days!</vt:lpstr>
      <vt:lpstr>Mitzi Mager – Lost 90 lbs. in 90 days</vt:lpstr>
      <vt:lpstr>Andrea Dare – Atkins Diet – Overweight &amp; Constipated</vt:lpstr>
      <vt:lpstr>The Protein Diet Blood Profile</vt:lpstr>
      <vt:lpstr>Andrea Dare – The pH Miracle Plan Lost 15 kilos and went from a  Size 10 to a Size 2 in 12 weeks</vt:lpstr>
      <vt:lpstr>Michael and Andrea Dare pH Miracles</vt:lpstr>
      <vt:lpstr>David Gorder – Lost 50 kilos on The pH Miracle Plan</vt:lpstr>
      <vt:lpstr>Michael Mayne Before at 150 kilos!</vt:lpstr>
      <vt:lpstr>Mike Mayne 12 Weeks on The pH Miracle for Healthy Weight Loss</vt:lpstr>
      <vt:lpstr>Michael &amp; Barbara Mayne Before &amp; 12 Weeks After The pH Miracle Plan</vt:lpstr>
      <vt:lpstr>Ryan Marcotte A pH Miracle </vt:lpstr>
      <vt:lpstr>PowerPoint Presentation</vt:lpstr>
      <vt:lpstr>Why is Heart Disease the Leading Cause of Death In the US?</vt:lpstr>
      <vt:lpstr>High Protein DIE IT like South Beach and Atkins = Heart Attack</vt:lpstr>
      <vt:lpstr>US Coronary Interventional Procedures</vt:lpstr>
      <vt:lpstr>MRFIT: Correlation Between Cholesterol Levels and CHD Death</vt:lpstr>
      <vt:lpstr>Blood Cholesterol is an Indicator of an Over Acidic State NOT a Risk for Heart Disease</vt:lpstr>
      <vt:lpstr>PowerPoint Presentation</vt:lpstr>
      <vt:lpstr>Uric and Lactic Acid</vt:lpstr>
      <vt:lpstr>Orotic Acid from Lack of Oxygen</vt:lpstr>
      <vt:lpstr>Cardiovascular Disease &amp; the Alkaline Diet </vt:lpstr>
      <vt:lpstr>Maren Hale – Lost over 70 lbs.</vt:lpstr>
      <vt:lpstr>Maren’s Cholesterol History</vt:lpstr>
      <vt:lpstr>What is Cancer? or What is a Cancer Cell? and What is a Tumor? According to Dr. Robert O. Young</vt:lpstr>
      <vt:lpstr>You Don’t Get Old You Mold</vt:lpstr>
      <vt:lpstr>PowerPoint Presentation</vt:lpstr>
      <vt:lpstr>Lungs and Blood of a Smoker</vt:lpstr>
      <vt:lpstr>PowerPoint Presentation</vt:lpstr>
      <vt:lpstr>Why Cells Live ?  Change the Water</vt:lpstr>
      <vt:lpstr>Why Cells Live!</vt:lpstr>
      <vt:lpstr>When the pH is wrong, oxygen falls, cells respire in an anaerobic environment by fermentation giving rise to increased acidity - cancer is a result of an ACID environment. Otto Warburg, Nobel Prize in Medicine, 1932</vt:lpstr>
      <vt:lpstr>Live Blood</vt:lpstr>
      <vt:lpstr>But this is what often shows up 99% of time!</vt:lpstr>
      <vt:lpstr>PowerPoint Presentation</vt:lpstr>
      <vt:lpstr>PowerPoint Presentation</vt:lpstr>
      <vt:lpstr>PowerPoint Presentation</vt:lpstr>
      <vt:lpstr>Dried Blood  enables us to see where acids are settling and in what organs/tissues</vt:lpstr>
      <vt:lpstr>But this is what often shows up 99% of the time!</vt:lpstr>
      <vt:lpstr>Case Study</vt:lpstr>
      <vt:lpstr>First Blood Test</vt:lpstr>
      <vt:lpstr>PowerPoint Presentation</vt:lpstr>
      <vt:lpstr>Second Test – One Month Later</vt:lpstr>
      <vt:lpstr>Third Test – 2 Months Later</vt:lpstr>
      <vt:lpstr>4th Test – 3 Months Later</vt:lpstr>
      <vt:lpstr>PowerPoint Presentation</vt:lpstr>
      <vt:lpstr>Alkaline Diet &amp; Cancer</vt:lpstr>
      <vt:lpstr>Steven Birdsall – Metastatic Cancer</vt:lpstr>
      <vt:lpstr>pH Miracle Secrets</vt:lpstr>
      <vt:lpstr>pH Miracle Secrets</vt:lpstr>
      <vt:lpstr>Bone Cancer Starts in the Bowels</vt:lpstr>
      <vt:lpstr>PowerPoint Presentation</vt:lpstr>
      <vt:lpstr>PowerPoint Presentation</vt:lpstr>
      <vt:lpstr>Steven Birdsall – Metastatic Cancer</vt:lpstr>
      <vt:lpstr>Cancer Thrives in an Acidic Environment</vt:lpstr>
      <vt:lpstr>Without Surgery – Hyper-Alkalization with The pH Miracle Lifestyle and Diet</vt:lpstr>
      <vt:lpstr>PowerPoint Presentation</vt:lpstr>
      <vt:lpstr>Alkaline Minerals Prevent Osteoporosis </vt:lpstr>
      <vt:lpstr>Reversing Prostate Cancer</vt:lpstr>
      <vt:lpstr>Ephriam Kubai – Prostate Cancer </vt:lpstr>
      <vt:lpstr>Ephriam Kubai – 3 Weeks Later</vt:lpstr>
      <vt:lpstr>Glen Ezekiel – High PSA</vt:lpstr>
      <vt:lpstr>Glen Ezekiel</vt:lpstr>
      <vt:lpstr>Light is the Driving Force of Every Cell</vt:lpstr>
      <vt:lpstr>Light = Green = Blood = Flesh</vt:lpstr>
      <vt:lpstr>You Build Muscle with Blood not Proteins – Blood becomes Muscle</vt:lpstr>
      <vt:lpstr>The Strongest Animals in the World build Muscle and Bone with Blood</vt:lpstr>
      <vt:lpstr>For the Life of All Flesh is the Blood Leviticus 17:14</vt:lpstr>
      <vt:lpstr>For the Life of All Flesh is the Blood Leviticus 17:14</vt:lpstr>
      <vt:lpstr>PowerPoint Presentation</vt:lpstr>
      <vt:lpstr>PowerPoint Presentation</vt:lpstr>
      <vt:lpstr>The Primary Site for Blood Production</vt:lpstr>
      <vt:lpstr>Journal Articles</vt:lpstr>
      <vt:lpstr>Jejunal Biopsies</vt:lpstr>
      <vt:lpstr>The Stomach is an Organ of Contribution NOT Digestion</vt:lpstr>
      <vt:lpstr>The Law of Change Pleomorphism or Biological Transformation Woman 21 years – Type 1 Diabetes</vt:lpstr>
      <vt:lpstr>Dr. Young Validates Pleomorphism</vt:lpstr>
      <vt:lpstr>Dr. Young Validates Pleomorphism</vt:lpstr>
      <vt:lpstr>The Phenomenon Pleomorphism</vt:lpstr>
      <vt:lpstr>Dr. Young at the University of Paris</vt:lpstr>
      <vt:lpstr>The Law of Change Doctrine of Pleomorphism</vt:lpstr>
      <vt:lpstr>A New Paradigm for Sickness &amp; Disease</vt:lpstr>
      <vt:lpstr>Doctrine of Monomorphism</vt:lpstr>
      <vt:lpstr>The Dark Side of Louis Pasteur</vt:lpstr>
      <vt:lpstr>Emile Rouz &amp; Alexandre Yersin</vt:lpstr>
      <vt:lpstr>PowerPoint Presentation</vt:lpstr>
      <vt:lpstr>The Phenomenon of Pleomorphism Documented March 15th, 1967</vt:lpstr>
      <vt:lpstr>PowerPoint Presentation</vt:lpstr>
      <vt:lpstr>Understanding Acid/Alkaline</vt:lpstr>
      <vt:lpstr>The pH Scale</vt:lpstr>
      <vt:lpstr>Blood &amp; Tissue pH</vt:lpstr>
      <vt:lpstr>Blood pH must be kept close to 7.36</vt:lpstr>
      <vt:lpstr>Ratio for Neutralization of Acid &amp; pH Balance of the Blood &amp; Tissues</vt:lpstr>
      <vt:lpstr>The Major Buffers of Acidity</vt:lpstr>
      <vt:lpstr>How We Become Acidic</vt:lpstr>
      <vt:lpstr>How Acid is Made</vt:lpstr>
      <vt:lpstr>pH &amp; Energy Values  Certain Foods and Drinks</vt:lpstr>
      <vt:lpstr>PowerPoint Presentation</vt:lpstr>
      <vt:lpstr>PowerPoint Presentation</vt:lpstr>
      <vt:lpstr>PowerPoint Presentation</vt:lpstr>
      <vt:lpstr>Brendan Fraser on Acid</vt:lpstr>
      <vt:lpstr>Val Kilmer on Acid</vt:lpstr>
      <vt:lpstr>Alex Baldwin on Acid</vt:lpstr>
      <vt:lpstr>Arnold Schwarzenegger on Acid</vt:lpstr>
      <vt:lpstr>Russel Crowe on Acid</vt:lpstr>
      <vt:lpstr>Pierce Brosnan on Acid </vt:lpstr>
      <vt:lpstr>Clint Eastwood </vt:lpstr>
      <vt:lpstr>Deadly Acidic DIE its!</vt:lpstr>
      <vt:lpstr>The See Food DIE it or S.A.D.</vt:lpstr>
      <vt:lpstr>Dr. Atkins or Dr. Fatkins? New DIE it Revolution!</vt:lpstr>
      <vt:lpstr>High Protein Diets = High Acidity = Disease from diets such as Atkins and South Beach</vt:lpstr>
      <vt:lpstr>The Effect of One Meal of Bacon and Eggs at the Cellular Level</vt:lpstr>
      <vt:lpstr>What About Our Children?</vt:lpstr>
      <vt:lpstr>PowerPoint Presentation</vt:lpstr>
      <vt:lpstr>Here are a Few of the Major Contributors to Childhood Obesity!</vt:lpstr>
      <vt:lpstr>PowerPoint Presentation</vt:lpstr>
      <vt:lpstr>Over – Acid Diet Is Killing Us</vt:lpstr>
      <vt:lpstr>Obesity is a Worldwide Problem</vt:lpstr>
      <vt:lpstr>PowerPoint Presentation</vt:lpstr>
      <vt:lpstr>Children in New York City</vt:lpstr>
      <vt:lpstr>You are not overweight You are over acid!</vt:lpstr>
      <vt:lpstr>PowerPoint Presentation</vt:lpstr>
      <vt:lpstr>PowerPoint Presentation</vt:lpstr>
      <vt:lpstr>What Causes Diabetes?</vt:lpstr>
      <vt:lpstr>Pima Indians and Fry Bread</vt:lpstr>
      <vt:lpstr>Sandra Hoy-Johnson – Type II Diabetic &amp;  High Blood Pressure</vt:lpstr>
      <vt:lpstr>Dave Serfas Blood Glucose – Oct 2002 - Apr 2003</vt:lpstr>
      <vt:lpstr>Results of the Diabetic Controlled Study</vt:lpstr>
      <vt:lpstr>Results of the Diabetic Controlled Study</vt:lpstr>
      <vt:lpstr>Results of the Diabetic Controlled Study</vt:lpstr>
      <vt:lpstr>Reversing Type I Diabetes</vt:lpstr>
      <vt:lpstr>Gabriel Roman – Type I Diabetes</vt:lpstr>
      <vt:lpstr>Gabriel Roman – 1 Year Later</vt:lpstr>
      <vt:lpstr>Arthritis &amp; Alkalinity </vt:lpstr>
      <vt:lpstr>Sevens Steps to Ideal  Incredible Health</vt:lpstr>
      <vt:lpstr>C.O.W.S.</vt:lpstr>
      <vt:lpstr>A New Paradigm for  Health &amp; Energy</vt:lpstr>
      <vt:lpstr>Morehouse College – Atlanta, Georgia Martin Luther King Chapel</vt:lpstr>
      <vt:lpstr>Super Hydrate with Alkaline Fluids</vt:lpstr>
      <vt:lpstr>PowerPoint Presentation</vt:lpstr>
      <vt:lpstr>Mike Flack a pH Miracle  for Healthy Weight Loss</vt:lpstr>
      <vt:lpstr>Greens Are the Way to Go</vt:lpstr>
      <vt:lpstr>PowerPoint Presentation</vt:lpstr>
      <vt:lpstr>Eat Right for Life</vt:lpstr>
      <vt:lpstr>PowerPoint Presentation</vt:lpstr>
      <vt:lpstr>Eclipse – Black Panther</vt:lpstr>
      <vt:lpstr>Calvin – Bengal Tiger</vt:lpstr>
      <vt:lpstr>Dairy is a Major Contributor to Acidity</vt:lpstr>
      <vt:lpstr>Animal Flesh is Never  Completely Digested</vt:lpstr>
      <vt:lpstr>Here’s your blood before and after  eating heavy acidic proteins from beef, chicken, turkey, eggs, and/or pork. </vt:lpstr>
      <vt:lpstr>Undigested Proteins in the Small Bowel</vt:lpstr>
      <vt:lpstr>The China Project</vt:lpstr>
      <vt:lpstr>PowerPoint Presentation</vt:lpstr>
      <vt:lpstr>Energy of food</vt:lpstr>
      <vt:lpstr>PowerPoint Presentation</vt:lpstr>
      <vt:lpstr>PowerPoint Presentation</vt:lpstr>
      <vt:lpstr>Back to the House of Health </vt:lpstr>
      <vt:lpstr>Latest Research !</vt:lpstr>
      <vt:lpstr>PowerPoint Presentation</vt:lpstr>
      <vt:lpstr>PowerPoint Presentation</vt:lpstr>
      <vt:lpstr>Exercise Properly</vt:lpstr>
      <vt:lpstr>The Teeter Totter of Life</vt:lpstr>
      <vt:lpstr>Prepare Your Emotional Environment</vt:lpstr>
      <vt:lpstr>Set Goals &amp; Write it Down</vt:lpstr>
      <vt:lpstr>Cleanse Your Body  from the Inside Out</vt:lpstr>
    </vt:vector>
  </TitlesOfParts>
  <Company>PH miracle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Epidemiology 1990 to 1997 Survey of CAM</dc:title>
  <dc:creator>Dr. Robert O. Young</dc:creator>
  <cp:lastModifiedBy>michaela</cp:lastModifiedBy>
  <cp:revision>127</cp:revision>
  <dcterms:created xsi:type="dcterms:W3CDTF">2006-08-21T03:23:27Z</dcterms:created>
  <dcterms:modified xsi:type="dcterms:W3CDTF">2012-05-04T15:44:19Z</dcterms:modified>
</cp:coreProperties>
</file>